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4"/>
  </p:sldMasterIdLst>
  <p:notesMasterIdLst>
    <p:notesMasterId r:id="rId12"/>
  </p:notesMasterIdLst>
  <p:handoutMasterIdLst>
    <p:handoutMasterId r:id="rId13"/>
  </p:handoutMasterIdLst>
  <p:sldIdLst>
    <p:sldId id="292" r:id="rId5"/>
    <p:sldId id="295" r:id="rId6"/>
    <p:sldId id="296" r:id="rId7"/>
    <p:sldId id="316" r:id="rId8"/>
    <p:sldId id="317" r:id="rId9"/>
    <p:sldId id="318" r:id="rId10"/>
    <p:sldId id="291" r:id="rId11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3AAEAC-B4A0-2808-7ABB-DFF48DF14D59}" name="Cees van Dijk" initials="Cv" userId="S::cees@prodemos.nl::15484f1a-d14c-4d76-ad31-ba8dbb0f5e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D4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4017B2-8215-4644-AA07-3748DDF15FA8}" v="2" dt="2026-08-27T13:05:25.0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736" autoAdjust="0"/>
  </p:normalViewPr>
  <p:slideViewPr>
    <p:cSldViewPr snapToGrid="0" snapToObjects="1">
      <p:cViewPr>
        <p:scale>
          <a:sx n="50" d="100"/>
          <a:sy n="50" d="100"/>
        </p:scale>
        <p:origin x="1764" y="5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7" d="100"/>
          <a:sy n="117" d="100"/>
        </p:scale>
        <p:origin x="345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4FE8B-7A65-9B47-8F56-2D30012BDEEE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52CEB-2BFA-B94E-A417-6D5514E5CF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4177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32D6E-9725-964D-938F-E18D8D177D2F}" type="datetimeFigureOut">
              <a:rPr lang="nl-NL" smtClean="0"/>
              <a:t>27-8-2026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51376-0157-B84F-87E6-9CFD05A294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5502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onthesearchforpineapples?utm_source=unsplash&amp;utm_medium=referral&amp;utm_content=creditCopyText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photos/a-large-building-with-columns-and-a-clock-on-the-front-of-it-_JEiyOfC2y8?utm_source=unsplash&amp;utm_medium=referral&amp;utm_content=creditCopyText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Colin Lloyd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r>
              <a:rPr lang="en-US" dirty="0"/>
              <a:t>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1954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D20F2-7168-5DBD-6EC3-6145EBAB5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B79A11C-305F-C388-9EE4-E601D33DF8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DE3E96C-7D29-F152-AE93-8AE9C9A62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Van deze opdracht zijn twee versies. Versie A gebruikt duidelijkere tegenstellingen, versie B heeft voorbeelden die meer uiteenlopen. We raden aan om versie A te gebruiken bij vmbo-groepen en versie B bij havo/vwo-groepen of groepen die al meer kennis hebben over de rechtsstaat.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44EB58D-F4DE-D50D-6C5B-FF1D2E1C40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5677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1206B-DD08-0090-F79F-B88AAC13C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4D5E591-B376-F9C1-F8F5-F1F2592799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70A603A-1613-6716-B239-CFDA5AEB58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Van deze opdracht zijn twee versies. Versie A gebruikt duidelijkere tegenstellingen, versie B heeft voorbeelden die meer uiteenlopen. We raden aan om versie A te gebruiken bij vmbo-groepen en versie B bij havo/vwo-groepen of groepen die al meer kennis hebben over de rechtsstaat.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9CF3546-11D6-803D-CC84-B2CCD4E901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1376-0157-B84F-87E6-9CFD05A2949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5579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beeld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kstvak 3"/>
          <p:cNvSpPr txBox="1"/>
          <p:nvPr userDrawn="1"/>
        </p:nvSpPr>
        <p:spPr>
          <a:xfrm>
            <a:off x="0" y="468000"/>
            <a:ext cx="1764000" cy="468000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Beeld op de positie van dit grijze kader 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Breedte 5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Hoogte 13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Vert. positie 1,3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Hor. Positie 0 cm</a:t>
            </a: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pPr marL="228600" indent="-228600"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Voeg een afbeelding toe</a:t>
            </a:r>
          </a:p>
          <a:p>
            <a:pPr marL="228600" indent="-228600">
              <a:buAutoNum type="arabicPeriod"/>
            </a:pPr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Muis-klik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rechts op de afbeelding en selecteer ‘Bijsnijden’</a:t>
            </a:r>
          </a:p>
          <a:p>
            <a:pPr marL="228600" indent="-228600">
              <a:buAutoNum type="arabicPeriod"/>
            </a:pP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Pas de breedte van de afbeelding aan en </a:t>
            </a:r>
            <a:r>
              <a:rPr lang="nl-NL" baseline="0" dirty="0" err="1">
                <a:solidFill>
                  <a:schemeClr val="bg2">
                    <a:lumMod val="75000"/>
                  </a:schemeClr>
                </a:solidFill>
              </a:rPr>
              <a:t>zonodig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de uitsnede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ope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771901"/>
            <a:ext cx="9144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057401" y="3771900"/>
            <a:ext cx="6542322" cy="971550"/>
          </a:xfrm>
        </p:spPr>
        <p:txBody>
          <a:bodyPr anchor="b"/>
          <a:lstStyle>
            <a:lvl1pPr algn="l">
              <a:defRPr sz="3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40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00" y="927156"/>
            <a:ext cx="6542322" cy="17907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0000" y="2717856"/>
            <a:ext cx="6542322" cy="124182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extLst>
              <a:ext uri="{FF2B5EF4-FFF2-40B4-BE49-F238E27FC236}">
                <a16:creationId xmlns:a16="http://schemas.microsoft.com/office/drawing/2014/main" id="{FB8F4642-1559-EA49-A11F-C4E6F8063681}"/>
              </a:ext>
            </a:extLst>
          </p:cNvPr>
          <p:cNvSpPr/>
          <p:nvPr userDrawn="1"/>
        </p:nvSpPr>
        <p:spPr>
          <a:xfrm>
            <a:off x="0" y="-8099"/>
            <a:ext cx="9144000" cy="515159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/>
          <p:cNvSpPr/>
          <p:nvPr userDrawn="1"/>
        </p:nvSpPr>
        <p:spPr>
          <a:xfrm>
            <a:off x="2836084" y="3308858"/>
            <a:ext cx="3586680" cy="692497"/>
          </a:xfrm>
          <a:prstGeom prst="rect">
            <a:avLst/>
          </a:prstGeom>
        </p:spPr>
        <p:txBody>
          <a:bodyPr wrap="square" lIns="0" tIns="0" rIns="0" bIns="0" numCol="2">
            <a:noAutofit/>
          </a:bodyPr>
          <a:lstStyle/>
          <a:p>
            <a:pPr algn="ctr">
              <a:lnSpc>
                <a:spcPts val="2000"/>
              </a:lnSpc>
            </a:pPr>
            <a:r>
              <a:rPr lang="nl-NL" sz="1400" dirty="0">
                <a:solidFill>
                  <a:schemeClr val="tx2"/>
                </a:solidFill>
              </a:rPr>
              <a:t>﻿</a:t>
            </a:r>
            <a:r>
              <a:rPr lang="nl-NL" sz="1400" dirty="0" err="1">
                <a:solidFill>
                  <a:schemeClr val="tx2"/>
                </a:solidFill>
              </a:rPr>
              <a:t>ProDemos</a:t>
            </a:r>
            <a:endParaRPr lang="nl-NL" sz="1400" dirty="0">
              <a:solidFill>
                <a:schemeClr val="tx2"/>
              </a:solidFill>
            </a:endParaRPr>
          </a:p>
          <a:p>
            <a:pPr algn="ctr">
              <a:lnSpc>
                <a:spcPts val="2000"/>
              </a:lnSpc>
            </a:pPr>
            <a:r>
              <a:rPr lang="nl-NL" sz="1400" dirty="0" err="1">
                <a:solidFill>
                  <a:schemeClr val="tx2"/>
                </a:solidFill>
              </a:rPr>
              <a:t>Hofweg</a:t>
            </a:r>
            <a:r>
              <a:rPr lang="nl-NL" sz="1400" dirty="0">
                <a:solidFill>
                  <a:schemeClr val="tx2"/>
                </a:solidFill>
              </a:rPr>
              <a:t> 1H</a:t>
            </a:r>
          </a:p>
          <a:p>
            <a:pPr algn="ctr">
              <a:lnSpc>
                <a:spcPts val="2000"/>
              </a:lnSpc>
            </a:pPr>
            <a:r>
              <a:rPr lang="nl-NL" sz="1400" dirty="0">
                <a:solidFill>
                  <a:schemeClr val="tx2"/>
                </a:solidFill>
              </a:rPr>
              <a:t>2511 AA Den Haag</a:t>
            </a:r>
          </a:p>
          <a:p>
            <a:pPr algn="ctr">
              <a:lnSpc>
                <a:spcPts val="2000"/>
              </a:lnSpc>
            </a:pPr>
            <a:r>
              <a:rPr lang="nl-NL" sz="1400" dirty="0">
                <a:solidFill>
                  <a:schemeClr val="tx2"/>
                </a:solidFill>
              </a:rPr>
              <a:t>(070) 757 02 00</a:t>
            </a:r>
          </a:p>
          <a:p>
            <a:pPr algn="ctr">
              <a:lnSpc>
                <a:spcPts val="2000"/>
              </a:lnSpc>
            </a:pPr>
            <a:r>
              <a:rPr lang="nl-NL" sz="1400" dirty="0" err="1">
                <a:solidFill>
                  <a:schemeClr val="tx2"/>
                </a:solidFill>
              </a:rPr>
              <a:t>info@prodemos.nl</a:t>
            </a:r>
            <a:endParaRPr lang="nl-NL" sz="1400" dirty="0">
              <a:solidFill>
                <a:schemeClr val="tx2"/>
              </a:solidFill>
            </a:endParaRPr>
          </a:p>
          <a:p>
            <a:pPr algn="ctr">
              <a:lnSpc>
                <a:spcPts val="2000"/>
              </a:lnSpc>
            </a:pPr>
            <a:r>
              <a:rPr lang="nl-NL" sz="1400" dirty="0" err="1">
                <a:solidFill>
                  <a:schemeClr val="tx2"/>
                </a:solidFill>
              </a:rPr>
              <a:t>prodemos.nl</a:t>
            </a:r>
            <a:endParaRPr lang="nl-NL" sz="1400" dirty="0">
              <a:solidFill>
                <a:schemeClr val="tx2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82F4A23-1655-3948-9BEE-53024A68CC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9061" y="0"/>
            <a:ext cx="2386181" cy="807445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828676" y="2332043"/>
            <a:ext cx="7601496" cy="588371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A109BA0-B169-0349-84BF-B9D76C9D1B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1" y="-8099"/>
            <a:ext cx="9144000" cy="51435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5CE713A-F9DA-324A-A763-11B692F70E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2897" t="-2018" r="37628" b="-6986"/>
          <a:stretch/>
        </p:blipFill>
        <p:spPr>
          <a:xfrm>
            <a:off x="3699314" y="4383269"/>
            <a:ext cx="1745371" cy="35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+ icoon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468838"/>
            <a:ext cx="1800000" cy="4674662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52F215F-94DF-C14F-AF3C-BDDFCA1DEB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 userDrawn="1"/>
        </p:nvSpPr>
        <p:spPr>
          <a:xfrm>
            <a:off x="-1" y="468000"/>
            <a:ext cx="9144001" cy="468000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Beelddia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Beeld op de positie van dit grijze kader. 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Tekst vrij te positioneren.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Breedte 25,4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Hoogte 13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Vert. positie 1,3 cm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Hor. Positie 0 cm</a:t>
            </a: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pPr marL="228600" indent="-228600"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Voeg een afbeelding toe</a:t>
            </a:r>
          </a:p>
          <a:p>
            <a:pPr marL="228600" indent="-228600">
              <a:buAutoNum type="arabicPeriod"/>
            </a:pPr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Muis-klik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rechts op de afbeelding en selecteer ‘Bijsnijden’</a:t>
            </a:r>
          </a:p>
          <a:p>
            <a:pPr marL="228600" indent="-228600">
              <a:buAutoNum type="arabicPeriod"/>
            </a:pP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Pas de breedte van de afbeelding aan en </a:t>
            </a:r>
            <a:r>
              <a:rPr lang="nl-NL" baseline="0" dirty="0" err="1">
                <a:solidFill>
                  <a:schemeClr val="bg2">
                    <a:lumMod val="75000"/>
                  </a:schemeClr>
                </a:solidFill>
              </a:rPr>
              <a:t>zonodig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de uitsnede</a:t>
            </a:r>
          </a:p>
          <a:p>
            <a:pPr marL="228600" indent="-228600">
              <a:buAutoNum type="arabicPeriod"/>
            </a:pP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Selecteer de afbeelding en ga naar menu ‘Schikken / Naar achtergrond’ </a:t>
            </a:r>
            <a:br>
              <a:rPr lang="nl-NL" baseline="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om de afbeelding achter de tekst te plaatsen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4000" y="1447920"/>
            <a:ext cx="5400000" cy="720000"/>
          </a:xfrm>
          <a:solidFill>
            <a:schemeClr val="tx1"/>
          </a:solidFill>
        </p:spPr>
        <p:txBody>
          <a:bodyPr lIns="180000" tIns="180000" rIns="180000" bIns="180000" anchor="ctr" anchorCtr="1"/>
          <a:lstStyle>
            <a:lvl1pPr algn="ctr">
              <a:defRPr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ekstvak 5"/>
          <p:cNvSpPr txBox="1"/>
          <p:nvPr userDrawn="1"/>
        </p:nvSpPr>
        <p:spPr>
          <a:xfrm>
            <a:off x="5985164" y="2603697"/>
            <a:ext cx="2452255" cy="185913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 anchorCtr="0">
            <a:noAutofit/>
          </a:bodyPr>
          <a:lstStyle/>
          <a:p>
            <a:r>
              <a:rPr lang="nl-NL" b="1" dirty="0">
                <a:solidFill>
                  <a:schemeClr val="bg2">
                    <a:lumMod val="75000"/>
                  </a:schemeClr>
                </a:solidFill>
              </a:rPr>
              <a:t>Kop</a:t>
            </a:r>
            <a:br>
              <a:rPr lang="nl-NL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Plaatsing in gekleurd kader</a:t>
            </a:r>
          </a:p>
          <a:p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Links of rechts tegen de rand aan plaatsen, hoogte afhankelijk van achterliggende afbeelding</a:t>
            </a:r>
          </a:p>
          <a:p>
            <a:endParaRPr lang="nl-NL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Maak het kader rondom de tekst ca. 1 cm groter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3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4000" y="1447920"/>
            <a:ext cx="5400000" cy="720000"/>
          </a:xfrm>
          <a:solidFill>
            <a:schemeClr val="tx1"/>
          </a:solidFill>
        </p:spPr>
        <p:txBody>
          <a:bodyPr lIns="180000" tIns="180000" rIns="180000" bIns="180000" anchor="ctr" anchorCtr="1"/>
          <a:lstStyle>
            <a:lvl1pPr algn="ctr">
              <a:defRPr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o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411438"/>
            <a:ext cx="9144000" cy="4732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7" name="Titel 1"/>
          <p:cNvSpPr txBox="1">
            <a:spLocks/>
          </p:cNvSpPr>
          <p:nvPr userDrawn="1"/>
        </p:nvSpPr>
        <p:spPr>
          <a:xfrm>
            <a:off x="2160000" y="1474045"/>
            <a:ext cx="6436800" cy="720000"/>
          </a:xfrm>
          <a:prstGeom prst="rect">
            <a:avLst/>
          </a:prstGeom>
          <a:noFill/>
        </p:spPr>
        <p:txBody>
          <a:bodyPr vert="horz" lIns="180000" tIns="180000" rIns="180000" bIns="180000" rtlCol="0" anchor="ctr" anchorCtr="1">
            <a:noAutofit/>
          </a:bodyPr>
          <a:lstStyle>
            <a:lvl1pPr algn="l" defTabSz="6858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b="1" i="0" kern="1200">
                <a:ln>
                  <a:noFill/>
                </a:ln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nl-NL" dirty="0">
                <a:solidFill>
                  <a:schemeClr val="tx2"/>
                </a:solidFill>
              </a:rPr>
              <a:t>Titelstijl van model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coo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411438"/>
            <a:ext cx="9144000" cy="47320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31293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921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90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cirkel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60000" y="2160000"/>
            <a:ext cx="6270171" cy="2777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Ovaal 7"/>
          <p:cNvSpPr/>
          <p:nvPr userDrawn="1"/>
        </p:nvSpPr>
        <p:spPr>
          <a:xfrm>
            <a:off x="432000" y="792000"/>
            <a:ext cx="1835999" cy="183599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 userDrawn="1"/>
        </p:nvSpPr>
        <p:spPr>
          <a:xfrm>
            <a:off x="549899" y="936710"/>
            <a:ext cx="1600200" cy="154657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Beeld op de positie van dit </a:t>
            </a:r>
            <a:r>
              <a:rPr lang="nl-NL" dirty="0" err="1">
                <a:solidFill>
                  <a:schemeClr val="bg2">
                    <a:lumMod val="75000"/>
                  </a:schemeClr>
                </a:solidFill>
              </a:rPr>
              <a:t>grijzekader</a:t>
            </a: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Breedte 5,5 cm</a:t>
            </a:r>
          </a:p>
          <a:p>
            <a:pPr algn="ctr"/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Hoogte 5,5 cm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Vert. positie 2 m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Hor. positie</a:t>
            </a:r>
            <a:r>
              <a:rPr lang="nl-NL" baseline="0" dirty="0">
                <a:solidFill>
                  <a:schemeClr val="bg2">
                    <a:lumMod val="75000"/>
                  </a:schemeClr>
                </a:solidFill>
              </a:rPr>
              <a:t> 1 cm</a:t>
            </a:r>
            <a:endParaRPr lang="nl-NL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150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9144000" cy="46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60000" y="720000"/>
            <a:ext cx="6270171" cy="825751"/>
          </a:xfrm>
          <a:prstGeom prst="rect">
            <a:avLst/>
          </a:prstGeom>
        </p:spPr>
        <p:txBody>
          <a:bodyPr vert="horz" lIns="0" tIns="46800" rIns="0" bIns="0" rtlCol="0" anchor="t" anchorCtr="0">
            <a:no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0000" y="1620000"/>
            <a:ext cx="6270171" cy="3129336"/>
          </a:xfrm>
          <a:prstGeom prst="rect">
            <a:avLst/>
          </a:prstGeom>
        </p:spPr>
        <p:txBody>
          <a:bodyPr vert="horz" lIns="0" tIns="46800" rIns="0" bIns="0" rtlCol="0" anchor="t" anchorCtr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160000" y="102875"/>
            <a:ext cx="6436800" cy="30856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algn="r">
              <a:defRPr sz="1100" b="1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0A66FE1-56CF-EE42-953F-641C2ECC29B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51126" y="20022"/>
            <a:ext cx="1400443" cy="47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0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2" r:id="rId2"/>
    <p:sldLayoutId id="2147483678" r:id="rId3"/>
    <p:sldLayoutId id="2147483680" r:id="rId4"/>
    <p:sldLayoutId id="2147483684" r:id="rId5"/>
    <p:sldLayoutId id="2147483683" r:id="rId6"/>
    <p:sldLayoutId id="2147483676" r:id="rId7"/>
    <p:sldLayoutId id="2147483681" r:id="rId8"/>
    <p:sldLayoutId id="2147483677" r:id="rId9"/>
    <p:sldLayoutId id="2147483675" r:id="rId10"/>
    <p:sldLayoutId id="2147483673" r:id="rId11"/>
    <p:sldLayoutId id="214748367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685800" rtl="0" eaLnBrk="1" latinLnBrk="0" hangingPunct="1">
        <a:lnSpc>
          <a:spcPts val="3600"/>
        </a:lnSpc>
        <a:spcBef>
          <a:spcPct val="0"/>
        </a:spcBef>
        <a:buNone/>
        <a:defRPr sz="3200" b="1" i="0" kern="1200">
          <a:solidFill>
            <a:schemeClr val="tx2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44000" indent="-144000" algn="l" defTabSz="685800" rtl="0" eaLnBrk="1" fontAlgn="t" latinLnBrk="0" hangingPunct="1">
        <a:lnSpc>
          <a:spcPts val="24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288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432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576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720000" indent="-144000" algn="l" defTabSz="685800" rtl="0" eaLnBrk="1" fontAlgn="t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0.png"/><Relationship Id="rId7" Type="http://schemas.openxmlformats.org/officeDocument/2006/relationships/image" Target="../media/image23.sv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450E7FB-DA5E-0CE9-28B6-8A87F1613A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8882327-FAFB-6938-490C-3D8F53A722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4972"/>
            <a:ext cx="9144000" cy="5148472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15C612B-41A8-AB37-651C-D2F97AF3F6FA}"/>
              </a:ext>
            </a:extLst>
          </p:cNvPr>
          <p:cNvSpPr/>
          <p:nvPr/>
        </p:nvSpPr>
        <p:spPr>
          <a:xfrm>
            <a:off x="0" y="-4972"/>
            <a:ext cx="9144000" cy="5148472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B6FBFB8-3761-BF6B-2B47-072EAED32609}"/>
              </a:ext>
            </a:extLst>
          </p:cNvPr>
          <p:cNvSpPr txBox="1"/>
          <p:nvPr/>
        </p:nvSpPr>
        <p:spPr>
          <a:xfrm>
            <a:off x="3647175" y="2119104"/>
            <a:ext cx="5141536" cy="212365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nl-NL" sz="6600" b="1" dirty="0">
                <a:solidFill>
                  <a:schemeClr val="bg1"/>
                </a:solidFill>
              </a:rPr>
              <a:t>De weg naar</a:t>
            </a:r>
          </a:p>
          <a:p>
            <a:pPr algn="ctr"/>
            <a:r>
              <a:rPr lang="nl-NL" sz="6600" b="1" dirty="0">
                <a:solidFill>
                  <a:schemeClr val="bg1"/>
                </a:solidFill>
              </a:rPr>
              <a:t>de rechtsstaat</a:t>
            </a:r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9AA23A20-D8D9-1A0C-7D8D-3515472EB8BA}"/>
              </a:ext>
            </a:extLst>
          </p:cNvPr>
          <p:cNvCxnSpPr>
            <a:cxnSpLocks/>
          </p:cNvCxnSpPr>
          <p:nvPr/>
        </p:nvCxnSpPr>
        <p:spPr>
          <a:xfrm>
            <a:off x="3647175" y="2119104"/>
            <a:ext cx="5141536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F64F35E3-94B9-0824-8CFA-1D12D5A00B3F}"/>
              </a:ext>
            </a:extLst>
          </p:cNvPr>
          <p:cNvCxnSpPr>
            <a:cxnSpLocks/>
          </p:cNvCxnSpPr>
          <p:nvPr/>
        </p:nvCxnSpPr>
        <p:spPr>
          <a:xfrm>
            <a:off x="3647175" y="4233237"/>
            <a:ext cx="5141536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0199C99-820B-8AC5-AAB3-974E654C83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7023" y="4972"/>
            <a:ext cx="1869953" cy="6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5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89A0A-DF2C-84EC-F962-A39D59355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hoek: afgeronde hoeken 27">
            <a:extLst>
              <a:ext uri="{FF2B5EF4-FFF2-40B4-BE49-F238E27FC236}">
                <a16:creationId xmlns:a16="http://schemas.microsoft.com/office/drawing/2014/main" id="{D52CF244-9DA2-AD81-B057-3086D48E39A3}"/>
              </a:ext>
            </a:extLst>
          </p:cNvPr>
          <p:cNvSpPr/>
          <p:nvPr/>
        </p:nvSpPr>
        <p:spPr>
          <a:xfrm>
            <a:off x="436728" y="1221475"/>
            <a:ext cx="1951630" cy="3819150"/>
          </a:xfrm>
          <a:prstGeom prst="roundRect">
            <a:avLst/>
          </a:prstGeom>
          <a:blipFill dpi="0" rotWithShape="1">
            <a:blip r:embed="rId3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09AE0856-05A7-930F-828A-049C9CBAD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3076" y="699137"/>
            <a:ext cx="3957848" cy="575400"/>
          </a:xfrm>
          <a:ln>
            <a:noFill/>
          </a:ln>
        </p:spPr>
        <p:txBody>
          <a:bodyPr anchor="ctr"/>
          <a:lstStyle/>
          <a:p>
            <a:pPr algn="ctr"/>
            <a:r>
              <a:rPr lang="nl-NL" dirty="0"/>
              <a:t>Nederland of Rusland?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D1AF404-4544-8D0F-81A6-A7BF5778D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grpSp>
        <p:nvGrpSpPr>
          <p:cNvPr id="27" name="Groep 26">
            <a:extLst>
              <a:ext uri="{FF2B5EF4-FFF2-40B4-BE49-F238E27FC236}">
                <a16:creationId xmlns:a16="http://schemas.microsoft.com/office/drawing/2014/main" id="{AA923A71-BAD7-76F1-E344-E9B34108563E}"/>
              </a:ext>
            </a:extLst>
          </p:cNvPr>
          <p:cNvGrpSpPr/>
          <p:nvPr/>
        </p:nvGrpSpPr>
        <p:grpSpPr>
          <a:xfrm>
            <a:off x="877909" y="1274537"/>
            <a:ext cx="1118009" cy="1080000"/>
            <a:chOff x="896914" y="1491750"/>
            <a:chExt cx="1118009" cy="1080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5A5F1B72-AFE3-64D5-E52F-890E1D4271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6914" y="1491750"/>
              <a:ext cx="1080000" cy="1080000"/>
            </a:xfrm>
            <a:custGeom>
              <a:avLst/>
              <a:gdLst>
                <a:gd name="csX0" fmla="*/ 540000 w 1080000"/>
                <a:gd name="csY0" fmla="*/ 0 h 1080000"/>
                <a:gd name="csX1" fmla="*/ 1080000 w 1080000"/>
                <a:gd name="csY1" fmla="*/ 540000 h 1080000"/>
                <a:gd name="csX2" fmla="*/ 1069029 w 1080000"/>
                <a:gd name="csY2" fmla="*/ 648829 h 1080000"/>
                <a:gd name="csX3" fmla="*/ 1063343 w 1080000"/>
                <a:gd name="csY3" fmla="*/ 667146 h 1080000"/>
                <a:gd name="csX4" fmla="*/ 667146 w 1080000"/>
                <a:gd name="csY4" fmla="*/ 1063343 h 1080000"/>
                <a:gd name="csX5" fmla="*/ 648829 w 1080000"/>
                <a:gd name="csY5" fmla="*/ 1069029 h 1080000"/>
                <a:gd name="csX6" fmla="*/ 540000 w 1080000"/>
                <a:gd name="csY6" fmla="*/ 1080000 h 1080000"/>
                <a:gd name="csX7" fmla="*/ 0 w 1080000"/>
                <a:gd name="csY7" fmla="*/ 540000 h 1080000"/>
                <a:gd name="csX8" fmla="*/ 540000 w 1080000"/>
                <a:gd name="csY8" fmla="*/ 0 h 108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80000" h="1080000">
                  <a:moveTo>
                    <a:pt x="540000" y="0"/>
                  </a:moveTo>
                  <a:cubicBezTo>
                    <a:pt x="838234" y="0"/>
                    <a:pt x="1080000" y="241766"/>
                    <a:pt x="1080000" y="540000"/>
                  </a:cubicBezTo>
                  <a:cubicBezTo>
                    <a:pt x="1080000" y="577279"/>
                    <a:pt x="1076222" y="613676"/>
                    <a:pt x="1069029" y="648829"/>
                  </a:cubicBezTo>
                  <a:lnTo>
                    <a:pt x="1063343" y="667146"/>
                  </a:lnTo>
                  <a:lnTo>
                    <a:pt x="667146" y="1063343"/>
                  </a:lnTo>
                  <a:lnTo>
                    <a:pt x="648829" y="1069029"/>
                  </a:lnTo>
                  <a:cubicBezTo>
                    <a:pt x="613676" y="1076223"/>
                    <a:pt x="577279" y="1080000"/>
                    <a:pt x="540000" y="1080000"/>
                  </a:cubicBezTo>
                  <a:cubicBezTo>
                    <a:pt x="241766" y="1080000"/>
                    <a:pt x="0" y="838234"/>
                    <a:pt x="0" y="540000"/>
                  </a:cubicBezTo>
                  <a:cubicBezTo>
                    <a:pt x="0" y="241766"/>
                    <a:pt x="241766" y="0"/>
                    <a:pt x="540000" y="0"/>
                  </a:cubicBez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206E3E62-4BEF-70CE-473E-345644023AC1}"/>
                </a:ext>
              </a:extLst>
            </p:cNvPr>
            <p:cNvSpPr/>
            <p:nvPr/>
          </p:nvSpPr>
          <p:spPr>
            <a:xfrm rot="13500000">
              <a:off x="1694753" y="2052936"/>
              <a:ext cx="80034" cy="560307"/>
            </a:xfrm>
            <a:custGeom>
              <a:avLst/>
              <a:gdLst>
                <a:gd name="csX0" fmla="*/ 0 w 80034"/>
                <a:gd name="csY0" fmla="*/ 0 h 560307"/>
                <a:gd name="csX1" fmla="*/ 40494 w 80034"/>
                <a:gd name="csY1" fmla="*/ 76951 h 560307"/>
                <a:gd name="csX2" fmla="*/ 40494 w 80034"/>
                <a:gd name="csY2" fmla="*/ 483356 h 560307"/>
                <a:gd name="csX3" fmla="*/ 0 w 80034"/>
                <a:gd name="csY3" fmla="*/ 560307 h 5603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0034" h="560307">
                  <a:moveTo>
                    <a:pt x="0" y="0"/>
                  </a:moveTo>
                  <a:lnTo>
                    <a:pt x="40494" y="76951"/>
                  </a:lnTo>
                  <a:cubicBezTo>
                    <a:pt x="93215" y="206960"/>
                    <a:pt x="93215" y="353347"/>
                    <a:pt x="40494" y="483356"/>
                  </a:cubicBezTo>
                  <a:lnTo>
                    <a:pt x="0" y="560307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nl-NL"/>
            </a:p>
          </p:txBody>
        </p:sp>
      </p:grpSp>
      <p:sp>
        <p:nvSpPr>
          <p:cNvPr id="29" name="Tekstvak 28">
            <a:extLst>
              <a:ext uri="{FF2B5EF4-FFF2-40B4-BE49-F238E27FC236}">
                <a16:creationId xmlns:a16="http://schemas.microsoft.com/office/drawing/2014/main" id="{65DE454F-EB81-CFCA-7217-A01DD5247A82}"/>
              </a:ext>
            </a:extLst>
          </p:cNvPr>
          <p:cNvSpPr txBox="1"/>
          <p:nvPr/>
        </p:nvSpPr>
        <p:spPr>
          <a:xfrm>
            <a:off x="647750" y="2342272"/>
            <a:ext cx="152958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>
                <a:solidFill>
                  <a:schemeClr val="tx2"/>
                </a:solidFill>
              </a:rPr>
              <a:t>Nederland</a:t>
            </a:r>
            <a:endParaRPr lang="nl-NL" sz="1800" b="1" dirty="0">
              <a:solidFill>
                <a:schemeClr val="tx2"/>
              </a:solidFill>
            </a:endParaRPr>
          </a:p>
        </p:txBody>
      </p:sp>
      <p:sp>
        <p:nvSpPr>
          <p:cNvPr id="30" name="Rechthoek: afgeronde hoeken 29">
            <a:extLst>
              <a:ext uri="{FF2B5EF4-FFF2-40B4-BE49-F238E27FC236}">
                <a16:creationId xmlns:a16="http://schemas.microsoft.com/office/drawing/2014/main" id="{19F3282D-BC2D-2A0D-51EE-39A4ACCB6C18}"/>
              </a:ext>
            </a:extLst>
          </p:cNvPr>
          <p:cNvSpPr/>
          <p:nvPr/>
        </p:nvSpPr>
        <p:spPr>
          <a:xfrm rot="10800000">
            <a:off x="6755644" y="1221475"/>
            <a:ext cx="1951630" cy="3819150"/>
          </a:xfrm>
          <a:prstGeom prst="roundRect">
            <a:avLst/>
          </a:prstGeom>
          <a:blipFill dpi="0" rotWithShape="1">
            <a:blip r:embed="rId5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1" name="Groep 30">
            <a:extLst>
              <a:ext uri="{FF2B5EF4-FFF2-40B4-BE49-F238E27FC236}">
                <a16:creationId xmlns:a16="http://schemas.microsoft.com/office/drawing/2014/main" id="{1CB458D0-B204-1733-D853-42AF96A4F29D}"/>
              </a:ext>
            </a:extLst>
          </p:cNvPr>
          <p:cNvGrpSpPr/>
          <p:nvPr/>
        </p:nvGrpSpPr>
        <p:grpSpPr>
          <a:xfrm>
            <a:off x="7196825" y="1274537"/>
            <a:ext cx="1118009" cy="1080000"/>
            <a:chOff x="896914" y="1491750"/>
            <a:chExt cx="1118009" cy="1080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A6BF1EC5-009A-126B-D98B-397A1822C0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6914" y="1491750"/>
              <a:ext cx="1080000" cy="1080000"/>
            </a:xfrm>
            <a:custGeom>
              <a:avLst/>
              <a:gdLst>
                <a:gd name="csX0" fmla="*/ 540000 w 1080000"/>
                <a:gd name="csY0" fmla="*/ 0 h 1080000"/>
                <a:gd name="csX1" fmla="*/ 1080000 w 1080000"/>
                <a:gd name="csY1" fmla="*/ 540000 h 1080000"/>
                <a:gd name="csX2" fmla="*/ 1069029 w 1080000"/>
                <a:gd name="csY2" fmla="*/ 648829 h 1080000"/>
                <a:gd name="csX3" fmla="*/ 1063343 w 1080000"/>
                <a:gd name="csY3" fmla="*/ 667146 h 1080000"/>
                <a:gd name="csX4" fmla="*/ 667146 w 1080000"/>
                <a:gd name="csY4" fmla="*/ 1063343 h 1080000"/>
                <a:gd name="csX5" fmla="*/ 648829 w 1080000"/>
                <a:gd name="csY5" fmla="*/ 1069029 h 1080000"/>
                <a:gd name="csX6" fmla="*/ 540000 w 1080000"/>
                <a:gd name="csY6" fmla="*/ 1080000 h 1080000"/>
                <a:gd name="csX7" fmla="*/ 0 w 1080000"/>
                <a:gd name="csY7" fmla="*/ 540000 h 1080000"/>
                <a:gd name="csX8" fmla="*/ 540000 w 1080000"/>
                <a:gd name="csY8" fmla="*/ 0 h 108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80000" h="1080000">
                  <a:moveTo>
                    <a:pt x="540000" y="0"/>
                  </a:moveTo>
                  <a:cubicBezTo>
                    <a:pt x="838234" y="0"/>
                    <a:pt x="1080000" y="241766"/>
                    <a:pt x="1080000" y="540000"/>
                  </a:cubicBezTo>
                  <a:cubicBezTo>
                    <a:pt x="1080000" y="577279"/>
                    <a:pt x="1076222" y="613676"/>
                    <a:pt x="1069029" y="648829"/>
                  </a:cubicBezTo>
                  <a:lnTo>
                    <a:pt x="1063343" y="667146"/>
                  </a:lnTo>
                  <a:lnTo>
                    <a:pt x="667146" y="1063343"/>
                  </a:lnTo>
                  <a:lnTo>
                    <a:pt x="648829" y="1069029"/>
                  </a:lnTo>
                  <a:cubicBezTo>
                    <a:pt x="613676" y="1076223"/>
                    <a:pt x="577279" y="1080000"/>
                    <a:pt x="540000" y="1080000"/>
                  </a:cubicBezTo>
                  <a:cubicBezTo>
                    <a:pt x="241766" y="1080000"/>
                    <a:pt x="0" y="838234"/>
                    <a:pt x="0" y="540000"/>
                  </a:cubicBezTo>
                  <a:cubicBezTo>
                    <a:pt x="0" y="241766"/>
                    <a:pt x="241766" y="0"/>
                    <a:pt x="540000" y="0"/>
                  </a:cubicBezTo>
                  <a:close/>
                </a:path>
              </a:pathLst>
            </a:cu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nl-NL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2F94F427-0308-5D92-50D0-35C074842630}"/>
                </a:ext>
              </a:extLst>
            </p:cNvPr>
            <p:cNvSpPr/>
            <p:nvPr/>
          </p:nvSpPr>
          <p:spPr>
            <a:xfrm rot="13500000">
              <a:off x="1694753" y="2052936"/>
              <a:ext cx="80034" cy="560307"/>
            </a:xfrm>
            <a:custGeom>
              <a:avLst/>
              <a:gdLst>
                <a:gd name="csX0" fmla="*/ 0 w 80034"/>
                <a:gd name="csY0" fmla="*/ 0 h 560307"/>
                <a:gd name="csX1" fmla="*/ 40494 w 80034"/>
                <a:gd name="csY1" fmla="*/ 76951 h 560307"/>
                <a:gd name="csX2" fmla="*/ 40494 w 80034"/>
                <a:gd name="csY2" fmla="*/ 483356 h 560307"/>
                <a:gd name="csX3" fmla="*/ 0 w 80034"/>
                <a:gd name="csY3" fmla="*/ 560307 h 5603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0034" h="560307">
                  <a:moveTo>
                    <a:pt x="0" y="0"/>
                  </a:moveTo>
                  <a:lnTo>
                    <a:pt x="40494" y="76951"/>
                  </a:lnTo>
                  <a:cubicBezTo>
                    <a:pt x="93215" y="206960"/>
                    <a:pt x="93215" y="353347"/>
                    <a:pt x="40494" y="483356"/>
                  </a:cubicBezTo>
                  <a:lnTo>
                    <a:pt x="0" y="560307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nl-NL"/>
            </a:p>
          </p:txBody>
        </p:sp>
      </p:grpSp>
      <p:sp>
        <p:nvSpPr>
          <p:cNvPr id="34" name="Tekstvak 33">
            <a:extLst>
              <a:ext uri="{FF2B5EF4-FFF2-40B4-BE49-F238E27FC236}">
                <a16:creationId xmlns:a16="http://schemas.microsoft.com/office/drawing/2014/main" id="{FE6A57FF-D7C0-77E6-641E-AD2C63619ACD}"/>
              </a:ext>
            </a:extLst>
          </p:cNvPr>
          <p:cNvSpPr txBox="1">
            <a:spLocks/>
          </p:cNvSpPr>
          <p:nvPr/>
        </p:nvSpPr>
        <p:spPr>
          <a:xfrm>
            <a:off x="7129373" y="2342272"/>
            <a:ext cx="1204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>
                <a:solidFill>
                  <a:schemeClr val="tx2"/>
                </a:solidFill>
              </a:rPr>
              <a:t>Rusland</a:t>
            </a:r>
            <a:endParaRPr lang="nl-NL" b="1" dirty="0">
              <a:solidFill>
                <a:schemeClr val="tx2"/>
              </a:solidFill>
            </a:endParaRPr>
          </a:p>
        </p:txBody>
      </p: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CBDE961C-D518-F0BE-85C5-683CD7A499D9}"/>
              </a:ext>
            </a:extLst>
          </p:cNvPr>
          <p:cNvCxnSpPr>
            <a:cxnSpLocks/>
          </p:cNvCxnSpPr>
          <p:nvPr/>
        </p:nvCxnSpPr>
        <p:spPr>
          <a:xfrm>
            <a:off x="2593076" y="1274537"/>
            <a:ext cx="395784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41">
            <a:extLst>
              <a:ext uri="{FF2B5EF4-FFF2-40B4-BE49-F238E27FC236}">
                <a16:creationId xmlns:a16="http://schemas.microsoft.com/office/drawing/2014/main" id="{93956261-9601-F986-5A9D-DB2A6DE5AF7E}"/>
              </a:ext>
            </a:extLst>
          </p:cNvPr>
          <p:cNvCxnSpPr>
            <a:cxnSpLocks/>
          </p:cNvCxnSpPr>
          <p:nvPr/>
        </p:nvCxnSpPr>
        <p:spPr>
          <a:xfrm>
            <a:off x="647750" y="2738058"/>
            <a:ext cx="15295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44">
            <a:extLst>
              <a:ext uri="{FF2B5EF4-FFF2-40B4-BE49-F238E27FC236}">
                <a16:creationId xmlns:a16="http://schemas.microsoft.com/office/drawing/2014/main" id="{CD63CC5C-E802-FC55-CE55-2E0265D1427A}"/>
              </a:ext>
            </a:extLst>
          </p:cNvPr>
          <p:cNvCxnSpPr>
            <a:cxnSpLocks/>
          </p:cNvCxnSpPr>
          <p:nvPr/>
        </p:nvCxnSpPr>
        <p:spPr>
          <a:xfrm>
            <a:off x="6977507" y="2738058"/>
            <a:ext cx="15295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De overheid beïnvloedt rechters">
            <a:extLst>
              <a:ext uri="{FF2B5EF4-FFF2-40B4-BE49-F238E27FC236}">
                <a16:creationId xmlns:a16="http://schemas.microsoft.com/office/drawing/2014/main" id="{6226EDA1-8050-02C4-A294-34FE048BD828}"/>
              </a:ext>
            </a:extLst>
          </p:cNvPr>
          <p:cNvSpPr/>
          <p:nvPr/>
        </p:nvSpPr>
        <p:spPr>
          <a:xfrm>
            <a:off x="4742586" y="3951150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Rechters behandelen mensen soms anders</a:t>
            </a:r>
          </a:p>
        </p:txBody>
      </p:sp>
      <p:sp>
        <p:nvSpPr>
          <p:cNvPr id="59" name="Kritische journalisten lopen risico bij kritiek">
            <a:extLst>
              <a:ext uri="{FF2B5EF4-FFF2-40B4-BE49-F238E27FC236}">
                <a16:creationId xmlns:a16="http://schemas.microsoft.com/office/drawing/2014/main" id="{709985FD-90CE-F9BB-57FB-295FDA1CAB1D}"/>
              </a:ext>
            </a:extLst>
          </p:cNvPr>
          <p:cNvSpPr/>
          <p:nvPr/>
        </p:nvSpPr>
        <p:spPr>
          <a:xfrm>
            <a:off x="2593077" y="3951150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De overheid beïnvloedt rechters</a:t>
            </a:r>
          </a:p>
        </p:txBody>
      </p:sp>
      <p:sp>
        <p:nvSpPr>
          <p:cNvPr id="58" name="Rechters behandelen iedereen hetzelfde">
            <a:extLst>
              <a:ext uri="{FF2B5EF4-FFF2-40B4-BE49-F238E27FC236}">
                <a16:creationId xmlns:a16="http://schemas.microsoft.com/office/drawing/2014/main" id="{5111B16E-3DC8-8E12-DFDD-F59D6AC95B80}"/>
              </a:ext>
            </a:extLst>
          </p:cNvPr>
          <p:cNvSpPr/>
          <p:nvPr/>
        </p:nvSpPr>
        <p:spPr>
          <a:xfrm>
            <a:off x="4753439" y="3271976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Rechters behandelen iedereen hetzelfde</a:t>
            </a:r>
          </a:p>
        </p:txBody>
      </p:sp>
      <p:sp>
        <p:nvSpPr>
          <p:cNvPr id="57" name="Je kan zonder reden worden gearresteerd">
            <a:extLst>
              <a:ext uri="{FF2B5EF4-FFF2-40B4-BE49-F238E27FC236}">
                <a16:creationId xmlns:a16="http://schemas.microsoft.com/office/drawing/2014/main" id="{5F1F249D-CC86-5D18-0B04-077CEC0DA63B}"/>
              </a:ext>
            </a:extLst>
          </p:cNvPr>
          <p:cNvSpPr/>
          <p:nvPr/>
        </p:nvSpPr>
        <p:spPr>
          <a:xfrm>
            <a:off x="2582224" y="3271976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De overheid negeert soms de wet</a:t>
            </a:r>
          </a:p>
        </p:txBody>
      </p:sp>
      <p:sp>
        <p:nvSpPr>
          <p:cNvPr id="56" name="Je mag kritiek hebben op de regering">
            <a:extLst>
              <a:ext uri="{FF2B5EF4-FFF2-40B4-BE49-F238E27FC236}">
                <a16:creationId xmlns:a16="http://schemas.microsoft.com/office/drawing/2014/main" id="{9F2F86B6-12C5-B7A8-6632-F46920E8E663}"/>
              </a:ext>
            </a:extLst>
          </p:cNvPr>
          <p:cNvSpPr/>
          <p:nvPr/>
        </p:nvSpPr>
        <p:spPr>
          <a:xfrm>
            <a:off x="4753439" y="2589281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Rechters kunnen zelf oordelen</a:t>
            </a:r>
          </a:p>
        </p:txBody>
      </p:sp>
      <p:sp>
        <p:nvSpPr>
          <p:cNvPr id="55" name="De overheid moet zich aan de wet houden">
            <a:extLst>
              <a:ext uri="{FF2B5EF4-FFF2-40B4-BE49-F238E27FC236}">
                <a16:creationId xmlns:a16="http://schemas.microsoft.com/office/drawing/2014/main" id="{552E54B1-4285-0B31-7CCB-4F12AEEBDA07}"/>
              </a:ext>
            </a:extLst>
          </p:cNvPr>
          <p:cNvSpPr/>
          <p:nvPr/>
        </p:nvSpPr>
        <p:spPr>
          <a:xfrm>
            <a:off x="2582226" y="2589281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De overheid moet zich aan de wet houden</a:t>
            </a:r>
          </a:p>
        </p:txBody>
      </p:sp>
      <p:sp>
        <p:nvSpPr>
          <p:cNvPr id="54" name="Demonstreren wordt vaak verboden">
            <a:extLst>
              <a:ext uri="{FF2B5EF4-FFF2-40B4-BE49-F238E27FC236}">
                <a16:creationId xmlns:a16="http://schemas.microsoft.com/office/drawing/2014/main" id="{651CD46E-D5E0-D18B-B84F-745E11B63569}"/>
              </a:ext>
            </a:extLst>
          </p:cNvPr>
          <p:cNvSpPr/>
          <p:nvPr/>
        </p:nvSpPr>
        <p:spPr>
          <a:xfrm>
            <a:off x="4753439" y="1910107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Je hebt geen vrijheid van meningsuiting</a:t>
            </a:r>
          </a:p>
        </p:txBody>
      </p:sp>
      <p:sp>
        <p:nvSpPr>
          <p:cNvPr id="53" name="Je hebt recht op privacy">
            <a:extLst>
              <a:ext uri="{FF2B5EF4-FFF2-40B4-BE49-F238E27FC236}">
                <a16:creationId xmlns:a16="http://schemas.microsoft.com/office/drawing/2014/main" id="{A2502B14-C25B-CD21-3DEA-A2582C940CED}"/>
              </a:ext>
            </a:extLst>
          </p:cNvPr>
          <p:cNvSpPr/>
          <p:nvPr/>
        </p:nvSpPr>
        <p:spPr>
          <a:xfrm>
            <a:off x="2582226" y="1910107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Je hebt vrijheid van meningsuiting</a:t>
            </a:r>
          </a:p>
        </p:txBody>
      </p:sp>
      <p:sp>
        <p:nvSpPr>
          <p:cNvPr id="11" name="Rechthoek: afgeschuinde diagonale hoeken 10">
            <a:extLst>
              <a:ext uri="{FF2B5EF4-FFF2-40B4-BE49-F238E27FC236}">
                <a16:creationId xmlns:a16="http://schemas.microsoft.com/office/drawing/2014/main" id="{149E07FE-F0C7-1315-3174-99021FD31733}"/>
              </a:ext>
            </a:extLst>
          </p:cNvPr>
          <p:cNvSpPr/>
          <p:nvPr/>
        </p:nvSpPr>
        <p:spPr>
          <a:xfrm rot="20576618">
            <a:off x="1968024" y="647299"/>
            <a:ext cx="1132764" cy="238834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tx2"/>
                </a:solidFill>
              </a:rPr>
              <a:t>Versie A</a:t>
            </a:r>
          </a:p>
        </p:txBody>
      </p:sp>
    </p:spTree>
    <p:extLst>
      <p:ext uri="{BB962C8B-B14F-4D97-AF65-F5344CB8AC3E}">
        <p14:creationId xmlns:p14="http://schemas.microsoft.com/office/powerpoint/2010/main" val="10129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82716E-6 L -0.22847 0.18055 " pathEditMode="fixed" rAng="0" ptsTypes="AA">
                                      <p:cBhvr>
                                        <p:cTn id="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24" y="90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4.93827E-6 L -0.22708 0.14321 " pathEditMode="fixed" rAng="0" ptsTypes="AA">
                                      <p:cBhvr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54" y="7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82716E-6 L 0.22916 0.1753 " pathEditMode="fixed" rAng="0" ptsTypes="AA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58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4.93827E-6 L -0.4658 0.23982 " pathEditMode="fixed" rAng="0" ptsTypes="AA">
                                      <p:cBhvr>
                                        <p:cTn id="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81" y="11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031 L 0.46632 0.00617 " pathEditMode="fixed" rAng="0" ptsTypes="AA">
                                      <p:cBhvr>
                                        <p:cTn id="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33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9.87654E-7 L -0.46476 0.20525 " pathEditMode="fixed" rAng="0" ptsTypes="AA">
                                      <p:cBhvr>
                                        <p:cTn id="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81" y="10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46914E-7 L 0.4651 -0.02747 " pathEditMode="fixed" rAng="0" ptsTypes="AA">
                                      <p:cBhvr>
                                        <p:cTn id="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47" y="-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2.46914E-7 L 0.23004 0.06944 " pathEditMode="fixed" rAng="0" ptsTypes="AA">
                                      <p:cBhvr>
                                        <p:cTn id="4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76" y="34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60" grpId="0" animBg="1"/>
      <p:bldP spid="59" grpId="0" animBg="1"/>
      <p:bldP spid="58" grpId="0" animBg="1"/>
      <p:bldP spid="57" grpId="0" animBg="1"/>
      <p:bldP spid="56" grpId="0" animBg="1"/>
      <p:bldP spid="55" grpId="0" animBg="1"/>
      <p:bldP spid="54" grpId="0" animBg="1"/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578CB-4AD1-DF56-7C95-78F690056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hoek: afgeronde hoeken 27">
            <a:extLst>
              <a:ext uri="{FF2B5EF4-FFF2-40B4-BE49-F238E27FC236}">
                <a16:creationId xmlns:a16="http://schemas.microsoft.com/office/drawing/2014/main" id="{7B970E66-52FA-CEF8-8C54-FBFD6638B5E8}"/>
              </a:ext>
            </a:extLst>
          </p:cNvPr>
          <p:cNvSpPr/>
          <p:nvPr/>
        </p:nvSpPr>
        <p:spPr>
          <a:xfrm>
            <a:off x="436728" y="1221475"/>
            <a:ext cx="1951630" cy="3819150"/>
          </a:xfrm>
          <a:prstGeom prst="roundRect">
            <a:avLst/>
          </a:prstGeom>
          <a:blipFill dpi="0" rotWithShape="1">
            <a:blip r:embed="rId3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921657B-0DB0-BA02-B4F4-652365F6E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3076" y="699137"/>
            <a:ext cx="3957848" cy="575400"/>
          </a:xfrm>
          <a:ln>
            <a:noFill/>
          </a:ln>
        </p:spPr>
        <p:txBody>
          <a:bodyPr anchor="ctr"/>
          <a:lstStyle/>
          <a:p>
            <a:pPr algn="ctr"/>
            <a:r>
              <a:rPr lang="nl-NL" dirty="0"/>
              <a:t>Nederland of Rusland?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231DA6D-9881-9DD7-8550-ED789F7A75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grpSp>
        <p:nvGrpSpPr>
          <p:cNvPr id="27" name="Groep 26">
            <a:extLst>
              <a:ext uri="{FF2B5EF4-FFF2-40B4-BE49-F238E27FC236}">
                <a16:creationId xmlns:a16="http://schemas.microsoft.com/office/drawing/2014/main" id="{FA1C45B6-8CD7-DEB6-B2FE-670BECC09AD1}"/>
              </a:ext>
            </a:extLst>
          </p:cNvPr>
          <p:cNvGrpSpPr/>
          <p:nvPr/>
        </p:nvGrpSpPr>
        <p:grpSpPr>
          <a:xfrm>
            <a:off x="877909" y="1274537"/>
            <a:ext cx="1118009" cy="1080000"/>
            <a:chOff x="896914" y="1491750"/>
            <a:chExt cx="1118009" cy="1080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1F4BD484-66C9-3E96-9546-B411AB9A83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6914" y="1491750"/>
              <a:ext cx="1080000" cy="1080000"/>
            </a:xfrm>
            <a:custGeom>
              <a:avLst/>
              <a:gdLst>
                <a:gd name="csX0" fmla="*/ 540000 w 1080000"/>
                <a:gd name="csY0" fmla="*/ 0 h 1080000"/>
                <a:gd name="csX1" fmla="*/ 1080000 w 1080000"/>
                <a:gd name="csY1" fmla="*/ 540000 h 1080000"/>
                <a:gd name="csX2" fmla="*/ 1069029 w 1080000"/>
                <a:gd name="csY2" fmla="*/ 648829 h 1080000"/>
                <a:gd name="csX3" fmla="*/ 1063343 w 1080000"/>
                <a:gd name="csY3" fmla="*/ 667146 h 1080000"/>
                <a:gd name="csX4" fmla="*/ 667146 w 1080000"/>
                <a:gd name="csY4" fmla="*/ 1063343 h 1080000"/>
                <a:gd name="csX5" fmla="*/ 648829 w 1080000"/>
                <a:gd name="csY5" fmla="*/ 1069029 h 1080000"/>
                <a:gd name="csX6" fmla="*/ 540000 w 1080000"/>
                <a:gd name="csY6" fmla="*/ 1080000 h 1080000"/>
                <a:gd name="csX7" fmla="*/ 0 w 1080000"/>
                <a:gd name="csY7" fmla="*/ 540000 h 1080000"/>
                <a:gd name="csX8" fmla="*/ 540000 w 1080000"/>
                <a:gd name="csY8" fmla="*/ 0 h 108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80000" h="1080000">
                  <a:moveTo>
                    <a:pt x="540000" y="0"/>
                  </a:moveTo>
                  <a:cubicBezTo>
                    <a:pt x="838234" y="0"/>
                    <a:pt x="1080000" y="241766"/>
                    <a:pt x="1080000" y="540000"/>
                  </a:cubicBezTo>
                  <a:cubicBezTo>
                    <a:pt x="1080000" y="577279"/>
                    <a:pt x="1076222" y="613676"/>
                    <a:pt x="1069029" y="648829"/>
                  </a:cubicBezTo>
                  <a:lnTo>
                    <a:pt x="1063343" y="667146"/>
                  </a:lnTo>
                  <a:lnTo>
                    <a:pt x="667146" y="1063343"/>
                  </a:lnTo>
                  <a:lnTo>
                    <a:pt x="648829" y="1069029"/>
                  </a:lnTo>
                  <a:cubicBezTo>
                    <a:pt x="613676" y="1076223"/>
                    <a:pt x="577279" y="1080000"/>
                    <a:pt x="540000" y="1080000"/>
                  </a:cubicBezTo>
                  <a:cubicBezTo>
                    <a:pt x="241766" y="1080000"/>
                    <a:pt x="0" y="838234"/>
                    <a:pt x="0" y="540000"/>
                  </a:cubicBezTo>
                  <a:cubicBezTo>
                    <a:pt x="0" y="241766"/>
                    <a:pt x="241766" y="0"/>
                    <a:pt x="540000" y="0"/>
                  </a:cubicBez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6EAC4380-44F9-0AC4-C117-6C5C872D0AF8}"/>
                </a:ext>
              </a:extLst>
            </p:cNvPr>
            <p:cNvSpPr/>
            <p:nvPr/>
          </p:nvSpPr>
          <p:spPr>
            <a:xfrm rot="13500000">
              <a:off x="1694753" y="2052936"/>
              <a:ext cx="80034" cy="560307"/>
            </a:xfrm>
            <a:custGeom>
              <a:avLst/>
              <a:gdLst>
                <a:gd name="csX0" fmla="*/ 0 w 80034"/>
                <a:gd name="csY0" fmla="*/ 0 h 560307"/>
                <a:gd name="csX1" fmla="*/ 40494 w 80034"/>
                <a:gd name="csY1" fmla="*/ 76951 h 560307"/>
                <a:gd name="csX2" fmla="*/ 40494 w 80034"/>
                <a:gd name="csY2" fmla="*/ 483356 h 560307"/>
                <a:gd name="csX3" fmla="*/ 0 w 80034"/>
                <a:gd name="csY3" fmla="*/ 560307 h 5603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0034" h="560307">
                  <a:moveTo>
                    <a:pt x="0" y="0"/>
                  </a:moveTo>
                  <a:lnTo>
                    <a:pt x="40494" y="76951"/>
                  </a:lnTo>
                  <a:cubicBezTo>
                    <a:pt x="93215" y="206960"/>
                    <a:pt x="93215" y="353347"/>
                    <a:pt x="40494" y="483356"/>
                  </a:cubicBezTo>
                  <a:lnTo>
                    <a:pt x="0" y="560307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nl-NL"/>
            </a:p>
          </p:txBody>
        </p:sp>
      </p:grpSp>
      <p:sp>
        <p:nvSpPr>
          <p:cNvPr id="29" name="Tekstvak 28">
            <a:extLst>
              <a:ext uri="{FF2B5EF4-FFF2-40B4-BE49-F238E27FC236}">
                <a16:creationId xmlns:a16="http://schemas.microsoft.com/office/drawing/2014/main" id="{355B828E-81DF-295C-A176-1A8173A6A9C5}"/>
              </a:ext>
            </a:extLst>
          </p:cNvPr>
          <p:cNvSpPr txBox="1"/>
          <p:nvPr/>
        </p:nvSpPr>
        <p:spPr>
          <a:xfrm>
            <a:off x="647750" y="2342272"/>
            <a:ext cx="152958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>
                <a:solidFill>
                  <a:schemeClr val="tx2"/>
                </a:solidFill>
              </a:rPr>
              <a:t>Nederland</a:t>
            </a:r>
            <a:endParaRPr lang="nl-NL" sz="1800" b="1" dirty="0">
              <a:solidFill>
                <a:schemeClr val="tx2"/>
              </a:solidFill>
            </a:endParaRPr>
          </a:p>
        </p:txBody>
      </p:sp>
      <p:sp>
        <p:nvSpPr>
          <p:cNvPr id="30" name="Rechthoek: afgeronde hoeken 29">
            <a:extLst>
              <a:ext uri="{FF2B5EF4-FFF2-40B4-BE49-F238E27FC236}">
                <a16:creationId xmlns:a16="http://schemas.microsoft.com/office/drawing/2014/main" id="{1389869D-73F5-EEBC-11CF-0906DAB41A09}"/>
              </a:ext>
            </a:extLst>
          </p:cNvPr>
          <p:cNvSpPr/>
          <p:nvPr/>
        </p:nvSpPr>
        <p:spPr>
          <a:xfrm rot="10800000">
            <a:off x="6755644" y="1221475"/>
            <a:ext cx="1951630" cy="3819150"/>
          </a:xfrm>
          <a:prstGeom prst="roundRect">
            <a:avLst/>
          </a:prstGeom>
          <a:blipFill dpi="0" rotWithShape="1">
            <a:blip r:embed="rId3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1" name="Groep 30">
            <a:extLst>
              <a:ext uri="{FF2B5EF4-FFF2-40B4-BE49-F238E27FC236}">
                <a16:creationId xmlns:a16="http://schemas.microsoft.com/office/drawing/2014/main" id="{4AE5A928-662A-E2A2-F3C6-46B3F0893711}"/>
              </a:ext>
            </a:extLst>
          </p:cNvPr>
          <p:cNvGrpSpPr/>
          <p:nvPr/>
        </p:nvGrpSpPr>
        <p:grpSpPr>
          <a:xfrm>
            <a:off x="7196825" y="1274537"/>
            <a:ext cx="1118009" cy="1080000"/>
            <a:chOff x="896914" y="1491750"/>
            <a:chExt cx="1118009" cy="1080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CE2C17FA-9785-2078-4B25-508EAA79F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6914" y="1491750"/>
              <a:ext cx="1080000" cy="1080000"/>
            </a:xfrm>
            <a:custGeom>
              <a:avLst/>
              <a:gdLst>
                <a:gd name="csX0" fmla="*/ 540000 w 1080000"/>
                <a:gd name="csY0" fmla="*/ 0 h 1080000"/>
                <a:gd name="csX1" fmla="*/ 1080000 w 1080000"/>
                <a:gd name="csY1" fmla="*/ 540000 h 1080000"/>
                <a:gd name="csX2" fmla="*/ 1069029 w 1080000"/>
                <a:gd name="csY2" fmla="*/ 648829 h 1080000"/>
                <a:gd name="csX3" fmla="*/ 1063343 w 1080000"/>
                <a:gd name="csY3" fmla="*/ 667146 h 1080000"/>
                <a:gd name="csX4" fmla="*/ 667146 w 1080000"/>
                <a:gd name="csY4" fmla="*/ 1063343 h 1080000"/>
                <a:gd name="csX5" fmla="*/ 648829 w 1080000"/>
                <a:gd name="csY5" fmla="*/ 1069029 h 1080000"/>
                <a:gd name="csX6" fmla="*/ 540000 w 1080000"/>
                <a:gd name="csY6" fmla="*/ 1080000 h 1080000"/>
                <a:gd name="csX7" fmla="*/ 0 w 1080000"/>
                <a:gd name="csY7" fmla="*/ 540000 h 1080000"/>
                <a:gd name="csX8" fmla="*/ 540000 w 1080000"/>
                <a:gd name="csY8" fmla="*/ 0 h 1080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80000" h="1080000">
                  <a:moveTo>
                    <a:pt x="540000" y="0"/>
                  </a:moveTo>
                  <a:cubicBezTo>
                    <a:pt x="838234" y="0"/>
                    <a:pt x="1080000" y="241766"/>
                    <a:pt x="1080000" y="540000"/>
                  </a:cubicBezTo>
                  <a:cubicBezTo>
                    <a:pt x="1080000" y="577279"/>
                    <a:pt x="1076222" y="613676"/>
                    <a:pt x="1069029" y="648829"/>
                  </a:cubicBezTo>
                  <a:lnTo>
                    <a:pt x="1063343" y="667146"/>
                  </a:lnTo>
                  <a:lnTo>
                    <a:pt x="667146" y="1063343"/>
                  </a:lnTo>
                  <a:lnTo>
                    <a:pt x="648829" y="1069029"/>
                  </a:lnTo>
                  <a:cubicBezTo>
                    <a:pt x="613676" y="1076223"/>
                    <a:pt x="577279" y="1080000"/>
                    <a:pt x="540000" y="1080000"/>
                  </a:cubicBezTo>
                  <a:cubicBezTo>
                    <a:pt x="241766" y="1080000"/>
                    <a:pt x="0" y="838234"/>
                    <a:pt x="0" y="540000"/>
                  </a:cubicBezTo>
                  <a:cubicBezTo>
                    <a:pt x="0" y="241766"/>
                    <a:pt x="241766" y="0"/>
                    <a:pt x="540000" y="0"/>
                  </a:cubicBezTo>
                  <a:close/>
                </a:path>
              </a:pathLst>
            </a:cu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nl-NL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1BB4E7F9-5339-1A51-79E4-2BD2BAD0D04B}"/>
                </a:ext>
              </a:extLst>
            </p:cNvPr>
            <p:cNvSpPr/>
            <p:nvPr/>
          </p:nvSpPr>
          <p:spPr>
            <a:xfrm rot="13500000">
              <a:off x="1694753" y="2052936"/>
              <a:ext cx="80034" cy="560307"/>
            </a:xfrm>
            <a:custGeom>
              <a:avLst/>
              <a:gdLst>
                <a:gd name="csX0" fmla="*/ 0 w 80034"/>
                <a:gd name="csY0" fmla="*/ 0 h 560307"/>
                <a:gd name="csX1" fmla="*/ 40494 w 80034"/>
                <a:gd name="csY1" fmla="*/ 76951 h 560307"/>
                <a:gd name="csX2" fmla="*/ 40494 w 80034"/>
                <a:gd name="csY2" fmla="*/ 483356 h 560307"/>
                <a:gd name="csX3" fmla="*/ 0 w 80034"/>
                <a:gd name="csY3" fmla="*/ 560307 h 5603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0034" h="560307">
                  <a:moveTo>
                    <a:pt x="0" y="0"/>
                  </a:moveTo>
                  <a:lnTo>
                    <a:pt x="40494" y="76951"/>
                  </a:lnTo>
                  <a:cubicBezTo>
                    <a:pt x="93215" y="206960"/>
                    <a:pt x="93215" y="353347"/>
                    <a:pt x="40494" y="483356"/>
                  </a:cubicBezTo>
                  <a:lnTo>
                    <a:pt x="0" y="560307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nl-NL"/>
            </a:p>
          </p:txBody>
        </p:sp>
      </p:grpSp>
      <p:sp>
        <p:nvSpPr>
          <p:cNvPr id="34" name="Tekstvak 33">
            <a:extLst>
              <a:ext uri="{FF2B5EF4-FFF2-40B4-BE49-F238E27FC236}">
                <a16:creationId xmlns:a16="http://schemas.microsoft.com/office/drawing/2014/main" id="{D61FE312-12B5-8AA7-89C0-A11A33A1B4E9}"/>
              </a:ext>
            </a:extLst>
          </p:cNvPr>
          <p:cNvSpPr txBox="1">
            <a:spLocks/>
          </p:cNvSpPr>
          <p:nvPr/>
        </p:nvSpPr>
        <p:spPr>
          <a:xfrm>
            <a:off x="7129373" y="2342272"/>
            <a:ext cx="1204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>
                <a:solidFill>
                  <a:schemeClr val="tx2"/>
                </a:solidFill>
              </a:rPr>
              <a:t>Rusland</a:t>
            </a:r>
            <a:endParaRPr lang="nl-NL" b="1" dirty="0">
              <a:solidFill>
                <a:schemeClr val="tx2"/>
              </a:solidFill>
            </a:endParaRPr>
          </a:p>
        </p:txBody>
      </p: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4551EE36-14F4-7916-D1DE-47ECF093E8BC}"/>
              </a:ext>
            </a:extLst>
          </p:cNvPr>
          <p:cNvCxnSpPr>
            <a:cxnSpLocks/>
          </p:cNvCxnSpPr>
          <p:nvPr/>
        </p:nvCxnSpPr>
        <p:spPr>
          <a:xfrm>
            <a:off x="2593076" y="1274537"/>
            <a:ext cx="395784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41">
            <a:extLst>
              <a:ext uri="{FF2B5EF4-FFF2-40B4-BE49-F238E27FC236}">
                <a16:creationId xmlns:a16="http://schemas.microsoft.com/office/drawing/2014/main" id="{2D49B80A-D331-577F-29AF-0C4BBA69D498}"/>
              </a:ext>
            </a:extLst>
          </p:cNvPr>
          <p:cNvCxnSpPr>
            <a:cxnSpLocks/>
          </p:cNvCxnSpPr>
          <p:nvPr/>
        </p:nvCxnSpPr>
        <p:spPr>
          <a:xfrm>
            <a:off x="647750" y="2738058"/>
            <a:ext cx="15295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44">
            <a:extLst>
              <a:ext uri="{FF2B5EF4-FFF2-40B4-BE49-F238E27FC236}">
                <a16:creationId xmlns:a16="http://schemas.microsoft.com/office/drawing/2014/main" id="{471DF3D8-80A6-07B2-3178-A3B512BAE1FF}"/>
              </a:ext>
            </a:extLst>
          </p:cNvPr>
          <p:cNvCxnSpPr>
            <a:cxnSpLocks/>
          </p:cNvCxnSpPr>
          <p:nvPr/>
        </p:nvCxnSpPr>
        <p:spPr>
          <a:xfrm>
            <a:off x="6977507" y="2738058"/>
            <a:ext cx="15295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De overheid beïnvloedt rechters">
            <a:extLst>
              <a:ext uri="{FF2B5EF4-FFF2-40B4-BE49-F238E27FC236}">
                <a16:creationId xmlns:a16="http://schemas.microsoft.com/office/drawing/2014/main" id="{5D46B928-CB3B-5DE4-99C9-18E44FA0A8BE}"/>
              </a:ext>
            </a:extLst>
          </p:cNvPr>
          <p:cNvSpPr/>
          <p:nvPr/>
        </p:nvSpPr>
        <p:spPr>
          <a:xfrm>
            <a:off x="4742586" y="3951150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Rechters behandelen mensen soms anders</a:t>
            </a:r>
          </a:p>
        </p:txBody>
      </p:sp>
      <p:sp>
        <p:nvSpPr>
          <p:cNvPr id="59" name="Kritische journalisten lopen risico bij kritiek">
            <a:extLst>
              <a:ext uri="{FF2B5EF4-FFF2-40B4-BE49-F238E27FC236}">
                <a16:creationId xmlns:a16="http://schemas.microsoft.com/office/drawing/2014/main" id="{1843E806-6177-0D53-59EE-F99AB2A0A638}"/>
              </a:ext>
            </a:extLst>
          </p:cNvPr>
          <p:cNvSpPr/>
          <p:nvPr/>
        </p:nvSpPr>
        <p:spPr>
          <a:xfrm>
            <a:off x="2593077" y="3951150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Kritische journalisten lopen risico bij kritiek</a:t>
            </a:r>
          </a:p>
        </p:txBody>
      </p:sp>
      <p:sp>
        <p:nvSpPr>
          <p:cNvPr id="58" name="Rechters behandelen iedereen hetzelfde">
            <a:extLst>
              <a:ext uri="{FF2B5EF4-FFF2-40B4-BE49-F238E27FC236}">
                <a16:creationId xmlns:a16="http://schemas.microsoft.com/office/drawing/2014/main" id="{50154D09-7311-CC71-3F90-F7F58A8C0738}"/>
              </a:ext>
            </a:extLst>
          </p:cNvPr>
          <p:cNvSpPr/>
          <p:nvPr/>
        </p:nvSpPr>
        <p:spPr>
          <a:xfrm>
            <a:off x="4753439" y="3271976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Rechters behandelen iedereen hetzelfde</a:t>
            </a:r>
          </a:p>
        </p:txBody>
      </p:sp>
      <p:sp>
        <p:nvSpPr>
          <p:cNvPr id="57" name="Je kan zonder reden worden gearresteerd">
            <a:extLst>
              <a:ext uri="{FF2B5EF4-FFF2-40B4-BE49-F238E27FC236}">
                <a16:creationId xmlns:a16="http://schemas.microsoft.com/office/drawing/2014/main" id="{1421DBDC-447F-E1DA-FC39-00B2B91E2D5B}"/>
              </a:ext>
            </a:extLst>
          </p:cNvPr>
          <p:cNvSpPr/>
          <p:nvPr/>
        </p:nvSpPr>
        <p:spPr>
          <a:xfrm>
            <a:off x="2582224" y="3271976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Je kan zonder reden worden gearresteerd</a:t>
            </a:r>
          </a:p>
        </p:txBody>
      </p:sp>
      <p:sp>
        <p:nvSpPr>
          <p:cNvPr id="56" name="Je mag kritiek hebben op de regering">
            <a:extLst>
              <a:ext uri="{FF2B5EF4-FFF2-40B4-BE49-F238E27FC236}">
                <a16:creationId xmlns:a16="http://schemas.microsoft.com/office/drawing/2014/main" id="{8C0B54CE-9E64-A7AF-7F3C-A6D12A902DCC}"/>
              </a:ext>
            </a:extLst>
          </p:cNvPr>
          <p:cNvSpPr/>
          <p:nvPr/>
        </p:nvSpPr>
        <p:spPr>
          <a:xfrm>
            <a:off x="4753439" y="2589281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Je mag kritiek hebben op de regering</a:t>
            </a:r>
          </a:p>
        </p:txBody>
      </p:sp>
      <p:sp>
        <p:nvSpPr>
          <p:cNvPr id="55" name="De overheid moet zich aan de wet houden">
            <a:extLst>
              <a:ext uri="{FF2B5EF4-FFF2-40B4-BE49-F238E27FC236}">
                <a16:creationId xmlns:a16="http://schemas.microsoft.com/office/drawing/2014/main" id="{3C6C0618-B3F3-7195-9F1D-87713630526D}"/>
              </a:ext>
            </a:extLst>
          </p:cNvPr>
          <p:cNvSpPr/>
          <p:nvPr/>
        </p:nvSpPr>
        <p:spPr>
          <a:xfrm>
            <a:off x="2582226" y="2589281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De overheid moet zich aan de wet houden</a:t>
            </a:r>
          </a:p>
        </p:txBody>
      </p:sp>
      <p:sp>
        <p:nvSpPr>
          <p:cNvPr id="54" name="Demonstreren wordt vaak verboden">
            <a:extLst>
              <a:ext uri="{FF2B5EF4-FFF2-40B4-BE49-F238E27FC236}">
                <a16:creationId xmlns:a16="http://schemas.microsoft.com/office/drawing/2014/main" id="{CF11B873-9561-D446-EDD8-6C5C1B0FE3BD}"/>
              </a:ext>
            </a:extLst>
          </p:cNvPr>
          <p:cNvSpPr/>
          <p:nvPr/>
        </p:nvSpPr>
        <p:spPr>
          <a:xfrm>
            <a:off x="4753439" y="1910107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Demonstreren wordt vaak verboden</a:t>
            </a:r>
          </a:p>
        </p:txBody>
      </p:sp>
      <p:sp>
        <p:nvSpPr>
          <p:cNvPr id="53" name="Je hebt recht op privacy">
            <a:extLst>
              <a:ext uri="{FF2B5EF4-FFF2-40B4-BE49-F238E27FC236}">
                <a16:creationId xmlns:a16="http://schemas.microsoft.com/office/drawing/2014/main" id="{864D16E1-60A7-9C18-34FB-1734822A3369}"/>
              </a:ext>
            </a:extLst>
          </p:cNvPr>
          <p:cNvSpPr/>
          <p:nvPr/>
        </p:nvSpPr>
        <p:spPr>
          <a:xfrm>
            <a:off x="2582226" y="1910107"/>
            <a:ext cx="1808338" cy="444430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2"/>
                </a:solidFill>
              </a:rPr>
              <a:t>Je hebt recht op privacy</a:t>
            </a:r>
          </a:p>
        </p:txBody>
      </p:sp>
      <p:sp>
        <p:nvSpPr>
          <p:cNvPr id="3" name="Rechthoek: afgeschuinde diagonale hoeken 2">
            <a:extLst>
              <a:ext uri="{FF2B5EF4-FFF2-40B4-BE49-F238E27FC236}">
                <a16:creationId xmlns:a16="http://schemas.microsoft.com/office/drawing/2014/main" id="{26F9B878-CB23-37C7-C14E-2F9925247FA9}"/>
              </a:ext>
            </a:extLst>
          </p:cNvPr>
          <p:cNvSpPr/>
          <p:nvPr/>
        </p:nvSpPr>
        <p:spPr>
          <a:xfrm rot="20576618">
            <a:off x="1968024" y="647299"/>
            <a:ext cx="1132764" cy="238834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tx2"/>
                </a:solidFill>
              </a:rPr>
              <a:t>Versie B</a:t>
            </a:r>
          </a:p>
        </p:txBody>
      </p:sp>
    </p:spTree>
    <p:extLst>
      <p:ext uri="{BB962C8B-B14F-4D97-AF65-F5344CB8AC3E}">
        <p14:creationId xmlns:p14="http://schemas.microsoft.com/office/powerpoint/2010/main" val="306936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82716E-6 L -0.22847 0.18055 " pathEditMode="fixed" rAng="0" ptsTypes="AA">
                                      <p:cBhvr>
                                        <p:cTn id="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24" y="90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4.93827E-6 L -0.22708 0.14321 " pathEditMode="fixed" rAng="0" ptsTypes="AA">
                                      <p:cBhvr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54" y="7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82716E-6 L 0.22916 0.1753 " pathEditMode="fixed" rAng="0" ptsTypes="AA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58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4.93827E-6 L -0.4658 0.23982 " pathEditMode="fixed" rAng="0" ptsTypes="AA">
                                      <p:cBhvr>
                                        <p:cTn id="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81" y="11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031 L 0.46632 0.00617 " pathEditMode="fixed" rAng="0" ptsTypes="AA">
                                      <p:cBhvr>
                                        <p:cTn id="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33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9.87654E-7 L -0.46476 0.20525 " pathEditMode="fixed" rAng="0" ptsTypes="AA">
                                      <p:cBhvr>
                                        <p:cTn id="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81" y="10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46914E-7 L 0.4651 -0.02747 " pathEditMode="fixed" rAng="0" ptsTypes="AA">
                                      <p:cBhvr>
                                        <p:cTn id="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47" y="-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2.46914E-7 L 0.23004 0.06944 " pathEditMode="fixed" rAng="0" ptsTypes="AA">
                                      <p:cBhvr>
                                        <p:cTn id="4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76" y="34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60" grpId="0" animBg="1"/>
      <p:bldP spid="59" grpId="0" animBg="1"/>
      <p:bldP spid="58" grpId="0" animBg="1"/>
      <p:bldP spid="57" grpId="0" animBg="1"/>
      <p:bldP spid="56" grpId="0" animBg="1"/>
      <p:bldP spid="55" grpId="0" animBg="1"/>
      <p:bldP spid="54" grpId="0" animBg="1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2F4CFC-1278-B4E2-1CB1-5286EBE09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7852" y="708328"/>
            <a:ext cx="5616148" cy="720000"/>
          </a:xfrm>
          <a:noFill/>
          <a:ln>
            <a:noFill/>
          </a:ln>
        </p:spPr>
        <p:txBody>
          <a:bodyPr anchor="ctr"/>
          <a:lstStyle/>
          <a:p>
            <a:pPr algn="ctr"/>
            <a:r>
              <a:rPr lang="nl-NL" dirty="0"/>
              <a:t>Nederland is een rechtsstaat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F132814-D6D3-4A75-7A06-6B5C60DA5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37" name="Groep 36">
            <a:extLst>
              <a:ext uri="{FF2B5EF4-FFF2-40B4-BE49-F238E27FC236}">
                <a16:creationId xmlns:a16="http://schemas.microsoft.com/office/drawing/2014/main" id="{08B775A9-0959-D5AC-904E-E29158384754}"/>
              </a:ext>
            </a:extLst>
          </p:cNvPr>
          <p:cNvGrpSpPr/>
          <p:nvPr/>
        </p:nvGrpSpPr>
        <p:grpSpPr>
          <a:xfrm>
            <a:off x="1145199" y="1614583"/>
            <a:ext cx="6853602" cy="3431088"/>
            <a:chOff x="1064033" y="1614583"/>
            <a:chExt cx="6853602" cy="3431088"/>
          </a:xfrm>
        </p:grpSpPr>
        <p:grpSp>
          <p:nvGrpSpPr>
            <p:cNvPr id="4" name="Groep 3">
              <a:extLst>
                <a:ext uri="{FF2B5EF4-FFF2-40B4-BE49-F238E27FC236}">
                  <a16:creationId xmlns:a16="http://schemas.microsoft.com/office/drawing/2014/main" id="{8A1CA152-E8B2-3216-5BD0-D238449CD334}"/>
                </a:ext>
              </a:extLst>
            </p:cNvPr>
            <p:cNvGrpSpPr/>
            <p:nvPr/>
          </p:nvGrpSpPr>
          <p:grpSpPr>
            <a:xfrm>
              <a:off x="1064033" y="1614583"/>
              <a:ext cx="1980000" cy="1642830"/>
              <a:chOff x="248850" y="1699260"/>
              <a:chExt cx="1980000" cy="1642830"/>
            </a:xfrm>
          </p:grpSpPr>
          <p:sp>
            <p:nvSpPr>
              <p:cNvPr id="5" name="Ovaal 4">
                <a:extLst>
                  <a:ext uri="{FF2B5EF4-FFF2-40B4-BE49-F238E27FC236}">
                    <a16:creationId xmlns:a16="http://schemas.microsoft.com/office/drawing/2014/main" id="{1444477B-FD29-1A9A-B4CF-89E22F178377}"/>
                  </a:ext>
                </a:extLst>
              </p:cNvPr>
              <p:cNvSpPr/>
              <p:nvPr/>
            </p:nvSpPr>
            <p:spPr>
              <a:xfrm>
                <a:off x="647700" y="1699260"/>
                <a:ext cx="1162050" cy="1162050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schemeClr val="tx2"/>
                  </a:solidFill>
                </a:endParaRPr>
              </a:p>
            </p:txBody>
          </p:sp>
          <p:pic>
            <p:nvPicPr>
              <p:cNvPr id="6" name="Graphic 5" descr="Open boek silhouet">
                <a:extLst>
                  <a:ext uri="{FF2B5EF4-FFF2-40B4-BE49-F238E27FC236}">
                    <a16:creationId xmlns:a16="http://schemas.microsoft.com/office/drawing/2014/main" id="{1686E454-111A-C6AF-1A32-62C8A3BD72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771525" y="1826895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" name="Tekstvak 6">
                <a:extLst>
                  <a:ext uri="{FF2B5EF4-FFF2-40B4-BE49-F238E27FC236}">
                    <a16:creationId xmlns:a16="http://schemas.microsoft.com/office/drawing/2014/main" id="{C52C2C3A-753B-C823-63B4-68BD12978429}"/>
                  </a:ext>
                </a:extLst>
              </p:cNvPr>
              <p:cNvSpPr txBox="1"/>
              <p:nvPr/>
            </p:nvSpPr>
            <p:spPr>
              <a:xfrm>
                <a:off x="248850" y="2915835"/>
                <a:ext cx="198000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800" b="1" dirty="0">
                    <a:solidFill>
                      <a:schemeClr val="tx2"/>
                    </a:solidFill>
                  </a:rPr>
                  <a:t>Grondrechten</a:t>
                </a:r>
              </a:p>
            </p:txBody>
          </p:sp>
          <p:cxnSp>
            <p:nvCxnSpPr>
              <p:cNvPr id="8" name="Rechte verbindingslijn 7">
                <a:extLst>
                  <a:ext uri="{FF2B5EF4-FFF2-40B4-BE49-F238E27FC236}">
                    <a16:creationId xmlns:a16="http://schemas.microsoft.com/office/drawing/2014/main" id="{0A331348-438A-FD90-70F3-A11DF1BC65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225" y="3342090"/>
                <a:ext cx="161925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A24CEB4B-083C-F637-6FDC-60B7D0B29D3F}"/>
                </a:ext>
              </a:extLst>
            </p:cNvPr>
            <p:cNvGrpSpPr/>
            <p:nvPr/>
          </p:nvGrpSpPr>
          <p:grpSpPr>
            <a:xfrm>
              <a:off x="5937635" y="3397795"/>
              <a:ext cx="1980000" cy="1647876"/>
              <a:chOff x="4706550" y="1694214"/>
              <a:chExt cx="1980000" cy="1647876"/>
            </a:xfrm>
          </p:grpSpPr>
          <p:sp>
            <p:nvSpPr>
              <p:cNvPr id="10" name="Ovaal 9">
                <a:extLst>
                  <a:ext uri="{FF2B5EF4-FFF2-40B4-BE49-F238E27FC236}">
                    <a16:creationId xmlns:a16="http://schemas.microsoft.com/office/drawing/2014/main" id="{75E545FD-C407-8931-29A9-74AF70541FBE}"/>
                  </a:ext>
                </a:extLst>
              </p:cNvPr>
              <p:cNvSpPr/>
              <p:nvPr/>
            </p:nvSpPr>
            <p:spPr>
              <a:xfrm>
                <a:off x="5105400" y="1694214"/>
                <a:ext cx="1162050" cy="1162050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schemeClr val="tx2"/>
                  </a:solidFill>
                </a:endParaRPr>
              </a:p>
            </p:txBody>
          </p:sp>
          <p:pic>
            <p:nvPicPr>
              <p:cNvPr id="11" name="Graphic 10" descr="Gevangenis silhouet">
                <a:extLst>
                  <a:ext uri="{FF2B5EF4-FFF2-40B4-BE49-F238E27FC236}">
                    <a16:creationId xmlns:a16="http://schemas.microsoft.com/office/drawing/2014/main" id="{E49EC75A-C62B-C15B-DFF3-695F5BD6BF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229225" y="1826895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2" name="Tekstvak 11">
                <a:extLst>
                  <a:ext uri="{FF2B5EF4-FFF2-40B4-BE49-F238E27FC236}">
                    <a16:creationId xmlns:a16="http://schemas.microsoft.com/office/drawing/2014/main" id="{14FD71AA-BCBC-7648-5229-56AC5FF91E73}"/>
                  </a:ext>
                </a:extLst>
              </p:cNvPr>
              <p:cNvSpPr txBox="1"/>
              <p:nvPr/>
            </p:nvSpPr>
            <p:spPr>
              <a:xfrm>
                <a:off x="4706550" y="2915835"/>
                <a:ext cx="198000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800" b="1">
                    <a:solidFill>
                      <a:schemeClr val="tx2"/>
                    </a:solidFill>
                  </a:rPr>
                  <a:t>Legaliteitsbeginsel</a:t>
                </a:r>
              </a:p>
            </p:txBody>
          </p:sp>
          <p:cxnSp>
            <p:nvCxnSpPr>
              <p:cNvPr id="13" name="Rechte verbindingslijn 12">
                <a:extLst>
                  <a:ext uri="{FF2B5EF4-FFF2-40B4-BE49-F238E27FC236}">
                    <a16:creationId xmlns:a16="http://schemas.microsoft.com/office/drawing/2014/main" id="{A69786C1-EB9F-316D-95A2-0523406AA1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6925" y="3342090"/>
                <a:ext cx="161925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C45CC1EA-1D74-223E-CF71-A429C7AE7957}"/>
                </a:ext>
              </a:extLst>
            </p:cNvPr>
            <p:cNvGrpSpPr/>
            <p:nvPr/>
          </p:nvGrpSpPr>
          <p:grpSpPr>
            <a:xfrm>
              <a:off x="4047983" y="1618393"/>
              <a:ext cx="2380050" cy="1639020"/>
              <a:chOff x="2268750" y="1703070"/>
              <a:chExt cx="2380050" cy="1639020"/>
            </a:xfrm>
          </p:grpSpPr>
          <p:sp>
            <p:nvSpPr>
              <p:cNvPr id="15" name="Ovaal 14">
                <a:extLst>
                  <a:ext uri="{FF2B5EF4-FFF2-40B4-BE49-F238E27FC236}">
                    <a16:creationId xmlns:a16="http://schemas.microsoft.com/office/drawing/2014/main" id="{81BF9D84-FE3C-85D4-7B39-8C67233CD94A}"/>
                  </a:ext>
                </a:extLst>
              </p:cNvPr>
              <p:cNvSpPr/>
              <p:nvPr/>
            </p:nvSpPr>
            <p:spPr>
              <a:xfrm>
                <a:off x="2876550" y="1703070"/>
                <a:ext cx="1162050" cy="1162050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schemeClr val="tx2"/>
                  </a:solidFill>
                </a:endParaRPr>
              </a:p>
            </p:txBody>
          </p:sp>
          <p:pic>
            <p:nvPicPr>
              <p:cNvPr id="16" name="Graphic 15" descr="Cirkel met mensen silhouet">
                <a:extLst>
                  <a:ext uri="{FF2B5EF4-FFF2-40B4-BE49-F238E27FC236}">
                    <a16:creationId xmlns:a16="http://schemas.microsoft.com/office/drawing/2014/main" id="{F142E4A6-DC63-64E8-7C8F-5E381CAC35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3000375" y="1826895"/>
                <a:ext cx="914400" cy="914400"/>
              </a:xfrm>
              <a:prstGeom prst="rect">
                <a:avLst/>
              </a:prstGeom>
            </p:spPr>
          </p:pic>
          <p:cxnSp>
            <p:nvCxnSpPr>
              <p:cNvPr id="17" name="Rechte verbindingslijn 16">
                <a:extLst>
                  <a:ext uri="{FF2B5EF4-FFF2-40B4-BE49-F238E27FC236}">
                    <a16:creationId xmlns:a16="http://schemas.microsoft.com/office/drawing/2014/main" id="{C8F312E3-431D-95E2-7F0D-0FB9B62AFA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8075" y="3342090"/>
                <a:ext cx="161925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" name="Groep 17">
                <a:extLst>
                  <a:ext uri="{FF2B5EF4-FFF2-40B4-BE49-F238E27FC236}">
                    <a16:creationId xmlns:a16="http://schemas.microsoft.com/office/drawing/2014/main" id="{7B91F305-B94C-0344-AF19-57653B6CF51B}"/>
                  </a:ext>
                </a:extLst>
              </p:cNvPr>
              <p:cNvGrpSpPr/>
              <p:nvPr/>
            </p:nvGrpSpPr>
            <p:grpSpPr>
              <a:xfrm>
                <a:off x="2268750" y="2915835"/>
                <a:ext cx="2380050" cy="373142"/>
                <a:chOff x="2268750" y="2915835"/>
                <a:chExt cx="2380050" cy="373142"/>
              </a:xfrm>
            </p:grpSpPr>
            <p:sp>
              <p:nvSpPr>
                <p:cNvPr id="19" name="Tekstvak 18">
                  <a:extLst>
                    <a:ext uri="{FF2B5EF4-FFF2-40B4-BE49-F238E27FC236}">
                      <a16:creationId xmlns:a16="http://schemas.microsoft.com/office/drawing/2014/main" id="{2816E89D-DCF6-57AB-202B-78CCF63D8B3C}"/>
                    </a:ext>
                  </a:extLst>
                </p:cNvPr>
                <p:cNvSpPr txBox="1"/>
                <p:nvPr/>
              </p:nvSpPr>
              <p:spPr>
                <a:xfrm>
                  <a:off x="2477700" y="2915835"/>
                  <a:ext cx="198000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nl-NL" sz="1800" b="1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0" name="Tekstvak 19">
                  <a:extLst>
                    <a:ext uri="{FF2B5EF4-FFF2-40B4-BE49-F238E27FC236}">
                      <a16:creationId xmlns:a16="http://schemas.microsoft.com/office/drawing/2014/main" id="{CDFCFAE7-2FDC-DF40-6BFB-0DB0E177653B}"/>
                    </a:ext>
                  </a:extLst>
                </p:cNvPr>
                <p:cNvSpPr txBox="1"/>
                <p:nvPr/>
              </p:nvSpPr>
              <p:spPr>
                <a:xfrm>
                  <a:off x="2268750" y="2919645"/>
                  <a:ext cx="238005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NL" sz="1800" b="1">
                      <a:solidFill>
                        <a:schemeClr val="tx2"/>
                      </a:solidFill>
                    </a:rPr>
                    <a:t>Scheiding der machten</a:t>
                  </a:r>
                </a:p>
              </p:txBody>
            </p:sp>
          </p:grpSp>
        </p:grp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CC51AB3E-7699-2F01-1B64-83C3C0962A47}"/>
                </a:ext>
              </a:extLst>
            </p:cNvPr>
            <p:cNvGrpSpPr/>
            <p:nvPr/>
          </p:nvGrpSpPr>
          <p:grpSpPr>
            <a:xfrm>
              <a:off x="2167207" y="3392362"/>
              <a:ext cx="2847629" cy="1642830"/>
              <a:chOff x="6501585" y="1694832"/>
              <a:chExt cx="2847629" cy="1642830"/>
            </a:xfrm>
          </p:grpSpPr>
          <p:sp>
            <p:nvSpPr>
              <p:cNvPr id="22" name="Ovaal 21">
                <a:extLst>
                  <a:ext uri="{FF2B5EF4-FFF2-40B4-BE49-F238E27FC236}">
                    <a16:creationId xmlns:a16="http://schemas.microsoft.com/office/drawing/2014/main" id="{6D8F46C0-FDBC-FE58-3F72-9C4CA0EBE834}"/>
                  </a:ext>
                </a:extLst>
              </p:cNvPr>
              <p:cNvSpPr/>
              <p:nvPr/>
            </p:nvSpPr>
            <p:spPr>
              <a:xfrm>
                <a:off x="7334250" y="1694832"/>
                <a:ext cx="1162050" cy="1162050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>
                  <a:solidFill>
                    <a:schemeClr val="tx2"/>
                  </a:solidFill>
                </a:endParaRPr>
              </a:p>
            </p:txBody>
          </p:sp>
          <p:pic>
            <p:nvPicPr>
              <p:cNvPr id="23" name="Graphic 22" descr="Hamer silhouet">
                <a:extLst>
                  <a:ext uri="{FF2B5EF4-FFF2-40B4-BE49-F238E27FC236}">
                    <a16:creationId xmlns:a16="http://schemas.microsoft.com/office/drawing/2014/main" id="{6F047160-2512-29F1-6306-A0C882D2F7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7458075" y="1818039"/>
                <a:ext cx="914400" cy="914400"/>
              </a:xfrm>
              <a:prstGeom prst="rect">
                <a:avLst/>
              </a:prstGeom>
            </p:spPr>
          </p:pic>
          <p:cxnSp>
            <p:nvCxnSpPr>
              <p:cNvPr id="24" name="Rechte verbindingslijn 23">
                <a:extLst>
                  <a:ext uri="{FF2B5EF4-FFF2-40B4-BE49-F238E27FC236}">
                    <a16:creationId xmlns:a16="http://schemas.microsoft.com/office/drawing/2014/main" id="{6C35A517-4650-F360-E63A-0B701DBA2E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15775" y="3337662"/>
                <a:ext cx="161925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" name="Groep 24">
                <a:extLst>
                  <a:ext uri="{FF2B5EF4-FFF2-40B4-BE49-F238E27FC236}">
                    <a16:creationId xmlns:a16="http://schemas.microsoft.com/office/drawing/2014/main" id="{92517662-C163-12D3-3CDE-6246CB6E8127}"/>
                  </a:ext>
                </a:extLst>
              </p:cNvPr>
              <p:cNvGrpSpPr/>
              <p:nvPr/>
            </p:nvGrpSpPr>
            <p:grpSpPr>
              <a:xfrm>
                <a:off x="6501585" y="2911407"/>
                <a:ext cx="2847629" cy="369332"/>
                <a:chOff x="6501585" y="2911407"/>
                <a:chExt cx="2847629" cy="369332"/>
              </a:xfrm>
            </p:grpSpPr>
            <p:sp>
              <p:nvSpPr>
                <p:cNvPr id="26" name="Tekstvak 25">
                  <a:extLst>
                    <a:ext uri="{FF2B5EF4-FFF2-40B4-BE49-F238E27FC236}">
                      <a16:creationId xmlns:a16="http://schemas.microsoft.com/office/drawing/2014/main" id="{96CA29B8-C1CC-CB61-9798-F6FED0C42867}"/>
                    </a:ext>
                  </a:extLst>
                </p:cNvPr>
                <p:cNvSpPr txBox="1"/>
                <p:nvPr/>
              </p:nvSpPr>
              <p:spPr>
                <a:xfrm>
                  <a:off x="6935400" y="2911407"/>
                  <a:ext cx="198000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nl-NL" sz="1800" b="1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7" name="Tekstvak 26">
                  <a:extLst>
                    <a:ext uri="{FF2B5EF4-FFF2-40B4-BE49-F238E27FC236}">
                      <a16:creationId xmlns:a16="http://schemas.microsoft.com/office/drawing/2014/main" id="{95444B33-DB99-EC79-F33F-CDE4C4AF9D92}"/>
                    </a:ext>
                  </a:extLst>
                </p:cNvPr>
                <p:cNvSpPr txBox="1"/>
                <p:nvPr/>
              </p:nvSpPr>
              <p:spPr>
                <a:xfrm>
                  <a:off x="6501585" y="2911407"/>
                  <a:ext cx="284762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 fontAlgn="base"/>
                  <a:r>
                    <a:rPr lang="nl-NL" sz="1800" b="1" dirty="0">
                      <a:solidFill>
                        <a:schemeClr val="tx2"/>
                      </a:solidFill>
                    </a:rPr>
                    <a:t>Onafhankelijke rechtspraak</a:t>
                  </a:r>
                </a:p>
              </p:txBody>
            </p:sp>
          </p:grpSp>
        </p:grpSp>
      </p:grp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BC550C02-AF3D-0B62-D42A-5FACB9F14C9A}"/>
              </a:ext>
            </a:extLst>
          </p:cNvPr>
          <p:cNvCxnSpPr>
            <a:cxnSpLocks/>
          </p:cNvCxnSpPr>
          <p:nvPr/>
        </p:nvCxnSpPr>
        <p:spPr>
          <a:xfrm>
            <a:off x="3527852" y="1428328"/>
            <a:ext cx="562674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84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04DB40FC-0446-71AB-5270-DD2C4AD5FD1F}"/>
              </a:ext>
            </a:extLst>
          </p:cNvPr>
          <p:cNvSpPr/>
          <p:nvPr/>
        </p:nvSpPr>
        <p:spPr>
          <a:xfrm>
            <a:off x="2160000" y="2415616"/>
            <a:ext cx="6270170" cy="2571228"/>
          </a:xfrm>
          <a:prstGeom prst="roundRect">
            <a:avLst/>
          </a:prstGeom>
          <a:blipFill>
            <a:blip r:embed="rId2" cstate="screen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28575" cap="flat" cmpd="sng">
            <a:noFill/>
            <a:prstDash val="solid"/>
            <a:beve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6270170"/>
                      <a:gd name="csY0" fmla="*/ 428547 h 2571228"/>
                      <a:gd name="csX1" fmla="*/ 428547 w 6270170"/>
                      <a:gd name="csY1" fmla="*/ 0 h 2571228"/>
                      <a:gd name="csX2" fmla="*/ 1213443 w 6270170"/>
                      <a:gd name="csY2" fmla="*/ 0 h 2571228"/>
                      <a:gd name="csX3" fmla="*/ 1835947 w 6270170"/>
                      <a:gd name="csY3" fmla="*/ 0 h 2571228"/>
                      <a:gd name="csX4" fmla="*/ 2404320 w 6270170"/>
                      <a:gd name="csY4" fmla="*/ 0 h 2571228"/>
                      <a:gd name="csX5" fmla="*/ 3135085 w 6270170"/>
                      <a:gd name="csY5" fmla="*/ 0 h 2571228"/>
                      <a:gd name="csX6" fmla="*/ 3757589 w 6270170"/>
                      <a:gd name="csY6" fmla="*/ 0 h 2571228"/>
                      <a:gd name="csX7" fmla="*/ 4542485 w 6270170"/>
                      <a:gd name="csY7" fmla="*/ 0 h 2571228"/>
                      <a:gd name="csX8" fmla="*/ 5110858 w 6270170"/>
                      <a:gd name="csY8" fmla="*/ 0 h 2571228"/>
                      <a:gd name="csX9" fmla="*/ 5841623 w 6270170"/>
                      <a:gd name="csY9" fmla="*/ 0 h 2571228"/>
                      <a:gd name="csX10" fmla="*/ 6270170 w 6270170"/>
                      <a:gd name="csY10" fmla="*/ 428547 h 2571228"/>
                      <a:gd name="csX11" fmla="*/ 6270170 w 6270170"/>
                      <a:gd name="csY11" fmla="*/ 999925 h 2571228"/>
                      <a:gd name="csX12" fmla="*/ 6270170 w 6270170"/>
                      <a:gd name="csY12" fmla="*/ 1554162 h 2571228"/>
                      <a:gd name="csX13" fmla="*/ 6270170 w 6270170"/>
                      <a:gd name="csY13" fmla="*/ 2142681 h 2571228"/>
                      <a:gd name="csX14" fmla="*/ 5841623 w 6270170"/>
                      <a:gd name="csY14" fmla="*/ 2571228 h 2571228"/>
                      <a:gd name="csX15" fmla="*/ 5164989 w 6270170"/>
                      <a:gd name="csY15" fmla="*/ 2571228 h 2571228"/>
                      <a:gd name="csX16" fmla="*/ 4380092 w 6270170"/>
                      <a:gd name="csY16" fmla="*/ 2571228 h 2571228"/>
                      <a:gd name="csX17" fmla="*/ 3703458 w 6270170"/>
                      <a:gd name="csY17" fmla="*/ 2571228 h 2571228"/>
                      <a:gd name="csX18" fmla="*/ 3189216 w 6270170"/>
                      <a:gd name="csY18" fmla="*/ 2571228 h 2571228"/>
                      <a:gd name="csX19" fmla="*/ 2620843 w 6270170"/>
                      <a:gd name="csY19" fmla="*/ 2571228 h 2571228"/>
                      <a:gd name="csX20" fmla="*/ 1835947 w 6270170"/>
                      <a:gd name="csY20" fmla="*/ 2571228 h 2571228"/>
                      <a:gd name="csX21" fmla="*/ 1159312 w 6270170"/>
                      <a:gd name="csY21" fmla="*/ 2571228 h 2571228"/>
                      <a:gd name="csX22" fmla="*/ 428547 w 6270170"/>
                      <a:gd name="csY22" fmla="*/ 2571228 h 2571228"/>
                      <a:gd name="csX23" fmla="*/ 0 w 6270170"/>
                      <a:gd name="csY23" fmla="*/ 2142681 h 2571228"/>
                      <a:gd name="csX24" fmla="*/ 0 w 6270170"/>
                      <a:gd name="csY24" fmla="*/ 1571303 h 2571228"/>
                      <a:gd name="csX25" fmla="*/ 0 w 6270170"/>
                      <a:gd name="csY25" fmla="*/ 999925 h 2571228"/>
                      <a:gd name="csX26" fmla="*/ 0 w 6270170"/>
                      <a:gd name="csY26" fmla="*/ 428547 h 257122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</a:cxnLst>
                    <a:rect l="l" t="t" r="r" b="b"/>
                    <a:pathLst>
                      <a:path w="6270170" h="2571228" extrusionOk="0">
                        <a:moveTo>
                          <a:pt x="0" y="428547"/>
                        </a:moveTo>
                        <a:cubicBezTo>
                          <a:pt x="-7674" y="187134"/>
                          <a:pt x="136930" y="20619"/>
                          <a:pt x="428547" y="0"/>
                        </a:cubicBezTo>
                        <a:cubicBezTo>
                          <a:pt x="686581" y="18410"/>
                          <a:pt x="953242" y="-35539"/>
                          <a:pt x="1213443" y="0"/>
                        </a:cubicBezTo>
                        <a:cubicBezTo>
                          <a:pt x="1473644" y="35539"/>
                          <a:pt x="1703624" y="29703"/>
                          <a:pt x="1835947" y="0"/>
                        </a:cubicBezTo>
                        <a:cubicBezTo>
                          <a:pt x="1968270" y="-29703"/>
                          <a:pt x="2238147" y="-9047"/>
                          <a:pt x="2404320" y="0"/>
                        </a:cubicBezTo>
                        <a:cubicBezTo>
                          <a:pt x="2570493" y="9047"/>
                          <a:pt x="2928412" y="-2030"/>
                          <a:pt x="3135085" y="0"/>
                        </a:cubicBezTo>
                        <a:cubicBezTo>
                          <a:pt x="3341759" y="2030"/>
                          <a:pt x="3474041" y="27909"/>
                          <a:pt x="3757589" y="0"/>
                        </a:cubicBezTo>
                        <a:cubicBezTo>
                          <a:pt x="4041137" y="-27909"/>
                          <a:pt x="4314904" y="-15683"/>
                          <a:pt x="4542485" y="0"/>
                        </a:cubicBezTo>
                        <a:cubicBezTo>
                          <a:pt x="4770066" y="15683"/>
                          <a:pt x="4933090" y="-16677"/>
                          <a:pt x="5110858" y="0"/>
                        </a:cubicBezTo>
                        <a:cubicBezTo>
                          <a:pt x="5288626" y="16677"/>
                          <a:pt x="5583926" y="-15459"/>
                          <a:pt x="5841623" y="0"/>
                        </a:cubicBezTo>
                        <a:cubicBezTo>
                          <a:pt x="6129629" y="12341"/>
                          <a:pt x="6213042" y="182627"/>
                          <a:pt x="6270170" y="428547"/>
                        </a:cubicBezTo>
                        <a:cubicBezTo>
                          <a:pt x="6257154" y="705288"/>
                          <a:pt x="6255947" y="784643"/>
                          <a:pt x="6270170" y="999925"/>
                        </a:cubicBezTo>
                        <a:cubicBezTo>
                          <a:pt x="6284393" y="1215207"/>
                          <a:pt x="6247446" y="1310065"/>
                          <a:pt x="6270170" y="1554162"/>
                        </a:cubicBezTo>
                        <a:cubicBezTo>
                          <a:pt x="6292894" y="1798259"/>
                          <a:pt x="6262718" y="1848609"/>
                          <a:pt x="6270170" y="2142681"/>
                        </a:cubicBezTo>
                        <a:cubicBezTo>
                          <a:pt x="6274075" y="2374514"/>
                          <a:pt x="6046811" y="2559054"/>
                          <a:pt x="5841623" y="2571228"/>
                        </a:cubicBezTo>
                        <a:cubicBezTo>
                          <a:pt x="5572398" y="2594551"/>
                          <a:pt x="5498528" y="2593878"/>
                          <a:pt x="5164989" y="2571228"/>
                        </a:cubicBezTo>
                        <a:cubicBezTo>
                          <a:pt x="4831450" y="2548578"/>
                          <a:pt x="4591531" y="2559580"/>
                          <a:pt x="4380092" y="2571228"/>
                        </a:cubicBezTo>
                        <a:cubicBezTo>
                          <a:pt x="4168653" y="2582876"/>
                          <a:pt x="3853425" y="2570785"/>
                          <a:pt x="3703458" y="2571228"/>
                        </a:cubicBezTo>
                        <a:cubicBezTo>
                          <a:pt x="3553491" y="2571671"/>
                          <a:pt x="3330510" y="2560050"/>
                          <a:pt x="3189216" y="2571228"/>
                        </a:cubicBezTo>
                        <a:cubicBezTo>
                          <a:pt x="3047922" y="2582406"/>
                          <a:pt x="2785353" y="2558765"/>
                          <a:pt x="2620843" y="2571228"/>
                        </a:cubicBezTo>
                        <a:cubicBezTo>
                          <a:pt x="2456333" y="2583691"/>
                          <a:pt x="2193588" y="2590655"/>
                          <a:pt x="1835947" y="2571228"/>
                        </a:cubicBezTo>
                        <a:cubicBezTo>
                          <a:pt x="1478306" y="2551801"/>
                          <a:pt x="1388898" y="2601057"/>
                          <a:pt x="1159312" y="2571228"/>
                        </a:cubicBezTo>
                        <a:cubicBezTo>
                          <a:pt x="929727" y="2541399"/>
                          <a:pt x="691256" y="2577287"/>
                          <a:pt x="428547" y="2571228"/>
                        </a:cubicBezTo>
                        <a:cubicBezTo>
                          <a:pt x="190968" y="2546990"/>
                          <a:pt x="21303" y="2383803"/>
                          <a:pt x="0" y="2142681"/>
                        </a:cubicBezTo>
                        <a:cubicBezTo>
                          <a:pt x="25375" y="2023245"/>
                          <a:pt x="-15252" y="1778941"/>
                          <a:pt x="0" y="1571303"/>
                        </a:cubicBezTo>
                        <a:cubicBezTo>
                          <a:pt x="15252" y="1363665"/>
                          <a:pt x="-27362" y="1181783"/>
                          <a:pt x="0" y="999925"/>
                        </a:cubicBezTo>
                        <a:cubicBezTo>
                          <a:pt x="27362" y="818067"/>
                          <a:pt x="4321" y="558355"/>
                          <a:pt x="0" y="42854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F43135C-5C6B-D37A-DACF-87F7B7ABC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0000" y="1620000"/>
            <a:ext cx="6270171" cy="719999"/>
          </a:xfrm>
          <a:prstGeom prst="roundRect">
            <a:avLst/>
          </a:prstGeom>
          <a:noFill/>
          <a:ln w="12700">
            <a:noFill/>
            <a:prstDash val="solid"/>
          </a:ln>
        </p:spPr>
        <p:txBody>
          <a:bodyPr anchor="ctr"/>
          <a:lstStyle/>
          <a:p>
            <a:pPr marL="0" indent="0" algn="ctr">
              <a:buNone/>
            </a:pPr>
            <a:r>
              <a:rPr lang="nl-NL" sz="2000" b="1" dirty="0"/>
              <a:t>Onderzoek waar in de geschiedenis de kenmerken van de rechtsstaat terug te vinden zijn.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92F0B84-78E5-460C-02D3-71CAF1D86D48}"/>
              </a:ext>
            </a:extLst>
          </p:cNvPr>
          <p:cNvSpPr txBox="1">
            <a:spLocks/>
          </p:cNvSpPr>
          <p:nvPr/>
        </p:nvSpPr>
        <p:spPr>
          <a:xfrm>
            <a:off x="2160000" y="708328"/>
            <a:ext cx="5616148" cy="720000"/>
          </a:xfrm>
          <a:prstGeom prst="rect">
            <a:avLst/>
          </a:prstGeom>
          <a:noFill/>
          <a:ln>
            <a:noFill/>
          </a:ln>
        </p:spPr>
        <p:txBody>
          <a:bodyPr vert="horz" lIns="0" tIns="46800" rIns="0" bIns="0" rtlCol="0" anchor="ctr" anchorCtr="0">
            <a:noAutofit/>
          </a:bodyPr>
          <a:lstStyle>
            <a:lvl1pPr algn="l" defTabSz="6858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b="1" i="0" kern="120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nl-NL" dirty="0"/>
              <a:t>Opdracht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B74BE5A3-5E1B-6BFE-C4AA-A5B71CDD7007}"/>
              </a:ext>
            </a:extLst>
          </p:cNvPr>
          <p:cNvCxnSpPr>
            <a:cxnSpLocks/>
          </p:cNvCxnSpPr>
          <p:nvPr/>
        </p:nvCxnSpPr>
        <p:spPr>
          <a:xfrm>
            <a:off x="2160000" y="1428328"/>
            <a:ext cx="162043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F41DE86-395A-C4C2-E09B-D34D923C5283}"/>
              </a:ext>
            </a:extLst>
          </p:cNvPr>
          <p:cNvPicPr>
            <a:picLocks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00000" cy="4680000"/>
          </a:xfrm>
          <a:prstGeom prst="rect">
            <a:avLst/>
          </a:prstGeom>
        </p:spPr>
      </p:pic>
      <p:grpSp>
        <p:nvGrpSpPr>
          <p:cNvPr id="65" name="Groep 64">
            <a:extLst>
              <a:ext uri="{FF2B5EF4-FFF2-40B4-BE49-F238E27FC236}">
                <a16:creationId xmlns:a16="http://schemas.microsoft.com/office/drawing/2014/main" id="{0CA7757E-6C06-0847-9649-01A4C04D1A71}"/>
              </a:ext>
            </a:extLst>
          </p:cNvPr>
          <p:cNvGrpSpPr/>
          <p:nvPr/>
        </p:nvGrpSpPr>
        <p:grpSpPr>
          <a:xfrm>
            <a:off x="2317121" y="2571451"/>
            <a:ext cx="5955927" cy="2308686"/>
            <a:chOff x="2345261" y="2571451"/>
            <a:chExt cx="5955927" cy="2308686"/>
          </a:xfrm>
        </p:grpSpPr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00B135C5-6878-F018-8037-6AB1B7E4A4AA}"/>
                </a:ext>
              </a:extLst>
            </p:cNvPr>
            <p:cNvCxnSpPr>
              <a:cxnSpLocks/>
            </p:cNvCxnSpPr>
            <p:nvPr/>
          </p:nvCxnSpPr>
          <p:spPr>
            <a:xfrm>
              <a:off x="5323225" y="2571451"/>
              <a:ext cx="0" cy="225955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Groep 54">
              <a:extLst>
                <a:ext uri="{FF2B5EF4-FFF2-40B4-BE49-F238E27FC236}">
                  <a16:creationId xmlns:a16="http://schemas.microsoft.com/office/drawing/2014/main" id="{6F10EFEB-CF40-CD66-575A-ECD0E1475F52}"/>
                </a:ext>
              </a:extLst>
            </p:cNvPr>
            <p:cNvGrpSpPr/>
            <p:nvPr/>
          </p:nvGrpSpPr>
          <p:grpSpPr>
            <a:xfrm>
              <a:off x="2345261" y="2578042"/>
              <a:ext cx="2790175" cy="2302095"/>
              <a:chOff x="2345261" y="2578042"/>
              <a:chExt cx="2790175" cy="2302095"/>
            </a:xfrm>
          </p:grpSpPr>
          <p:sp>
            <p:nvSpPr>
              <p:cNvPr id="18" name="Tekstvak 17">
                <a:extLst>
                  <a:ext uri="{FF2B5EF4-FFF2-40B4-BE49-F238E27FC236}">
                    <a16:creationId xmlns:a16="http://schemas.microsoft.com/office/drawing/2014/main" id="{190074F0-FAC2-DED0-B3D3-EE8FA6FAB44C}"/>
                  </a:ext>
                </a:extLst>
              </p:cNvPr>
              <p:cNvSpPr txBox="1"/>
              <p:nvPr/>
            </p:nvSpPr>
            <p:spPr>
              <a:xfrm>
                <a:off x="2345261" y="3556698"/>
                <a:ext cx="2779150" cy="13234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000" dirty="0">
                    <a:solidFill>
                      <a:schemeClr val="tx2"/>
                    </a:solidFill>
                  </a:rPr>
                  <a:t>Bedenk bij welk kenmerk van de rechtsstaat het historische voorbeeld past.</a:t>
                </a:r>
              </a:p>
            </p:txBody>
          </p: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28387EDC-0D94-596D-C6B8-CF28FD90021D}"/>
                  </a:ext>
                </a:extLst>
              </p:cNvPr>
              <p:cNvGrpSpPr/>
              <p:nvPr/>
            </p:nvGrpSpPr>
            <p:grpSpPr>
              <a:xfrm>
                <a:off x="2345261" y="2578042"/>
                <a:ext cx="2790175" cy="856924"/>
                <a:chOff x="2345261" y="2578042"/>
                <a:chExt cx="2790175" cy="856924"/>
              </a:xfrm>
            </p:grpSpPr>
            <p:grpSp>
              <p:nvGrpSpPr>
                <p:cNvPr id="17" name="Groep 16">
                  <a:extLst>
                    <a:ext uri="{FF2B5EF4-FFF2-40B4-BE49-F238E27FC236}">
                      <a16:creationId xmlns:a16="http://schemas.microsoft.com/office/drawing/2014/main" id="{8A1CAFAC-38E5-DE65-CE80-317419E87F69}"/>
                    </a:ext>
                  </a:extLst>
                </p:cNvPr>
                <p:cNvGrpSpPr/>
                <p:nvPr/>
              </p:nvGrpSpPr>
              <p:grpSpPr>
                <a:xfrm>
                  <a:off x="2345261" y="2736289"/>
                  <a:ext cx="2096599" cy="593727"/>
                  <a:chOff x="3300097" y="2731813"/>
                  <a:chExt cx="2096599" cy="593727"/>
                </a:xfrm>
              </p:grpSpPr>
              <p:cxnSp>
                <p:nvCxnSpPr>
                  <p:cNvPr id="15" name="Rechte verbindingslijn 14">
                    <a:extLst>
                      <a:ext uri="{FF2B5EF4-FFF2-40B4-BE49-F238E27FC236}">
                        <a16:creationId xmlns:a16="http://schemas.microsoft.com/office/drawing/2014/main" id="{FAF7FD94-6E50-B00C-FA19-A0A71307BAE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00097" y="3325540"/>
                    <a:ext cx="2096599" cy="0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" name="Tekstvak 5">
                    <a:extLst>
                      <a:ext uri="{FF2B5EF4-FFF2-40B4-BE49-F238E27FC236}">
                        <a16:creationId xmlns:a16="http://schemas.microsoft.com/office/drawing/2014/main" id="{C927E4C7-EC45-E82C-675E-119776B40FA1}"/>
                      </a:ext>
                    </a:extLst>
                  </p:cNvPr>
                  <p:cNvSpPr txBox="1"/>
                  <p:nvPr/>
                </p:nvSpPr>
                <p:spPr>
                  <a:xfrm>
                    <a:off x="3300097" y="2731813"/>
                    <a:ext cx="1797095" cy="58477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l-NL" sz="3200" b="1" dirty="0">
                        <a:solidFill>
                          <a:schemeClr val="tx2"/>
                        </a:solidFill>
                      </a:rPr>
                      <a:t>Koppelen</a:t>
                    </a:r>
                  </a:p>
                </p:txBody>
              </p:sp>
            </p:grpSp>
            <p:grpSp>
              <p:nvGrpSpPr>
                <p:cNvPr id="11" name="Groep 10">
                  <a:extLst>
                    <a:ext uri="{FF2B5EF4-FFF2-40B4-BE49-F238E27FC236}">
                      <a16:creationId xmlns:a16="http://schemas.microsoft.com/office/drawing/2014/main" id="{0354875E-23F8-AEDD-D540-FC1138931126}"/>
                    </a:ext>
                  </a:extLst>
                </p:cNvPr>
                <p:cNvGrpSpPr/>
                <p:nvPr/>
              </p:nvGrpSpPr>
              <p:grpSpPr>
                <a:xfrm rot="1071714">
                  <a:off x="4248354" y="2578042"/>
                  <a:ext cx="887082" cy="856924"/>
                  <a:chOff x="896914" y="1491750"/>
                  <a:chExt cx="1118009" cy="1080000"/>
                </a:xfrm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3" name="Vrije vorm: vorm 12">
                    <a:extLst>
                      <a:ext uri="{FF2B5EF4-FFF2-40B4-BE49-F238E27FC236}">
                        <a16:creationId xmlns:a16="http://schemas.microsoft.com/office/drawing/2014/main" id="{9137FFC4-217B-B246-D18A-38FFA5B0E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96914" y="1491750"/>
                    <a:ext cx="1080000" cy="1080000"/>
                  </a:xfrm>
                  <a:custGeom>
                    <a:avLst/>
                    <a:gdLst>
                      <a:gd name="csX0" fmla="*/ 540000 w 1080000"/>
                      <a:gd name="csY0" fmla="*/ 0 h 1080000"/>
                      <a:gd name="csX1" fmla="*/ 1080000 w 1080000"/>
                      <a:gd name="csY1" fmla="*/ 540000 h 1080000"/>
                      <a:gd name="csX2" fmla="*/ 1069029 w 1080000"/>
                      <a:gd name="csY2" fmla="*/ 648829 h 1080000"/>
                      <a:gd name="csX3" fmla="*/ 1063343 w 1080000"/>
                      <a:gd name="csY3" fmla="*/ 667146 h 1080000"/>
                      <a:gd name="csX4" fmla="*/ 667146 w 1080000"/>
                      <a:gd name="csY4" fmla="*/ 1063343 h 1080000"/>
                      <a:gd name="csX5" fmla="*/ 648829 w 1080000"/>
                      <a:gd name="csY5" fmla="*/ 1069029 h 1080000"/>
                      <a:gd name="csX6" fmla="*/ 540000 w 1080000"/>
                      <a:gd name="csY6" fmla="*/ 1080000 h 1080000"/>
                      <a:gd name="csX7" fmla="*/ 0 w 1080000"/>
                      <a:gd name="csY7" fmla="*/ 540000 h 1080000"/>
                      <a:gd name="csX8" fmla="*/ 540000 w 1080000"/>
                      <a:gd name="csY8" fmla="*/ 0 h 108000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1080000" h="1080000">
                        <a:moveTo>
                          <a:pt x="540000" y="0"/>
                        </a:moveTo>
                        <a:cubicBezTo>
                          <a:pt x="838234" y="0"/>
                          <a:pt x="1080000" y="241766"/>
                          <a:pt x="1080000" y="540000"/>
                        </a:cubicBezTo>
                        <a:cubicBezTo>
                          <a:pt x="1080000" y="577279"/>
                          <a:pt x="1076222" y="613676"/>
                          <a:pt x="1069029" y="648829"/>
                        </a:cubicBezTo>
                        <a:lnTo>
                          <a:pt x="1063343" y="667146"/>
                        </a:lnTo>
                        <a:lnTo>
                          <a:pt x="667146" y="1063343"/>
                        </a:lnTo>
                        <a:lnTo>
                          <a:pt x="648829" y="1069029"/>
                        </a:lnTo>
                        <a:cubicBezTo>
                          <a:pt x="613676" y="1076223"/>
                          <a:pt x="577279" y="1080000"/>
                          <a:pt x="540000" y="1080000"/>
                        </a:cubicBezTo>
                        <a:cubicBezTo>
                          <a:pt x="241766" y="1080000"/>
                          <a:pt x="0" y="838234"/>
                          <a:pt x="0" y="540000"/>
                        </a:cubicBezTo>
                        <a:cubicBezTo>
                          <a:pt x="0" y="241766"/>
                          <a:pt x="241766" y="0"/>
                          <a:pt x="540000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r>
                      <a:rPr lang="nl-NL" sz="5400" b="1" dirty="0">
                        <a:solidFill>
                          <a:schemeClr val="tx2"/>
                        </a:solidFill>
                      </a:rPr>
                      <a:t>1</a:t>
                    </a:r>
                  </a:p>
                </p:txBody>
              </p:sp>
              <p:sp>
                <p:nvSpPr>
                  <p:cNvPr id="14" name="Vrije vorm: vorm 13">
                    <a:extLst>
                      <a:ext uri="{FF2B5EF4-FFF2-40B4-BE49-F238E27FC236}">
                        <a16:creationId xmlns:a16="http://schemas.microsoft.com/office/drawing/2014/main" id="{86E504E8-6A4D-3274-867C-1DEA9A8B969D}"/>
                      </a:ext>
                    </a:extLst>
                  </p:cNvPr>
                  <p:cNvSpPr/>
                  <p:nvPr/>
                </p:nvSpPr>
                <p:spPr>
                  <a:xfrm rot="13500000">
                    <a:off x="1694753" y="2052936"/>
                    <a:ext cx="80034" cy="560307"/>
                  </a:xfrm>
                  <a:custGeom>
                    <a:avLst/>
                    <a:gdLst>
                      <a:gd name="csX0" fmla="*/ 0 w 80034"/>
                      <a:gd name="csY0" fmla="*/ 0 h 560307"/>
                      <a:gd name="csX1" fmla="*/ 40494 w 80034"/>
                      <a:gd name="csY1" fmla="*/ 76951 h 560307"/>
                      <a:gd name="csX2" fmla="*/ 40494 w 80034"/>
                      <a:gd name="csY2" fmla="*/ 483356 h 560307"/>
                      <a:gd name="csX3" fmla="*/ 0 w 80034"/>
                      <a:gd name="csY3" fmla="*/ 560307 h 56030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</a:cxnLst>
                    <a:rect l="l" t="t" r="r" b="b"/>
                    <a:pathLst>
                      <a:path w="80034" h="560307">
                        <a:moveTo>
                          <a:pt x="0" y="0"/>
                        </a:moveTo>
                        <a:lnTo>
                          <a:pt x="40494" y="76951"/>
                        </a:lnTo>
                        <a:cubicBezTo>
                          <a:pt x="93215" y="206960"/>
                          <a:pt x="93215" y="353347"/>
                          <a:pt x="40494" y="483356"/>
                        </a:cubicBezTo>
                        <a:lnTo>
                          <a:pt x="0" y="560307"/>
                        </a:lnTo>
                        <a:close/>
                      </a:path>
                    </a:pathLst>
                  </a:custGeom>
                  <a:solidFill>
                    <a:schemeClr val="tx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nl-NL"/>
                  </a:p>
                </p:txBody>
              </p:sp>
            </p:grpSp>
          </p:grpSp>
        </p:grpSp>
        <p:grpSp>
          <p:nvGrpSpPr>
            <p:cNvPr id="56" name="Groep 55">
              <a:extLst>
                <a:ext uri="{FF2B5EF4-FFF2-40B4-BE49-F238E27FC236}">
                  <a16:creationId xmlns:a16="http://schemas.microsoft.com/office/drawing/2014/main" id="{A93CE652-FAC1-B32A-91B4-1C9826E5B083}"/>
                </a:ext>
              </a:extLst>
            </p:cNvPr>
            <p:cNvGrpSpPr/>
            <p:nvPr/>
          </p:nvGrpSpPr>
          <p:grpSpPr>
            <a:xfrm>
              <a:off x="5511013" y="2571750"/>
              <a:ext cx="2790175" cy="2302095"/>
              <a:chOff x="2345261" y="2578042"/>
              <a:chExt cx="2790175" cy="2302095"/>
            </a:xfrm>
          </p:grpSpPr>
          <p:sp>
            <p:nvSpPr>
              <p:cNvPr id="57" name="Tekstvak 56">
                <a:extLst>
                  <a:ext uri="{FF2B5EF4-FFF2-40B4-BE49-F238E27FC236}">
                    <a16:creationId xmlns:a16="http://schemas.microsoft.com/office/drawing/2014/main" id="{78816E08-A9A7-5494-2FB5-1AA76737EEFE}"/>
                  </a:ext>
                </a:extLst>
              </p:cNvPr>
              <p:cNvSpPr txBox="1"/>
              <p:nvPr/>
            </p:nvSpPr>
            <p:spPr>
              <a:xfrm>
                <a:off x="2345261" y="3556698"/>
                <a:ext cx="2779150" cy="13234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000" dirty="0">
                    <a:solidFill>
                      <a:schemeClr val="tx2"/>
                    </a:solidFill>
                  </a:rPr>
                  <a:t>Plaats het historische voorbeeld bij het juiste kenmerk van de rechtsstaat.</a:t>
                </a:r>
              </a:p>
            </p:txBody>
          </p:sp>
          <p:grpSp>
            <p:nvGrpSpPr>
              <p:cNvPr id="58" name="Groep 57">
                <a:extLst>
                  <a:ext uri="{FF2B5EF4-FFF2-40B4-BE49-F238E27FC236}">
                    <a16:creationId xmlns:a16="http://schemas.microsoft.com/office/drawing/2014/main" id="{8B270239-E494-3AE6-6111-635F86C0CACC}"/>
                  </a:ext>
                </a:extLst>
              </p:cNvPr>
              <p:cNvGrpSpPr/>
              <p:nvPr/>
            </p:nvGrpSpPr>
            <p:grpSpPr>
              <a:xfrm>
                <a:off x="2345261" y="2578042"/>
                <a:ext cx="2790175" cy="856924"/>
                <a:chOff x="2345261" y="2578042"/>
                <a:chExt cx="2790175" cy="856924"/>
              </a:xfrm>
            </p:grpSpPr>
            <p:grpSp>
              <p:nvGrpSpPr>
                <p:cNvPr id="59" name="Groep 58">
                  <a:extLst>
                    <a:ext uri="{FF2B5EF4-FFF2-40B4-BE49-F238E27FC236}">
                      <a16:creationId xmlns:a16="http://schemas.microsoft.com/office/drawing/2014/main" id="{F25FD777-CF4F-AC78-CEF8-17B50D0DDB5D}"/>
                    </a:ext>
                  </a:extLst>
                </p:cNvPr>
                <p:cNvGrpSpPr/>
                <p:nvPr/>
              </p:nvGrpSpPr>
              <p:grpSpPr>
                <a:xfrm>
                  <a:off x="2345261" y="2736289"/>
                  <a:ext cx="2096599" cy="593727"/>
                  <a:chOff x="3300097" y="2731813"/>
                  <a:chExt cx="2096599" cy="593727"/>
                </a:xfrm>
              </p:grpSpPr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C6DD4620-A3D0-F8F1-E6D4-0812EC75D67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00097" y="3325540"/>
                    <a:ext cx="2096599" cy="0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4" name="Tekstvak 63">
                    <a:extLst>
                      <a:ext uri="{FF2B5EF4-FFF2-40B4-BE49-F238E27FC236}">
                        <a16:creationId xmlns:a16="http://schemas.microsoft.com/office/drawing/2014/main" id="{28626ED0-B128-7228-E8DD-0757244BDEA2}"/>
                      </a:ext>
                    </a:extLst>
                  </p:cNvPr>
                  <p:cNvSpPr txBox="1"/>
                  <p:nvPr/>
                </p:nvSpPr>
                <p:spPr>
                  <a:xfrm>
                    <a:off x="3300097" y="2731813"/>
                    <a:ext cx="1636410" cy="58477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nl-NL" sz="3200" b="1" dirty="0">
                        <a:solidFill>
                          <a:schemeClr val="tx2"/>
                        </a:solidFill>
                      </a:rPr>
                      <a:t>Plaatsen</a:t>
                    </a:r>
                  </a:p>
                </p:txBody>
              </p:sp>
            </p:grpSp>
            <p:grpSp>
              <p:nvGrpSpPr>
                <p:cNvPr id="60" name="Groep 59">
                  <a:extLst>
                    <a:ext uri="{FF2B5EF4-FFF2-40B4-BE49-F238E27FC236}">
                      <a16:creationId xmlns:a16="http://schemas.microsoft.com/office/drawing/2014/main" id="{6EDDCE2C-4FAF-4A08-7C81-B6EBB03EEC2F}"/>
                    </a:ext>
                  </a:extLst>
                </p:cNvPr>
                <p:cNvGrpSpPr/>
                <p:nvPr/>
              </p:nvGrpSpPr>
              <p:grpSpPr>
                <a:xfrm rot="1071714">
                  <a:off x="4248354" y="2578042"/>
                  <a:ext cx="887082" cy="856924"/>
                  <a:chOff x="896914" y="1491750"/>
                  <a:chExt cx="1118009" cy="1080000"/>
                </a:xfrm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61" name="Vrije vorm: vorm 60">
                    <a:extLst>
                      <a:ext uri="{FF2B5EF4-FFF2-40B4-BE49-F238E27FC236}">
                        <a16:creationId xmlns:a16="http://schemas.microsoft.com/office/drawing/2014/main" id="{CC7EEBAE-042F-FAEA-9844-7ADAC6BA65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96914" y="1491750"/>
                    <a:ext cx="1080000" cy="1080000"/>
                  </a:xfrm>
                  <a:custGeom>
                    <a:avLst/>
                    <a:gdLst>
                      <a:gd name="csX0" fmla="*/ 540000 w 1080000"/>
                      <a:gd name="csY0" fmla="*/ 0 h 1080000"/>
                      <a:gd name="csX1" fmla="*/ 1080000 w 1080000"/>
                      <a:gd name="csY1" fmla="*/ 540000 h 1080000"/>
                      <a:gd name="csX2" fmla="*/ 1069029 w 1080000"/>
                      <a:gd name="csY2" fmla="*/ 648829 h 1080000"/>
                      <a:gd name="csX3" fmla="*/ 1063343 w 1080000"/>
                      <a:gd name="csY3" fmla="*/ 667146 h 1080000"/>
                      <a:gd name="csX4" fmla="*/ 667146 w 1080000"/>
                      <a:gd name="csY4" fmla="*/ 1063343 h 1080000"/>
                      <a:gd name="csX5" fmla="*/ 648829 w 1080000"/>
                      <a:gd name="csY5" fmla="*/ 1069029 h 1080000"/>
                      <a:gd name="csX6" fmla="*/ 540000 w 1080000"/>
                      <a:gd name="csY6" fmla="*/ 1080000 h 1080000"/>
                      <a:gd name="csX7" fmla="*/ 0 w 1080000"/>
                      <a:gd name="csY7" fmla="*/ 540000 h 1080000"/>
                      <a:gd name="csX8" fmla="*/ 540000 w 1080000"/>
                      <a:gd name="csY8" fmla="*/ 0 h 108000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1080000" h="1080000">
                        <a:moveTo>
                          <a:pt x="540000" y="0"/>
                        </a:moveTo>
                        <a:cubicBezTo>
                          <a:pt x="838234" y="0"/>
                          <a:pt x="1080000" y="241766"/>
                          <a:pt x="1080000" y="540000"/>
                        </a:cubicBezTo>
                        <a:cubicBezTo>
                          <a:pt x="1080000" y="577279"/>
                          <a:pt x="1076222" y="613676"/>
                          <a:pt x="1069029" y="648829"/>
                        </a:cubicBezTo>
                        <a:lnTo>
                          <a:pt x="1063343" y="667146"/>
                        </a:lnTo>
                        <a:lnTo>
                          <a:pt x="667146" y="1063343"/>
                        </a:lnTo>
                        <a:lnTo>
                          <a:pt x="648829" y="1069029"/>
                        </a:lnTo>
                        <a:cubicBezTo>
                          <a:pt x="613676" y="1076223"/>
                          <a:pt x="577279" y="1080000"/>
                          <a:pt x="540000" y="1080000"/>
                        </a:cubicBezTo>
                        <a:cubicBezTo>
                          <a:pt x="241766" y="1080000"/>
                          <a:pt x="0" y="838234"/>
                          <a:pt x="0" y="540000"/>
                        </a:cubicBezTo>
                        <a:cubicBezTo>
                          <a:pt x="0" y="241766"/>
                          <a:pt x="241766" y="0"/>
                          <a:pt x="540000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r>
                      <a:rPr lang="nl-NL" sz="5400" b="1" dirty="0">
                        <a:solidFill>
                          <a:schemeClr val="tx2"/>
                        </a:solidFill>
                      </a:rPr>
                      <a:t>2</a:t>
                    </a:r>
                  </a:p>
                </p:txBody>
              </p:sp>
              <p:sp>
                <p:nvSpPr>
                  <p:cNvPr id="62" name="Vrije vorm: vorm 61">
                    <a:extLst>
                      <a:ext uri="{FF2B5EF4-FFF2-40B4-BE49-F238E27FC236}">
                        <a16:creationId xmlns:a16="http://schemas.microsoft.com/office/drawing/2014/main" id="{9802D185-1411-62F4-6FF2-9F2E8B0761F2}"/>
                      </a:ext>
                    </a:extLst>
                  </p:cNvPr>
                  <p:cNvSpPr/>
                  <p:nvPr/>
                </p:nvSpPr>
                <p:spPr>
                  <a:xfrm rot="13500000">
                    <a:off x="1694753" y="2052936"/>
                    <a:ext cx="80034" cy="560307"/>
                  </a:xfrm>
                  <a:custGeom>
                    <a:avLst/>
                    <a:gdLst>
                      <a:gd name="csX0" fmla="*/ 0 w 80034"/>
                      <a:gd name="csY0" fmla="*/ 0 h 560307"/>
                      <a:gd name="csX1" fmla="*/ 40494 w 80034"/>
                      <a:gd name="csY1" fmla="*/ 76951 h 560307"/>
                      <a:gd name="csX2" fmla="*/ 40494 w 80034"/>
                      <a:gd name="csY2" fmla="*/ 483356 h 560307"/>
                      <a:gd name="csX3" fmla="*/ 0 w 80034"/>
                      <a:gd name="csY3" fmla="*/ 560307 h 56030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</a:cxnLst>
                    <a:rect l="l" t="t" r="r" b="b"/>
                    <a:pathLst>
                      <a:path w="80034" h="560307">
                        <a:moveTo>
                          <a:pt x="0" y="0"/>
                        </a:moveTo>
                        <a:lnTo>
                          <a:pt x="40494" y="76951"/>
                        </a:lnTo>
                        <a:cubicBezTo>
                          <a:pt x="93215" y="206960"/>
                          <a:pt x="93215" y="353347"/>
                          <a:pt x="40494" y="483356"/>
                        </a:cubicBezTo>
                        <a:lnTo>
                          <a:pt x="0" y="560307"/>
                        </a:lnTo>
                        <a:close/>
                      </a:path>
                    </a:pathLst>
                  </a:custGeom>
                  <a:solidFill>
                    <a:schemeClr val="tx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nl-NL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301771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2F7E1-7E9F-8004-BEED-003673CF8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E7B83D4-E879-06D3-CF57-CBFA9548B82D}"/>
              </a:ext>
            </a:extLst>
          </p:cNvPr>
          <p:cNvSpPr txBox="1">
            <a:spLocks/>
          </p:cNvSpPr>
          <p:nvPr/>
        </p:nvSpPr>
        <p:spPr>
          <a:xfrm>
            <a:off x="2160000" y="708328"/>
            <a:ext cx="5616148" cy="720000"/>
          </a:xfrm>
          <a:prstGeom prst="rect">
            <a:avLst/>
          </a:prstGeom>
          <a:noFill/>
          <a:ln>
            <a:noFill/>
          </a:ln>
        </p:spPr>
        <p:txBody>
          <a:bodyPr vert="horz" lIns="0" tIns="46800" rIns="0" bIns="0" rtlCol="0" anchor="ctr" anchorCtr="0">
            <a:noAutofit/>
          </a:bodyPr>
          <a:lstStyle>
            <a:lvl1pPr algn="l" defTabSz="6858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b="1" i="0" kern="120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nl-NL" dirty="0"/>
              <a:t>Nabespreking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CAB91572-D03B-344E-9DB6-54AA23EF3C62}"/>
              </a:ext>
            </a:extLst>
          </p:cNvPr>
          <p:cNvCxnSpPr>
            <a:cxnSpLocks/>
          </p:cNvCxnSpPr>
          <p:nvPr/>
        </p:nvCxnSpPr>
        <p:spPr>
          <a:xfrm>
            <a:off x="2160000" y="1428328"/>
            <a:ext cx="2343761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B449EE6-0AE8-8D3A-6387-1CC5021A9BB2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63500"/>
            <a:ext cx="1800000" cy="4680000"/>
          </a:xfrm>
          <a:prstGeom prst="rect">
            <a:avLst/>
          </a:prstGeom>
        </p:spPr>
      </p:pic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27AE44DA-C656-FC21-1DF7-EECD405B0F3C}"/>
              </a:ext>
            </a:extLst>
          </p:cNvPr>
          <p:cNvSpPr/>
          <p:nvPr/>
        </p:nvSpPr>
        <p:spPr>
          <a:xfrm>
            <a:off x="2160000" y="1619999"/>
            <a:ext cx="6270170" cy="1104347"/>
          </a:xfrm>
          <a:prstGeom prst="roundRect">
            <a:avLst/>
          </a:prstGeom>
          <a:blipFill>
            <a:blip r:embed="rId3" cstate="screen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28575" cap="flat" cmpd="sng">
            <a:noFill/>
            <a:prstDash val="solid"/>
            <a:beve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6270170"/>
                      <a:gd name="csY0" fmla="*/ 428547 h 2571228"/>
                      <a:gd name="csX1" fmla="*/ 428547 w 6270170"/>
                      <a:gd name="csY1" fmla="*/ 0 h 2571228"/>
                      <a:gd name="csX2" fmla="*/ 1213443 w 6270170"/>
                      <a:gd name="csY2" fmla="*/ 0 h 2571228"/>
                      <a:gd name="csX3" fmla="*/ 1835947 w 6270170"/>
                      <a:gd name="csY3" fmla="*/ 0 h 2571228"/>
                      <a:gd name="csX4" fmla="*/ 2404320 w 6270170"/>
                      <a:gd name="csY4" fmla="*/ 0 h 2571228"/>
                      <a:gd name="csX5" fmla="*/ 3135085 w 6270170"/>
                      <a:gd name="csY5" fmla="*/ 0 h 2571228"/>
                      <a:gd name="csX6" fmla="*/ 3757589 w 6270170"/>
                      <a:gd name="csY6" fmla="*/ 0 h 2571228"/>
                      <a:gd name="csX7" fmla="*/ 4542485 w 6270170"/>
                      <a:gd name="csY7" fmla="*/ 0 h 2571228"/>
                      <a:gd name="csX8" fmla="*/ 5110858 w 6270170"/>
                      <a:gd name="csY8" fmla="*/ 0 h 2571228"/>
                      <a:gd name="csX9" fmla="*/ 5841623 w 6270170"/>
                      <a:gd name="csY9" fmla="*/ 0 h 2571228"/>
                      <a:gd name="csX10" fmla="*/ 6270170 w 6270170"/>
                      <a:gd name="csY10" fmla="*/ 428547 h 2571228"/>
                      <a:gd name="csX11" fmla="*/ 6270170 w 6270170"/>
                      <a:gd name="csY11" fmla="*/ 999925 h 2571228"/>
                      <a:gd name="csX12" fmla="*/ 6270170 w 6270170"/>
                      <a:gd name="csY12" fmla="*/ 1554162 h 2571228"/>
                      <a:gd name="csX13" fmla="*/ 6270170 w 6270170"/>
                      <a:gd name="csY13" fmla="*/ 2142681 h 2571228"/>
                      <a:gd name="csX14" fmla="*/ 5841623 w 6270170"/>
                      <a:gd name="csY14" fmla="*/ 2571228 h 2571228"/>
                      <a:gd name="csX15" fmla="*/ 5164989 w 6270170"/>
                      <a:gd name="csY15" fmla="*/ 2571228 h 2571228"/>
                      <a:gd name="csX16" fmla="*/ 4380092 w 6270170"/>
                      <a:gd name="csY16" fmla="*/ 2571228 h 2571228"/>
                      <a:gd name="csX17" fmla="*/ 3703458 w 6270170"/>
                      <a:gd name="csY17" fmla="*/ 2571228 h 2571228"/>
                      <a:gd name="csX18" fmla="*/ 3189216 w 6270170"/>
                      <a:gd name="csY18" fmla="*/ 2571228 h 2571228"/>
                      <a:gd name="csX19" fmla="*/ 2620843 w 6270170"/>
                      <a:gd name="csY19" fmla="*/ 2571228 h 2571228"/>
                      <a:gd name="csX20" fmla="*/ 1835947 w 6270170"/>
                      <a:gd name="csY20" fmla="*/ 2571228 h 2571228"/>
                      <a:gd name="csX21" fmla="*/ 1159312 w 6270170"/>
                      <a:gd name="csY21" fmla="*/ 2571228 h 2571228"/>
                      <a:gd name="csX22" fmla="*/ 428547 w 6270170"/>
                      <a:gd name="csY22" fmla="*/ 2571228 h 2571228"/>
                      <a:gd name="csX23" fmla="*/ 0 w 6270170"/>
                      <a:gd name="csY23" fmla="*/ 2142681 h 2571228"/>
                      <a:gd name="csX24" fmla="*/ 0 w 6270170"/>
                      <a:gd name="csY24" fmla="*/ 1571303 h 2571228"/>
                      <a:gd name="csX25" fmla="*/ 0 w 6270170"/>
                      <a:gd name="csY25" fmla="*/ 999925 h 2571228"/>
                      <a:gd name="csX26" fmla="*/ 0 w 6270170"/>
                      <a:gd name="csY26" fmla="*/ 428547 h 257122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</a:cxnLst>
                    <a:rect l="l" t="t" r="r" b="b"/>
                    <a:pathLst>
                      <a:path w="6270170" h="2571228" extrusionOk="0">
                        <a:moveTo>
                          <a:pt x="0" y="428547"/>
                        </a:moveTo>
                        <a:cubicBezTo>
                          <a:pt x="-7674" y="187134"/>
                          <a:pt x="136930" y="20619"/>
                          <a:pt x="428547" y="0"/>
                        </a:cubicBezTo>
                        <a:cubicBezTo>
                          <a:pt x="686581" y="18410"/>
                          <a:pt x="953242" y="-35539"/>
                          <a:pt x="1213443" y="0"/>
                        </a:cubicBezTo>
                        <a:cubicBezTo>
                          <a:pt x="1473644" y="35539"/>
                          <a:pt x="1703624" y="29703"/>
                          <a:pt x="1835947" y="0"/>
                        </a:cubicBezTo>
                        <a:cubicBezTo>
                          <a:pt x="1968270" y="-29703"/>
                          <a:pt x="2238147" y="-9047"/>
                          <a:pt x="2404320" y="0"/>
                        </a:cubicBezTo>
                        <a:cubicBezTo>
                          <a:pt x="2570493" y="9047"/>
                          <a:pt x="2928412" y="-2030"/>
                          <a:pt x="3135085" y="0"/>
                        </a:cubicBezTo>
                        <a:cubicBezTo>
                          <a:pt x="3341759" y="2030"/>
                          <a:pt x="3474041" y="27909"/>
                          <a:pt x="3757589" y="0"/>
                        </a:cubicBezTo>
                        <a:cubicBezTo>
                          <a:pt x="4041137" y="-27909"/>
                          <a:pt x="4314904" y="-15683"/>
                          <a:pt x="4542485" y="0"/>
                        </a:cubicBezTo>
                        <a:cubicBezTo>
                          <a:pt x="4770066" y="15683"/>
                          <a:pt x="4933090" y="-16677"/>
                          <a:pt x="5110858" y="0"/>
                        </a:cubicBezTo>
                        <a:cubicBezTo>
                          <a:pt x="5288626" y="16677"/>
                          <a:pt x="5583926" y="-15459"/>
                          <a:pt x="5841623" y="0"/>
                        </a:cubicBezTo>
                        <a:cubicBezTo>
                          <a:pt x="6129629" y="12341"/>
                          <a:pt x="6213042" y="182627"/>
                          <a:pt x="6270170" y="428547"/>
                        </a:cubicBezTo>
                        <a:cubicBezTo>
                          <a:pt x="6257154" y="705288"/>
                          <a:pt x="6255947" y="784643"/>
                          <a:pt x="6270170" y="999925"/>
                        </a:cubicBezTo>
                        <a:cubicBezTo>
                          <a:pt x="6284393" y="1215207"/>
                          <a:pt x="6247446" y="1310065"/>
                          <a:pt x="6270170" y="1554162"/>
                        </a:cubicBezTo>
                        <a:cubicBezTo>
                          <a:pt x="6292894" y="1798259"/>
                          <a:pt x="6262718" y="1848609"/>
                          <a:pt x="6270170" y="2142681"/>
                        </a:cubicBezTo>
                        <a:cubicBezTo>
                          <a:pt x="6274075" y="2374514"/>
                          <a:pt x="6046811" y="2559054"/>
                          <a:pt x="5841623" y="2571228"/>
                        </a:cubicBezTo>
                        <a:cubicBezTo>
                          <a:pt x="5572398" y="2594551"/>
                          <a:pt x="5498528" y="2593878"/>
                          <a:pt x="5164989" y="2571228"/>
                        </a:cubicBezTo>
                        <a:cubicBezTo>
                          <a:pt x="4831450" y="2548578"/>
                          <a:pt x="4591531" y="2559580"/>
                          <a:pt x="4380092" y="2571228"/>
                        </a:cubicBezTo>
                        <a:cubicBezTo>
                          <a:pt x="4168653" y="2582876"/>
                          <a:pt x="3853425" y="2570785"/>
                          <a:pt x="3703458" y="2571228"/>
                        </a:cubicBezTo>
                        <a:cubicBezTo>
                          <a:pt x="3553491" y="2571671"/>
                          <a:pt x="3330510" y="2560050"/>
                          <a:pt x="3189216" y="2571228"/>
                        </a:cubicBezTo>
                        <a:cubicBezTo>
                          <a:pt x="3047922" y="2582406"/>
                          <a:pt x="2785353" y="2558765"/>
                          <a:pt x="2620843" y="2571228"/>
                        </a:cubicBezTo>
                        <a:cubicBezTo>
                          <a:pt x="2456333" y="2583691"/>
                          <a:pt x="2193588" y="2590655"/>
                          <a:pt x="1835947" y="2571228"/>
                        </a:cubicBezTo>
                        <a:cubicBezTo>
                          <a:pt x="1478306" y="2551801"/>
                          <a:pt x="1388898" y="2601057"/>
                          <a:pt x="1159312" y="2571228"/>
                        </a:cubicBezTo>
                        <a:cubicBezTo>
                          <a:pt x="929727" y="2541399"/>
                          <a:pt x="691256" y="2577287"/>
                          <a:pt x="428547" y="2571228"/>
                        </a:cubicBezTo>
                        <a:cubicBezTo>
                          <a:pt x="190968" y="2546990"/>
                          <a:pt x="21303" y="2383803"/>
                          <a:pt x="0" y="2142681"/>
                        </a:cubicBezTo>
                        <a:cubicBezTo>
                          <a:pt x="25375" y="2023245"/>
                          <a:pt x="-15252" y="1778941"/>
                          <a:pt x="0" y="1571303"/>
                        </a:cubicBezTo>
                        <a:cubicBezTo>
                          <a:pt x="15252" y="1363665"/>
                          <a:pt x="-27362" y="1181783"/>
                          <a:pt x="0" y="999925"/>
                        </a:cubicBezTo>
                        <a:cubicBezTo>
                          <a:pt x="27362" y="818067"/>
                          <a:pt x="4321" y="558355"/>
                          <a:pt x="0" y="42854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b="1" dirty="0">
                <a:solidFill>
                  <a:schemeClr val="tx2"/>
                </a:solidFill>
              </a:rPr>
              <a:t>Aan welke kenmerken hebben jullie de historische voorbeelden gekoppeld?</a:t>
            </a:r>
          </a:p>
        </p:txBody>
      </p:sp>
      <p:grpSp>
        <p:nvGrpSpPr>
          <p:cNvPr id="43" name="Groep 42">
            <a:extLst>
              <a:ext uri="{FF2B5EF4-FFF2-40B4-BE49-F238E27FC236}">
                <a16:creationId xmlns:a16="http://schemas.microsoft.com/office/drawing/2014/main" id="{647F7AFA-335D-1DA0-549B-A62865B62E5A}"/>
              </a:ext>
            </a:extLst>
          </p:cNvPr>
          <p:cNvGrpSpPr/>
          <p:nvPr/>
        </p:nvGrpSpPr>
        <p:grpSpPr>
          <a:xfrm>
            <a:off x="2160000" y="2846070"/>
            <a:ext cx="6270170" cy="2126081"/>
            <a:chOff x="2160000" y="2846070"/>
            <a:chExt cx="6270170" cy="2126081"/>
          </a:xfrm>
        </p:grpSpPr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7ECC1627-1C72-2EEE-1D19-D1ACFCA1313F}"/>
                </a:ext>
              </a:extLst>
            </p:cNvPr>
            <p:cNvGrpSpPr/>
            <p:nvPr/>
          </p:nvGrpSpPr>
          <p:grpSpPr>
            <a:xfrm>
              <a:off x="2160000" y="2846070"/>
              <a:ext cx="1222695" cy="1028262"/>
              <a:chOff x="248850" y="1699260"/>
              <a:chExt cx="1980000" cy="1665140"/>
            </a:xfrm>
          </p:grpSpPr>
          <p:sp>
            <p:nvSpPr>
              <p:cNvPr id="9" name="Ovaal 8">
                <a:extLst>
                  <a:ext uri="{FF2B5EF4-FFF2-40B4-BE49-F238E27FC236}">
                    <a16:creationId xmlns:a16="http://schemas.microsoft.com/office/drawing/2014/main" id="{3DFE2385-93F2-3380-7592-C25E67DE8F6C}"/>
                  </a:ext>
                </a:extLst>
              </p:cNvPr>
              <p:cNvSpPr/>
              <p:nvPr/>
            </p:nvSpPr>
            <p:spPr>
              <a:xfrm>
                <a:off x="647700" y="1699260"/>
                <a:ext cx="1162050" cy="1162050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schemeClr val="tx2"/>
                  </a:solidFill>
                </a:endParaRPr>
              </a:p>
            </p:txBody>
          </p:sp>
          <p:pic>
            <p:nvPicPr>
              <p:cNvPr id="10" name="Graphic 9" descr="Open boek silhouet">
                <a:extLst>
                  <a:ext uri="{FF2B5EF4-FFF2-40B4-BE49-F238E27FC236}">
                    <a16:creationId xmlns:a16="http://schemas.microsoft.com/office/drawing/2014/main" id="{47BB5869-A9A4-E192-B508-73154FE4EE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71525" y="1826895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1" name="Tekstvak 10">
                <a:extLst>
                  <a:ext uri="{FF2B5EF4-FFF2-40B4-BE49-F238E27FC236}">
                    <a16:creationId xmlns:a16="http://schemas.microsoft.com/office/drawing/2014/main" id="{23232F51-0E09-E8E5-0680-63540700A9D4}"/>
                  </a:ext>
                </a:extLst>
              </p:cNvPr>
              <p:cNvSpPr txBox="1"/>
              <p:nvPr/>
            </p:nvSpPr>
            <p:spPr>
              <a:xfrm>
                <a:off x="248850" y="2915835"/>
                <a:ext cx="1980000" cy="448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200" b="1" dirty="0">
                    <a:solidFill>
                      <a:schemeClr val="tx2"/>
                    </a:solidFill>
                  </a:rPr>
                  <a:t>Grondrechten</a:t>
                </a:r>
              </a:p>
            </p:txBody>
          </p:sp>
          <p:cxnSp>
            <p:nvCxnSpPr>
              <p:cNvPr id="13" name="Rechte verbindingslijn 12">
                <a:extLst>
                  <a:ext uri="{FF2B5EF4-FFF2-40B4-BE49-F238E27FC236}">
                    <a16:creationId xmlns:a16="http://schemas.microsoft.com/office/drawing/2014/main" id="{A6A02DCF-2F8F-216C-5F3B-192945308A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225" y="3342090"/>
                <a:ext cx="161925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0E2038FE-C884-2B50-4734-55793C55C783}"/>
                </a:ext>
              </a:extLst>
            </p:cNvPr>
            <p:cNvGrpSpPr/>
            <p:nvPr/>
          </p:nvGrpSpPr>
          <p:grpSpPr>
            <a:xfrm>
              <a:off x="7039184" y="3940773"/>
              <a:ext cx="1390986" cy="1031378"/>
              <a:chOff x="4570288" y="1694214"/>
              <a:chExt cx="2252526" cy="1670187"/>
            </a:xfrm>
          </p:grpSpPr>
          <p:sp>
            <p:nvSpPr>
              <p:cNvPr id="15" name="Ovaal 14">
                <a:extLst>
                  <a:ext uri="{FF2B5EF4-FFF2-40B4-BE49-F238E27FC236}">
                    <a16:creationId xmlns:a16="http://schemas.microsoft.com/office/drawing/2014/main" id="{11882388-47B5-9ACD-794C-4BEAC2335CE6}"/>
                  </a:ext>
                </a:extLst>
              </p:cNvPr>
              <p:cNvSpPr/>
              <p:nvPr/>
            </p:nvSpPr>
            <p:spPr>
              <a:xfrm>
                <a:off x="5105400" y="1694214"/>
                <a:ext cx="1162050" cy="1162050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schemeClr val="tx2"/>
                  </a:solidFill>
                </a:endParaRPr>
              </a:p>
            </p:txBody>
          </p:sp>
          <p:pic>
            <p:nvPicPr>
              <p:cNvPr id="16" name="Graphic 15" descr="Gevangenis silhouet">
                <a:extLst>
                  <a:ext uri="{FF2B5EF4-FFF2-40B4-BE49-F238E27FC236}">
                    <a16:creationId xmlns:a16="http://schemas.microsoft.com/office/drawing/2014/main" id="{1FC1DF2F-BB4A-1B05-3DF3-0C0F3A0110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229225" y="1826895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7" name="Tekstvak 16">
                <a:extLst>
                  <a:ext uri="{FF2B5EF4-FFF2-40B4-BE49-F238E27FC236}">
                    <a16:creationId xmlns:a16="http://schemas.microsoft.com/office/drawing/2014/main" id="{10670F58-404B-0501-7E9C-8D4F50E05F59}"/>
                  </a:ext>
                </a:extLst>
              </p:cNvPr>
              <p:cNvSpPr txBox="1"/>
              <p:nvPr/>
            </p:nvSpPr>
            <p:spPr>
              <a:xfrm>
                <a:off x="4570288" y="2915836"/>
                <a:ext cx="2252526" cy="448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200" b="1" dirty="0">
                    <a:solidFill>
                      <a:schemeClr val="tx2"/>
                    </a:solidFill>
                  </a:rPr>
                  <a:t>Legaliteitsbeginsel</a:t>
                </a:r>
                <a:endParaRPr lang="nl-NL" sz="1800" b="1" dirty="0">
                  <a:solidFill>
                    <a:schemeClr val="tx2"/>
                  </a:solidFill>
                </a:endParaRPr>
              </a:p>
            </p:txBody>
          </p:sp>
          <p:cxnSp>
            <p:nvCxnSpPr>
              <p:cNvPr id="18" name="Rechte verbindingslijn 17">
                <a:extLst>
                  <a:ext uri="{FF2B5EF4-FFF2-40B4-BE49-F238E27FC236}">
                    <a16:creationId xmlns:a16="http://schemas.microsoft.com/office/drawing/2014/main" id="{6A8150DF-AC5A-66DA-F67D-ED06B8EE8A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6925" y="3342090"/>
                <a:ext cx="161925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F58F1AC2-9D60-9A19-72AF-C765C4969575}"/>
                </a:ext>
              </a:extLst>
            </p:cNvPr>
            <p:cNvGrpSpPr/>
            <p:nvPr/>
          </p:nvGrpSpPr>
          <p:grpSpPr>
            <a:xfrm>
              <a:off x="5313457" y="2848423"/>
              <a:ext cx="1739138" cy="1028262"/>
              <a:chOff x="2050619" y="1703070"/>
              <a:chExt cx="2816314" cy="1665140"/>
            </a:xfrm>
          </p:grpSpPr>
          <p:sp>
            <p:nvSpPr>
              <p:cNvPr id="20" name="Ovaal 19">
                <a:extLst>
                  <a:ext uri="{FF2B5EF4-FFF2-40B4-BE49-F238E27FC236}">
                    <a16:creationId xmlns:a16="http://schemas.microsoft.com/office/drawing/2014/main" id="{037D9A61-22AF-884C-BDB7-1471ADB97D22}"/>
                  </a:ext>
                </a:extLst>
              </p:cNvPr>
              <p:cNvSpPr/>
              <p:nvPr/>
            </p:nvSpPr>
            <p:spPr>
              <a:xfrm>
                <a:off x="2876550" y="1703070"/>
                <a:ext cx="1162050" cy="1162050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>
                  <a:solidFill>
                    <a:schemeClr val="tx2"/>
                  </a:solidFill>
                </a:endParaRPr>
              </a:p>
            </p:txBody>
          </p:sp>
          <p:pic>
            <p:nvPicPr>
              <p:cNvPr id="21" name="Graphic 20" descr="Cirkel met mensen silhouet">
                <a:extLst>
                  <a:ext uri="{FF2B5EF4-FFF2-40B4-BE49-F238E27FC236}">
                    <a16:creationId xmlns:a16="http://schemas.microsoft.com/office/drawing/2014/main" id="{FCAE4801-3470-B6D4-4595-43CC4B1DC1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/>
            </p:blipFill>
            <p:spPr>
              <a:xfrm>
                <a:off x="3000375" y="1826895"/>
                <a:ext cx="914400" cy="914400"/>
              </a:xfrm>
              <a:prstGeom prst="rect">
                <a:avLst/>
              </a:prstGeom>
            </p:spPr>
          </p:pic>
          <p:cxnSp>
            <p:nvCxnSpPr>
              <p:cNvPr id="22" name="Rechte verbindingslijn 21">
                <a:extLst>
                  <a:ext uri="{FF2B5EF4-FFF2-40B4-BE49-F238E27FC236}">
                    <a16:creationId xmlns:a16="http://schemas.microsoft.com/office/drawing/2014/main" id="{9C2F59AC-9CE3-E427-E0EA-3F93B595AA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8075" y="3342090"/>
                <a:ext cx="161925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63255863-CE12-6996-95D8-9D96A419F237}"/>
                  </a:ext>
                </a:extLst>
              </p:cNvPr>
              <p:cNvGrpSpPr/>
              <p:nvPr/>
            </p:nvGrpSpPr>
            <p:grpSpPr>
              <a:xfrm>
                <a:off x="2050619" y="2915835"/>
                <a:ext cx="2816314" cy="452375"/>
                <a:chOff x="2050619" y="2915835"/>
                <a:chExt cx="2816314" cy="452375"/>
              </a:xfrm>
            </p:grpSpPr>
            <p:sp>
              <p:nvSpPr>
                <p:cNvPr id="24" name="Tekstvak 23">
                  <a:extLst>
                    <a:ext uri="{FF2B5EF4-FFF2-40B4-BE49-F238E27FC236}">
                      <a16:creationId xmlns:a16="http://schemas.microsoft.com/office/drawing/2014/main" id="{C0B3E854-6F49-0310-54D5-1EB3C3E4D4F6}"/>
                    </a:ext>
                  </a:extLst>
                </p:cNvPr>
                <p:cNvSpPr txBox="1"/>
                <p:nvPr/>
              </p:nvSpPr>
              <p:spPr>
                <a:xfrm>
                  <a:off x="2477700" y="2915835"/>
                  <a:ext cx="198000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nl-NL" sz="1800" b="1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5" name="Tekstvak 24">
                  <a:extLst>
                    <a:ext uri="{FF2B5EF4-FFF2-40B4-BE49-F238E27FC236}">
                      <a16:creationId xmlns:a16="http://schemas.microsoft.com/office/drawing/2014/main" id="{D7D5B248-80EA-4822-DF34-53AF6BBDF00C}"/>
                    </a:ext>
                  </a:extLst>
                </p:cNvPr>
                <p:cNvSpPr txBox="1"/>
                <p:nvPr/>
              </p:nvSpPr>
              <p:spPr>
                <a:xfrm>
                  <a:off x="2050619" y="2919645"/>
                  <a:ext cx="2816314" cy="4485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NL" sz="1200" b="1" dirty="0">
                      <a:solidFill>
                        <a:schemeClr val="tx2"/>
                      </a:solidFill>
                    </a:rPr>
                    <a:t>Scheiding der machten</a:t>
                  </a:r>
                </a:p>
              </p:txBody>
            </p:sp>
          </p:grpSp>
        </p:grpSp>
        <p:grpSp>
          <p:nvGrpSpPr>
            <p:cNvPr id="26" name="Groep 25">
              <a:extLst>
                <a:ext uri="{FF2B5EF4-FFF2-40B4-BE49-F238E27FC236}">
                  <a16:creationId xmlns:a16="http://schemas.microsoft.com/office/drawing/2014/main" id="{FF468E13-267D-F2BC-FC73-EB05FF25176D}"/>
                </a:ext>
              </a:extLst>
            </p:cNvPr>
            <p:cNvGrpSpPr/>
            <p:nvPr/>
          </p:nvGrpSpPr>
          <p:grpSpPr>
            <a:xfrm>
              <a:off x="3369285" y="3943889"/>
              <a:ext cx="1957582" cy="1028262"/>
              <a:chOff x="6340372" y="1694832"/>
              <a:chExt cx="3170056" cy="1665140"/>
            </a:xfrm>
          </p:grpSpPr>
          <p:sp>
            <p:nvSpPr>
              <p:cNvPr id="27" name="Ovaal 26">
                <a:extLst>
                  <a:ext uri="{FF2B5EF4-FFF2-40B4-BE49-F238E27FC236}">
                    <a16:creationId xmlns:a16="http://schemas.microsoft.com/office/drawing/2014/main" id="{BAFEB8CE-32A2-F2D8-D424-CD72291C2F6F}"/>
                  </a:ext>
                </a:extLst>
              </p:cNvPr>
              <p:cNvSpPr/>
              <p:nvPr/>
            </p:nvSpPr>
            <p:spPr>
              <a:xfrm>
                <a:off x="7334250" y="1694832"/>
                <a:ext cx="1162050" cy="1162050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>
                  <a:solidFill>
                    <a:schemeClr val="tx2"/>
                  </a:solidFill>
                </a:endParaRPr>
              </a:p>
            </p:txBody>
          </p:sp>
          <p:pic>
            <p:nvPicPr>
              <p:cNvPr id="28" name="Graphic 27" descr="Hamer silhouet">
                <a:extLst>
                  <a:ext uri="{FF2B5EF4-FFF2-40B4-BE49-F238E27FC236}">
                    <a16:creationId xmlns:a16="http://schemas.microsoft.com/office/drawing/2014/main" id="{E6520BE2-EC35-1C11-4A1A-48755F8321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>
              <a:xfrm>
                <a:off x="7458075" y="1818039"/>
                <a:ext cx="914400" cy="914400"/>
              </a:xfrm>
              <a:prstGeom prst="rect">
                <a:avLst/>
              </a:prstGeom>
            </p:spPr>
          </p:pic>
          <p:cxnSp>
            <p:nvCxnSpPr>
              <p:cNvPr id="29" name="Rechte verbindingslijn 28">
                <a:extLst>
                  <a:ext uri="{FF2B5EF4-FFF2-40B4-BE49-F238E27FC236}">
                    <a16:creationId xmlns:a16="http://schemas.microsoft.com/office/drawing/2014/main" id="{D55BF2F4-7AC2-8C2F-5C59-80F96ED3D0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15775" y="3337662"/>
                <a:ext cx="161925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oep 29">
                <a:extLst>
                  <a:ext uri="{FF2B5EF4-FFF2-40B4-BE49-F238E27FC236}">
                    <a16:creationId xmlns:a16="http://schemas.microsoft.com/office/drawing/2014/main" id="{90FD3A13-B23A-6FAF-F5DE-F1E6B524E629}"/>
                  </a:ext>
                </a:extLst>
              </p:cNvPr>
              <p:cNvGrpSpPr/>
              <p:nvPr/>
            </p:nvGrpSpPr>
            <p:grpSpPr>
              <a:xfrm>
                <a:off x="6340372" y="2911407"/>
                <a:ext cx="3170056" cy="448565"/>
                <a:chOff x="6340372" y="2911407"/>
                <a:chExt cx="3170056" cy="448565"/>
              </a:xfrm>
            </p:grpSpPr>
            <p:sp>
              <p:nvSpPr>
                <p:cNvPr id="31" name="Tekstvak 30">
                  <a:extLst>
                    <a:ext uri="{FF2B5EF4-FFF2-40B4-BE49-F238E27FC236}">
                      <a16:creationId xmlns:a16="http://schemas.microsoft.com/office/drawing/2014/main" id="{06A8C09F-C7E1-1296-D8CB-5EE915297186}"/>
                    </a:ext>
                  </a:extLst>
                </p:cNvPr>
                <p:cNvSpPr txBox="1"/>
                <p:nvPr/>
              </p:nvSpPr>
              <p:spPr>
                <a:xfrm>
                  <a:off x="6935400" y="2911407"/>
                  <a:ext cx="198000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nl-NL" sz="1800" b="1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2" name="Tekstvak 31">
                  <a:extLst>
                    <a:ext uri="{FF2B5EF4-FFF2-40B4-BE49-F238E27FC236}">
                      <a16:creationId xmlns:a16="http://schemas.microsoft.com/office/drawing/2014/main" id="{5C5A15CA-E26B-525F-D54A-76A5C806F5E0}"/>
                    </a:ext>
                  </a:extLst>
                </p:cNvPr>
                <p:cNvSpPr txBox="1"/>
                <p:nvPr/>
              </p:nvSpPr>
              <p:spPr>
                <a:xfrm>
                  <a:off x="6340372" y="2911407"/>
                  <a:ext cx="3170056" cy="4485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 fontAlgn="base"/>
                  <a:r>
                    <a:rPr lang="nl-NL" sz="1200" b="1" dirty="0">
                      <a:solidFill>
                        <a:schemeClr val="tx2"/>
                      </a:solidFill>
                    </a:rPr>
                    <a:t>Onafhankelijke rechtspraak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1282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C52B-67AE-2D43-8F22-BA3B5A9E9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prodemos.nl/lesmateriaal</a:t>
            </a:r>
          </a:p>
        </p:txBody>
      </p:sp>
    </p:spTree>
    <p:extLst>
      <p:ext uri="{BB962C8B-B14F-4D97-AF65-F5344CB8AC3E}">
        <p14:creationId xmlns:p14="http://schemas.microsoft.com/office/powerpoint/2010/main" val="239570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roDemos">
  <a:themeElements>
    <a:clrScheme name="ProDemos citroengeel">
      <a:dk1>
        <a:srgbClr val="FFDF43"/>
      </a:dk1>
      <a:lt1>
        <a:srgbClr val="FFFFFF"/>
      </a:lt1>
      <a:dk2>
        <a:srgbClr val="1A1918"/>
      </a:dk2>
      <a:lt2>
        <a:srgbClr val="EAEAEA"/>
      </a:lt2>
      <a:accent1>
        <a:srgbClr val="009FCB"/>
      </a:accent1>
      <a:accent2>
        <a:srgbClr val="65B32E"/>
      </a:accent2>
      <a:accent3>
        <a:srgbClr val="FFDF43"/>
      </a:accent3>
      <a:accent4>
        <a:srgbClr val="EB5B24"/>
      </a:accent4>
      <a:accent5>
        <a:srgbClr val="D7007E"/>
      </a:accent5>
      <a:accent6>
        <a:srgbClr val="D60E41"/>
      </a:accent6>
      <a:hlink>
        <a:srgbClr val="009FCB"/>
      </a:hlink>
      <a:folHlink>
        <a:srgbClr val="C3B8A6"/>
      </a:folHlink>
    </a:clrScheme>
    <a:fontScheme name="Office-them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0E95A507-513D-4208-A6F7-9A580EB9413A}" vid="{66D498EC-56C0-44AF-9C3E-BA983D60D271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B7D61D776EC44EBF96354E46DD7CF7" ma:contentTypeVersion="19" ma:contentTypeDescription="Een nieuw document maken." ma:contentTypeScope="" ma:versionID="dd9bc6c2281cde4a7ef0d03cbb03c515">
  <xsd:schema xmlns:xsd="http://www.w3.org/2001/XMLSchema" xmlns:xs="http://www.w3.org/2001/XMLSchema" xmlns:p="http://schemas.microsoft.com/office/2006/metadata/properties" xmlns:ns2="f6166596-befa-4d6e-9b8b-75e822e8a231" xmlns:ns3="3a7bcf79-13ec-4791-9315-eb816fa35df2" targetNamespace="http://schemas.microsoft.com/office/2006/metadata/properties" ma:root="true" ma:fieldsID="0d9d1f73e3298603ef356ea60cc29060" ns2:_="" ns3:_="">
    <xsd:import namespace="f6166596-befa-4d6e-9b8b-75e822e8a231"/>
    <xsd:import namespace="3a7bcf79-13ec-4791-9315-eb816fa35d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66596-befa-4d6e-9b8b-75e822e8a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Afbeeldingtags" ma:readOnly="false" ma:fieldId="{5cf76f15-5ced-4ddc-b409-7134ff3c332f}" ma:taxonomyMulti="true" ma:sspId="990ba098-8963-4177-a9c0-5ce46bfe6f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bcf79-13ec-4791-9315-eb816fa35df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5d50a92-1a98-4685-bbfd-29754743debb}" ma:internalName="TaxCatchAll" ma:showField="CatchAllData" ma:web="3a7bcf79-13ec-4791-9315-eb816fa35d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6166596-befa-4d6e-9b8b-75e822e8a231">
      <Terms xmlns="http://schemas.microsoft.com/office/infopath/2007/PartnerControls"/>
    </lcf76f155ced4ddcb4097134ff3c332f>
    <TaxCatchAll xmlns="3a7bcf79-13ec-4791-9315-eb816fa35df2" xsi:nil="true"/>
  </documentManagement>
</p:properties>
</file>

<file path=customXml/itemProps1.xml><?xml version="1.0" encoding="utf-8"?>
<ds:datastoreItem xmlns:ds="http://schemas.openxmlformats.org/officeDocument/2006/customXml" ds:itemID="{127C222A-9DDC-48B7-80A0-ED99D581FA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166596-befa-4d6e-9b8b-75e822e8a231"/>
    <ds:schemaRef ds:uri="3a7bcf79-13ec-4791-9315-eb816fa35d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7DBCEE-3555-4955-8312-CCC3C57D0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3F3AA7-A5C7-4A3D-84A3-6A1A44B63A34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f6166596-befa-4d6e-9b8b-75e822e8a231"/>
    <ds:schemaRef ds:uri="http://schemas.openxmlformats.org/package/2006/metadata/core-properties"/>
    <ds:schemaRef ds:uri="http://purl.org/dc/terms/"/>
    <ds:schemaRef ds:uri="3a7bcf79-13ec-4791-9315-eb816fa35df2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bff47c44-a17a-41cf-a8f7-54127cafb343}" enabled="0" method="" siteId="{bff47c44-a17a-41cf-a8f7-54127cafb34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ProDemos powerpointtemplate-NL citroengeel 2025</Template>
  <TotalTime>48</TotalTime>
  <Words>293</Words>
  <Application>Microsoft Office PowerPoint</Application>
  <PresentationFormat>Diavoorstelling (16:9)</PresentationFormat>
  <Paragraphs>52</Paragraphs>
  <Slides>7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Calibri</vt:lpstr>
      <vt:lpstr>ProDemos</vt:lpstr>
      <vt:lpstr>PowerPoint-presentatie</vt:lpstr>
      <vt:lpstr>Nederland of Rusland?</vt:lpstr>
      <vt:lpstr>Nederland of Rusland?</vt:lpstr>
      <vt:lpstr>Nederland is een rechtsstaat</vt:lpstr>
      <vt:lpstr>PowerPoint-presentatie</vt:lpstr>
      <vt:lpstr>PowerPoint-presentatie</vt:lpstr>
      <vt:lpstr>prodemos.nl/lesmateriaal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Mitchel Zijlmans</dc:creator>
  <cp:keywords/>
  <dc:description/>
  <cp:lastModifiedBy>Jelt Pekaar</cp:lastModifiedBy>
  <cp:revision>3</cp:revision>
  <cp:lastPrinted>2017-06-07T13:51:27Z</cp:lastPrinted>
  <dcterms:created xsi:type="dcterms:W3CDTF">2026-03-24T08:17:22Z</dcterms:created>
  <dcterms:modified xsi:type="dcterms:W3CDTF">2026-08-27T13:08:47Z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0x010100BEB7D61D776EC44EBF96354E46DD7CF7</vt:lpwstr>
  </property>
  <property fmtid="{D5CDD505-2E9C-101B-9397-08002B2CF9AE}" pid="3" name="MediaServiceImageTags">
    <vt:lpwstr/>
  </property>
  <property fmtid="{D5CDD505-2E9C-101B-9397-08002B2CF9AE}" pid="4" name="Order">
    <vt:r8>108686900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