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4"/>
  </p:notesMasterIdLst>
  <p:handoutMasterIdLst>
    <p:handoutMasterId r:id="rId15"/>
  </p:handoutMasterIdLst>
  <p:sldIdLst>
    <p:sldId id="299" r:id="rId5"/>
    <p:sldId id="352" r:id="rId6"/>
    <p:sldId id="348" r:id="rId7"/>
    <p:sldId id="353" r:id="rId8"/>
    <p:sldId id="350" r:id="rId9"/>
    <p:sldId id="357" r:id="rId10"/>
    <p:sldId id="349" r:id="rId11"/>
    <p:sldId id="358" r:id="rId12"/>
    <p:sldId id="351" r:id="rId13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983"/>
  </p:normalViewPr>
  <p:slideViewPr>
    <p:cSldViewPr snapToGrid="0" snapToObjects="1">
      <p:cViewPr varScale="1">
        <p:scale>
          <a:sx n="84" d="100"/>
          <a:sy n="84" d="100"/>
        </p:scale>
        <p:origin x="80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4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16-1-2026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16-1-2026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24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FB8F4642-1559-EA49-A11F-C4E6F8063681}"/>
              </a:ext>
            </a:extLst>
          </p:cNvPr>
          <p:cNvSpPr/>
          <p:nvPr userDrawn="1"/>
        </p:nvSpPr>
        <p:spPr>
          <a:xfrm>
            <a:off x="0" y="-8099"/>
            <a:ext cx="9144000" cy="515159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A109BA0-B169-0349-84BF-B9D76C9D1B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1" y="-8099"/>
            <a:ext cx="9144000" cy="5143500"/>
          </a:xfrm>
          <a:prstGeom prst="rect">
            <a:avLst/>
          </a:prstGeom>
        </p:spPr>
      </p:pic>
      <p:sp>
        <p:nvSpPr>
          <p:cNvPr id="4" name="Rechthoek 3"/>
          <p:cNvSpPr/>
          <p:nvPr userDrawn="1"/>
        </p:nvSpPr>
        <p:spPr>
          <a:xfrm>
            <a:off x="2836084" y="3308858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 algn="ctr">
              <a:lnSpc>
                <a:spcPts val="2000"/>
              </a:lnSpc>
            </a:pPr>
            <a:r>
              <a:rPr lang="nl-NL" sz="1400" dirty="0">
                <a:solidFill>
                  <a:schemeClr val="tx2"/>
                </a:solidFill>
              </a:rPr>
              <a:t>﻿</a:t>
            </a:r>
            <a:r>
              <a:rPr lang="nl-NL" sz="1400" dirty="0" err="1">
                <a:solidFill>
                  <a:schemeClr val="tx2"/>
                </a:solidFill>
              </a:rPr>
              <a:t>ProDemos</a:t>
            </a:r>
            <a:endParaRPr lang="nl-NL" sz="1400" dirty="0">
              <a:solidFill>
                <a:schemeClr val="tx2"/>
              </a:solidFill>
            </a:endParaRPr>
          </a:p>
          <a:p>
            <a:pPr algn="ctr">
              <a:lnSpc>
                <a:spcPts val="2000"/>
              </a:lnSpc>
            </a:pPr>
            <a:r>
              <a:rPr lang="nl-NL" sz="1400" dirty="0" err="1">
                <a:solidFill>
                  <a:schemeClr val="tx2"/>
                </a:solidFill>
              </a:rPr>
              <a:t>Hofweg</a:t>
            </a:r>
            <a:r>
              <a:rPr lang="nl-NL" sz="1400" dirty="0">
                <a:solidFill>
                  <a:schemeClr val="tx2"/>
                </a:solidFill>
              </a:rPr>
              <a:t> 1H</a:t>
            </a:r>
          </a:p>
          <a:p>
            <a:pPr algn="ctr">
              <a:lnSpc>
                <a:spcPts val="2000"/>
              </a:lnSpc>
            </a:pPr>
            <a:r>
              <a:rPr lang="nl-NL" sz="1400" dirty="0">
                <a:solidFill>
                  <a:schemeClr val="tx2"/>
                </a:solidFill>
              </a:rPr>
              <a:t>2511 AA Den Haag</a:t>
            </a:r>
          </a:p>
          <a:p>
            <a:pPr algn="ctr">
              <a:lnSpc>
                <a:spcPts val="2000"/>
              </a:lnSpc>
            </a:pPr>
            <a:r>
              <a:rPr lang="nl-NL" sz="1400" dirty="0">
                <a:solidFill>
                  <a:schemeClr val="tx2"/>
                </a:solidFill>
              </a:rPr>
              <a:t>(070) 757 02 00</a:t>
            </a:r>
          </a:p>
          <a:p>
            <a:pPr algn="ctr">
              <a:lnSpc>
                <a:spcPts val="2000"/>
              </a:lnSpc>
            </a:pPr>
            <a:r>
              <a:rPr lang="nl-NL" sz="1400" dirty="0" err="1">
                <a:solidFill>
                  <a:schemeClr val="tx2"/>
                </a:solidFill>
              </a:rPr>
              <a:t>info@prodemos.nl</a:t>
            </a:r>
            <a:endParaRPr lang="nl-NL" sz="1400" dirty="0">
              <a:solidFill>
                <a:schemeClr val="tx2"/>
              </a:solidFill>
            </a:endParaRPr>
          </a:p>
          <a:p>
            <a:pPr algn="ctr">
              <a:lnSpc>
                <a:spcPts val="2000"/>
              </a:lnSpc>
            </a:pPr>
            <a:r>
              <a:rPr lang="nl-NL" sz="1400" dirty="0" err="1">
                <a:solidFill>
                  <a:schemeClr val="tx2"/>
                </a:solidFill>
              </a:rPr>
              <a:t>prodemos.nl</a:t>
            </a:r>
            <a:endParaRPr lang="nl-NL" sz="1400" dirty="0">
              <a:solidFill>
                <a:schemeClr val="tx2"/>
              </a:solidFill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338E597C-C6EC-2E4B-8AB3-879AF0C8BA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602" r="39210" b="-4423"/>
          <a:stretch/>
        </p:blipFill>
        <p:spPr>
          <a:xfrm>
            <a:off x="3744103" y="4396618"/>
            <a:ext cx="1655794" cy="33557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82F4A23-1655-3948-9BEE-53024A68CC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89061" y="0"/>
            <a:ext cx="2386181" cy="80744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28676" y="2332043"/>
            <a:ext cx="7601496" cy="58837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icoon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468838"/>
            <a:ext cx="1800000" cy="467466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52F215F-94DF-C14F-AF3C-BDDFCA1DEB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on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 userDrawn="1"/>
        </p:nvSpPr>
        <p:spPr>
          <a:xfrm>
            <a:off x="2160000" y="1474045"/>
            <a:ext cx="6436800" cy="720000"/>
          </a:xfrm>
          <a:prstGeom prst="rect">
            <a:avLst/>
          </a:prstGeom>
          <a:noFill/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ln>
                  <a:noFill/>
                </a:ln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oon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2" r:id="rId2"/>
    <p:sldLayoutId id="2147483678" r:id="rId3"/>
    <p:sldLayoutId id="2147483680" r:id="rId4"/>
    <p:sldLayoutId id="2147483684" r:id="rId5"/>
    <p:sldLayoutId id="2147483683" r:id="rId6"/>
    <p:sldLayoutId id="2147483676" r:id="rId7"/>
    <p:sldLayoutId id="2147483681" r:id="rId8"/>
    <p:sldLayoutId id="2147483677" r:id="rId9"/>
    <p:sldLayoutId id="2147483675" r:id="rId10"/>
    <p:sldLayoutId id="2147483673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44000" indent="-144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88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32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6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C695122-F2B6-0BA9-14A6-C2CE1A68F2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458"/>
          <a:stretch>
            <a:fillRect/>
          </a:stretch>
        </p:blipFill>
        <p:spPr>
          <a:xfrm>
            <a:off x="0" y="398487"/>
            <a:ext cx="9144000" cy="5592167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3345180" y="3459480"/>
            <a:ext cx="5798820" cy="1021072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>
                <a:solidFill>
                  <a:schemeClr val="bg1"/>
                </a:solidFill>
              </a:rPr>
              <a:t>Quiz: Dit doet de gemeente</a:t>
            </a:r>
          </a:p>
        </p:txBody>
      </p:sp>
    </p:spTree>
    <p:extLst>
      <p:ext uri="{BB962C8B-B14F-4D97-AF65-F5344CB8AC3E}">
        <p14:creationId xmlns:p14="http://schemas.microsoft.com/office/powerpoint/2010/main" val="373535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6E52A-FC7B-4214-939C-6899F25C7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8C25E3-42DD-9A18-C1D0-2DFBE9B9E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77" y="720000"/>
            <a:ext cx="8289823" cy="900000"/>
          </a:xfrm>
        </p:spPr>
        <p:txBody>
          <a:bodyPr/>
          <a:lstStyle/>
          <a:p>
            <a:r>
              <a:rPr lang="nl-NL" dirty="0"/>
              <a:t>Als je 18 jaar bent, mag je stemmen bij de gemeenteraadsverkiezingen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C67ECC2-DC1B-1260-C4A7-440693A89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00" y="2147888"/>
            <a:ext cx="25146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A93758-A446-31BF-287F-0CCECD440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2157413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74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115AC-0F7C-CC03-AAEB-01DC51F72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720000"/>
            <a:ext cx="8172257" cy="900000"/>
          </a:xfrm>
        </p:spPr>
        <p:txBody>
          <a:bodyPr/>
          <a:lstStyle/>
          <a:p>
            <a:r>
              <a:rPr lang="nl-NL"/>
              <a:t>De gemeenteraad beslist wanneer het vuilnis wordt opgehaald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4EE78CD-EF80-A177-4FDB-ECAC3532A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00" y="2147888"/>
            <a:ext cx="25146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BFF107-7FED-05FB-2BA1-0B6D3E082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2157413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76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AB831-D1A7-D5E5-4D3D-0082582CB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93789-C2BE-F602-22D2-2B7E45469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720000"/>
            <a:ext cx="8270229" cy="900000"/>
          </a:xfrm>
        </p:spPr>
        <p:txBody>
          <a:bodyPr/>
          <a:lstStyle/>
          <a:p>
            <a:r>
              <a:rPr lang="nl-NL"/>
              <a:t>De gemeenteraad beslist of het leger wordt ingezet bij een oorlog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032FE94-6CCC-E9DD-4D01-684B52049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00" y="2147888"/>
            <a:ext cx="25146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69AD2-2109-0752-30D2-282C19FE6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2157413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17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5F704-14F2-24E9-5323-1F48E40DA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6DD42-43C9-3EE7-3839-F2394808F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34" y="720000"/>
            <a:ext cx="8257166" cy="900000"/>
          </a:xfrm>
        </p:spPr>
        <p:txBody>
          <a:bodyPr/>
          <a:lstStyle/>
          <a:p>
            <a:r>
              <a:rPr lang="nl-NL"/>
              <a:t>De gemeenteraad beslist over hulp via de </a:t>
            </a:r>
            <a:r>
              <a:rPr lang="nl-NL" err="1"/>
              <a:t>Wmo</a:t>
            </a:r>
            <a:r>
              <a:rPr lang="nl-NL"/>
              <a:t> 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9EFC293-AD5F-F64C-4280-846B91CB2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00" y="2147888"/>
            <a:ext cx="25146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05EB7A-FCB7-A58D-AFEA-198699002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2157413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57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B78AD-9DAB-2187-42AB-449A17C30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1D288-3F39-9040-65E2-99454058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720000"/>
            <a:ext cx="8237571" cy="900000"/>
          </a:xfrm>
        </p:spPr>
        <p:txBody>
          <a:bodyPr/>
          <a:lstStyle/>
          <a:p>
            <a:r>
              <a:rPr lang="nl-NL"/>
              <a:t>De gemeenteraad zorgt voor nieuwe snelwegen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3158DCF-2BFE-C7E2-0D10-78A34C3B6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00" y="2147888"/>
            <a:ext cx="25146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C8EA0B-E93F-C60B-E118-60F9A162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2157413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92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DC094-A9F9-0CEC-EDAD-361FDE28A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8E537E-44BF-3F64-1BD0-B2328854D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37" y="720000"/>
            <a:ext cx="8152663" cy="900000"/>
          </a:xfrm>
        </p:spPr>
        <p:txBody>
          <a:bodyPr/>
          <a:lstStyle/>
          <a:p>
            <a:r>
              <a:rPr lang="nl-NL"/>
              <a:t>De burgemeester is de baas van de gemeente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F31181B-1A98-7219-FF4E-4420818A3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00" y="2147888"/>
            <a:ext cx="25146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D943678-C1A7-C78C-240E-5CC6324E1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2157413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4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5583F-466E-614C-D8EE-2CDA14B22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F7B3E6-8008-5F81-A980-00E7A520A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46" y="720000"/>
            <a:ext cx="8296354" cy="900000"/>
          </a:xfrm>
        </p:spPr>
        <p:txBody>
          <a:bodyPr/>
          <a:lstStyle/>
          <a:p>
            <a:r>
              <a:rPr lang="nl-NL"/>
              <a:t>De gemeenteraad is de baas van de gemeente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0A512DE-AA78-FEEF-9520-AB165AAEE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00" y="2147888"/>
            <a:ext cx="25146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CB006CA-70B3-75B1-A253-B935D0A56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2147888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69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2BF77-8CCD-D7CC-9C94-C4EC27297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8E36B-A360-63BC-A9F9-4A42BFF4E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056" y="732878"/>
            <a:ext cx="6270171" cy="900000"/>
          </a:xfrm>
        </p:spPr>
        <p:txBody>
          <a:bodyPr/>
          <a:lstStyle/>
          <a:p>
            <a:r>
              <a:rPr lang="nl-NL" dirty="0"/>
              <a:t>Je mag gaan kijken bij een vergadering van de gemeenteraad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BC59CC7-D28A-DFF1-BA14-4E2C4E675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00" y="2147888"/>
            <a:ext cx="25146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276A1-2BEC-51EE-920E-CE1AEAB7F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2157413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03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Demos">
  <a:themeElements>
    <a:clrScheme name="ProDemos Themakleuren 2025">
      <a:dk1>
        <a:srgbClr val="D60E41"/>
      </a:dk1>
      <a:lt1>
        <a:srgbClr val="FFFFFF"/>
      </a:lt1>
      <a:dk2>
        <a:srgbClr val="1A1918"/>
      </a:dk2>
      <a:lt2>
        <a:srgbClr val="EAEAEA"/>
      </a:lt2>
      <a:accent1>
        <a:srgbClr val="009FCB"/>
      </a:accent1>
      <a:accent2>
        <a:srgbClr val="65B32E"/>
      </a:accent2>
      <a:accent3>
        <a:srgbClr val="FCC243"/>
      </a:accent3>
      <a:accent4>
        <a:srgbClr val="EB5B24"/>
      </a:accent4>
      <a:accent5>
        <a:srgbClr val="D7007E"/>
      </a:accent5>
      <a:accent6>
        <a:srgbClr val="D60E41"/>
      </a:accent6>
      <a:hlink>
        <a:srgbClr val="009FCB"/>
      </a:hlink>
      <a:folHlink>
        <a:srgbClr val="C3B8A6"/>
      </a:folHlink>
    </a:clrScheme>
    <a:fontScheme name="Office-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4EE52ED3-9A67-44C5-AA32-71346F8295E8}" vid="{F7BF5004-08AD-4059-8B4D-02EEFC6BAE17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68e21f-78b8-4fa3-b9bf-416784bc9739"/>
    <lcf76f155ced4ddcb4097134ff3c332f xmlns="24ba6ec8-c0df-4ec0-baf5-337db9a2a06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65842081BFEA4E9D7ECC3259F68350" ma:contentTypeVersion="19" ma:contentTypeDescription="Een nieuw document maken." ma:contentTypeScope="" ma:versionID="ed096c3a0f2be70387ee52b501b367e3">
  <xsd:schema xmlns:xsd="http://www.w3.org/2001/XMLSchema" xmlns:xs="http://www.w3.org/2001/XMLSchema" xmlns:p="http://schemas.microsoft.com/office/2006/metadata/properties" xmlns:ns2="24ba6ec8-c0df-4ec0-baf5-337db9a2a060" xmlns:ns3="a968e21f-78b8-4fa3-b9bf-416784bc9739" targetNamespace="http://schemas.microsoft.com/office/2006/metadata/properties" ma:root="true" ma:fieldsID="a8fb733bbb0a1bed5ebac0fa51083b0e" ns2:_="" ns3:_="">
    <xsd:import namespace="24ba6ec8-c0df-4ec0-baf5-337db9a2a060"/>
    <xsd:import namespace="a968e21f-78b8-4fa3-b9bf-416784bc97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a6ec8-c0df-4ec0-baf5-337db9a2a0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990ba098-8963-4177-a9c0-5ce46bfe6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68e21f-78b8-4fa3-b9bf-416784bc97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58d7080-c231-4f23-80b5-9fca8231f24c}" ma:internalName="TaxCatchAll" ma:showField="CatchAllData" ma:web="a968e21f-78b8-4fa3-b9bf-416784bc97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32322C-932B-4859-A5B2-0409842AB9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88C4FD-4B64-425A-8032-F729906C36B0}">
  <ds:schemaRefs>
    <ds:schemaRef ds:uri="http://www.w3.org/XML/1998/namespace"/>
    <ds:schemaRef ds:uri="http://purl.org/dc/elements/1.1/"/>
    <ds:schemaRef ds:uri="http://schemas.microsoft.com/office/2006/documentManagement/types"/>
    <ds:schemaRef ds:uri="24ba6ec8-c0df-4ec0-baf5-337db9a2a060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968e21f-78b8-4fa3-b9bf-416784bc9739"/>
  </ds:schemaRefs>
</ds:datastoreItem>
</file>

<file path=customXml/itemProps3.xml><?xml version="1.0" encoding="utf-8"?>
<ds:datastoreItem xmlns:ds="http://schemas.openxmlformats.org/officeDocument/2006/customXml" ds:itemID="{E2519177-800F-40AD-96FF-7E531A7F5C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ba6ec8-c0df-4ec0-baf5-337db9a2a060"/>
    <ds:schemaRef ds:uri="a968e21f-78b8-4fa3-b9bf-416784bc97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ProDemos powerpointtemplate-NL rood 2025</Template>
  <TotalTime>1</TotalTime>
  <Words>78</Words>
  <Application>Microsoft Office PowerPoint</Application>
  <PresentationFormat>Diavoorstelling (16:9)</PresentationFormat>
  <Paragraphs>10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ProDemos</vt:lpstr>
      <vt:lpstr>PowerPoint-presentatie</vt:lpstr>
      <vt:lpstr>Als je 18 jaar bent, mag je stemmen bij de gemeenteraadsverkiezingen</vt:lpstr>
      <vt:lpstr>De gemeenteraad beslist wanneer het vuilnis wordt opgehaald</vt:lpstr>
      <vt:lpstr>De gemeenteraad beslist of het leger wordt ingezet bij een oorlog </vt:lpstr>
      <vt:lpstr>De gemeenteraad beslist over hulp via de Wmo  </vt:lpstr>
      <vt:lpstr>De gemeenteraad zorgt voor nieuwe snelwegen</vt:lpstr>
      <vt:lpstr>De burgemeester is de baas van de gemeente</vt:lpstr>
      <vt:lpstr>De gemeenteraad is de baas van de gemeente</vt:lpstr>
      <vt:lpstr>Je mag gaan kijken bij een vergadering van de gemeenteraad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Janneke Francissen</dc:creator>
  <cp:keywords/>
  <dc:description/>
  <cp:lastModifiedBy>Janneke Francissen</cp:lastModifiedBy>
  <cp:revision>1</cp:revision>
  <cp:lastPrinted>2017-06-07T13:51:27Z</cp:lastPrinted>
  <dcterms:created xsi:type="dcterms:W3CDTF">2026-01-16T10:07:46Z</dcterms:created>
  <dcterms:modified xsi:type="dcterms:W3CDTF">2026-01-16T10:08:57Z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0x0101000B65842081BFEA4E9D7ECC3259F68350</vt:lpwstr>
  </property>
  <property fmtid="{D5CDD505-2E9C-101B-9397-08002B2CF9AE}" pid="3" name="MediaServiceImageTags">
    <vt:lpwstr/>
  </property>
</Properties>
</file>