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266" r:id="rId5"/>
    <p:sldId id="318" r:id="rId6"/>
    <p:sldId id="292" r:id="rId7"/>
    <p:sldId id="316" r:id="rId8"/>
    <p:sldId id="317" r:id="rId9"/>
    <p:sldId id="295" r:id="rId10"/>
    <p:sldId id="314" r:id="rId11"/>
    <p:sldId id="303" r:id="rId12"/>
    <p:sldId id="315" r:id="rId13"/>
    <p:sldId id="302" r:id="rId14"/>
    <p:sldId id="291" r:id="rId15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1BF2C0D-D728-43C1-83B5-CC7B21DF0FEA}">
          <p14:sldIdLst>
            <p14:sldId id="266"/>
          </p14:sldIdLst>
        </p14:section>
        <p14:section name="Bespreking rechtsstaat" id="{6D02E107-CADE-4F80-8724-C4699651501E}">
          <p14:sldIdLst>
            <p14:sldId id="318"/>
          </p14:sldIdLst>
        </p14:section>
        <p14:section name="Uitleg rechtsstaat" id="{70C7EAB8-15C3-4392-B0DA-D9A03FAF5DB9}">
          <p14:sldIdLst>
            <p14:sldId id="292"/>
            <p14:sldId id="316"/>
            <p14:sldId id="317"/>
            <p14:sldId id="295"/>
          </p14:sldIdLst>
        </p14:section>
        <p14:section name="Werkblad" id="{1280A845-DA0B-4D17-946D-BF3F3D7B8F21}">
          <p14:sldIdLst>
            <p14:sldId id="314"/>
          </p14:sldIdLst>
        </p14:section>
        <p14:section name="Democratie Monitor" id="{421BFB8E-B933-4FD8-ACBD-D8B7DDFBF877}">
          <p14:sldIdLst>
            <p14:sldId id="303"/>
            <p14:sldId id="315"/>
            <p14:sldId id="302"/>
          </p14:sldIdLst>
        </p14:section>
        <p14:section name="Eind" id="{6F2CE85A-7754-42E9-8780-F3362EFFA297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6728E1-5837-1E81-5AA7-4B2DBEB9920F}" name="Sandra Boersma" initials="SB" userId="S::sandra@prodemos.nl::aa0d5c04-0f93-4a70-8f86-d3f3b8229c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56646D"/>
    <a:srgbClr val="FFFFFF"/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>
        <p:guide orient="horz" pos="1620"/>
        <p:guide pos="2880"/>
        <p:guide orient="horz" pos="30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 Zijlmans" userId="c64755c4-6448-4d04-bbff-281c45a2921e" providerId="ADAL" clId="{2E529A8E-88BF-4A87-B081-00C716BCAA35}"/>
    <pc:docChg chg="undo custSel addSld delSld modSld sldOrd modSection">
      <pc:chgData name="Mitchel Zijlmans" userId="c64755c4-6448-4d04-bbff-281c45a2921e" providerId="ADAL" clId="{2E529A8E-88BF-4A87-B081-00C716BCAA35}" dt="2026-01-06T08:06:23.998" v="159" actId="1076"/>
      <pc:docMkLst>
        <pc:docMk/>
      </pc:docMkLst>
      <pc:sldChg chg="addSp delSp modSp del mod ord">
        <pc:chgData name="Mitchel Zijlmans" userId="c64755c4-6448-4d04-bbff-281c45a2921e" providerId="ADAL" clId="{2E529A8E-88BF-4A87-B081-00C716BCAA35}" dt="2026-01-05T15:31:09.194" v="141" actId="47"/>
        <pc:sldMkLst>
          <pc:docMk/>
          <pc:sldMk cId="577933696" sldId="296"/>
        </pc:sldMkLst>
      </pc:sldChg>
      <pc:sldChg chg="modSp mod">
        <pc:chgData name="Mitchel Zijlmans" userId="c64755c4-6448-4d04-bbff-281c45a2921e" providerId="ADAL" clId="{2E529A8E-88BF-4A87-B081-00C716BCAA35}" dt="2026-01-06T08:05:50.587" v="153" actId="1076"/>
        <pc:sldMkLst>
          <pc:docMk/>
          <pc:sldMk cId="2688845790" sldId="316"/>
        </pc:sldMkLst>
        <pc:spChg chg="mod">
          <ac:chgData name="Mitchel Zijlmans" userId="c64755c4-6448-4d04-bbff-281c45a2921e" providerId="ADAL" clId="{2E529A8E-88BF-4A87-B081-00C716BCAA35}" dt="2026-01-06T08:05:50.587" v="153" actId="1076"/>
          <ac:spMkLst>
            <pc:docMk/>
            <pc:sldMk cId="2688845790" sldId="316"/>
            <ac:spMk id="2" creationId="{DA2F4CFC-1278-B4E2-1CB1-5286EBE0900D}"/>
          </ac:spMkLst>
        </pc:spChg>
      </pc:sldChg>
      <pc:sldChg chg="modSp mod">
        <pc:chgData name="Mitchel Zijlmans" userId="c64755c4-6448-4d04-bbff-281c45a2921e" providerId="ADAL" clId="{2E529A8E-88BF-4A87-B081-00C716BCAA35}" dt="2026-01-06T08:06:23.998" v="159" actId="1076"/>
        <pc:sldMkLst>
          <pc:docMk/>
          <pc:sldMk cId="1847346146" sldId="317"/>
        </pc:sldMkLst>
        <pc:spChg chg="mod">
          <ac:chgData name="Mitchel Zijlmans" userId="c64755c4-6448-4d04-bbff-281c45a2921e" providerId="ADAL" clId="{2E529A8E-88BF-4A87-B081-00C716BCAA35}" dt="2026-01-06T08:06:23.998" v="159" actId="1076"/>
          <ac:spMkLst>
            <pc:docMk/>
            <pc:sldMk cId="1847346146" sldId="317"/>
            <ac:spMk id="2" creationId="{A271E412-ED53-BBAA-93A4-B64AFF29EE7C}"/>
          </ac:spMkLst>
        </pc:spChg>
      </pc:sldChg>
      <pc:sldChg chg="new">
        <pc:chgData name="Mitchel Zijlmans" userId="c64755c4-6448-4d04-bbff-281c45a2921e" providerId="ADAL" clId="{2E529A8E-88BF-4A87-B081-00C716BCAA35}" dt="2026-01-05T15:31:28.155" v="143" actId="680"/>
        <pc:sldMkLst>
          <pc:docMk/>
          <pc:sldMk cId="132701878" sldId="318"/>
        </pc:sldMkLst>
      </pc:sldChg>
      <pc:sldChg chg="modSp add del mod">
        <pc:chgData name="Mitchel Zijlmans" userId="c64755c4-6448-4d04-bbff-281c45a2921e" providerId="ADAL" clId="{2E529A8E-88BF-4A87-B081-00C716BCAA35}" dt="2026-01-05T15:31:05.454" v="140" actId="47"/>
        <pc:sldMkLst>
          <pc:docMk/>
          <pc:sldMk cId="4013835025" sldId="318"/>
        </pc:sldMkLst>
      </pc:sldChg>
      <pc:sldChg chg="addSp delSp modSp add del mod ord">
        <pc:chgData name="Mitchel Zijlmans" userId="c64755c4-6448-4d04-bbff-281c45a2921e" providerId="ADAL" clId="{2E529A8E-88BF-4A87-B081-00C716BCAA35}" dt="2026-01-05T15:31:04.946" v="139" actId="47"/>
        <pc:sldMkLst>
          <pc:docMk/>
          <pc:sldMk cId="1238996808" sldId="32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6-1-2026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6-1-2026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Afbeeldingen: Democratie Monitor (2025), CC-BY 4.0 </a:t>
            </a:r>
            <a:r>
              <a:rPr lang="nl-NL" err="1"/>
              <a:t>gelicenseerd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27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Afbeelding: Democratie Monitor (2025), CC-BY 4.0 </a:t>
            </a:r>
            <a:r>
              <a:rPr lang="nl-NL" err="1"/>
              <a:t>gelicenseerd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70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FB8F4642-1559-EA49-A11F-C4E6F8063681}"/>
              </a:ext>
            </a:extLst>
          </p:cNvPr>
          <p:cNvSpPr/>
          <p:nvPr userDrawn="1"/>
        </p:nvSpPr>
        <p:spPr>
          <a:xfrm>
            <a:off x="0" y="-8099"/>
            <a:ext cx="9144000" cy="51515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2836084" y="3308858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1400">
                <a:solidFill>
                  <a:schemeClr val="tx2"/>
                </a:solidFill>
              </a:rPr>
              <a:t>﻿</a:t>
            </a:r>
            <a:r>
              <a:rPr lang="nl-NL" sz="1400" err="1">
                <a:solidFill>
                  <a:schemeClr val="tx2"/>
                </a:solidFill>
              </a:rPr>
              <a:t>ProDemos</a:t>
            </a:r>
            <a:endParaRPr lang="nl-NL" sz="140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err="1">
                <a:solidFill>
                  <a:schemeClr val="tx2"/>
                </a:solidFill>
              </a:rPr>
              <a:t>Hofweg</a:t>
            </a:r>
            <a:r>
              <a:rPr lang="nl-NL" sz="1400">
                <a:solidFill>
                  <a:schemeClr val="tx2"/>
                </a:solidFill>
              </a:rPr>
              <a:t> 1H</a:t>
            </a:r>
          </a:p>
          <a:p>
            <a:pPr algn="ctr">
              <a:lnSpc>
                <a:spcPts val="2000"/>
              </a:lnSpc>
            </a:pPr>
            <a:r>
              <a:rPr lang="nl-NL" sz="1400">
                <a:solidFill>
                  <a:schemeClr val="tx2"/>
                </a:solidFill>
              </a:rPr>
              <a:t>2511 AA Den Haag</a:t>
            </a:r>
          </a:p>
          <a:p>
            <a:pPr algn="ctr">
              <a:lnSpc>
                <a:spcPts val="2000"/>
              </a:lnSpc>
            </a:pPr>
            <a:r>
              <a:rPr lang="nl-NL" sz="1400">
                <a:solidFill>
                  <a:schemeClr val="tx2"/>
                </a:solidFill>
              </a:rPr>
              <a:t>(070) 757 02 00</a:t>
            </a:r>
          </a:p>
          <a:p>
            <a:pPr algn="ctr">
              <a:lnSpc>
                <a:spcPts val="2000"/>
              </a:lnSpc>
            </a:pPr>
            <a:r>
              <a:rPr lang="nl-NL" sz="1400" err="1">
                <a:solidFill>
                  <a:schemeClr val="tx2"/>
                </a:solidFill>
              </a:rPr>
              <a:t>info@prodemos.nl</a:t>
            </a:r>
            <a:endParaRPr lang="nl-NL" sz="140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err="1">
                <a:solidFill>
                  <a:schemeClr val="tx2"/>
                </a:solidFill>
              </a:rPr>
              <a:t>prodemos.nl</a:t>
            </a:r>
            <a:endParaRPr lang="nl-NL" sz="1400">
              <a:solidFill>
                <a:schemeClr val="tx2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2F4A23-1655-3948-9BEE-53024A68C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9061" y="0"/>
            <a:ext cx="2386181" cy="8074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28676" y="2332043"/>
            <a:ext cx="7601496" cy="58837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109BA0-B169-0349-84BF-B9D76C9D1B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1" y="-8099"/>
            <a:ext cx="9144000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234AC43-2BC5-6D4C-BAA2-2975FDF03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835" t="-218" r="38100" b="-952"/>
          <a:stretch/>
        </p:blipFill>
        <p:spPr>
          <a:xfrm>
            <a:off x="3703952" y="4388518"/>
            <a:ext cx="1736095" cy="3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468838"/>
            <a:ext cx="1800000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F215F-94DF-C14F-AF3C-BDDFCA1DE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>
                <a:solidFill>
                  <a:schemeClr val="bg2">
                    <a:lumMod val="75000"/>
                  </a:schemeClr>
                </a:solidFill>
              </a:rPr>
            </a:br>
            <a:r>
              <a:rPr lang="nl-NL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44000" indent="-144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9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8.png"/><Relationship Id="rId17" Type="http://schemas.openxmlformats.org/officeDocument/2006/relationships/image" Target="../media/image37.svg"/><Relationship Id="rId2" Type="http://schemas.openxmlformats.org/officeDocument/2006/relationships/image" Target="../media/image26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35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5.sv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374904" y="419442"/>
            <a:ext cx="8414496" cy="3482618"/>
          </a:xfrm>
          <a:prstGeom prst="rect">
            <a:avLst/>
          </a:prstGeom>
          <a:solidFill>
            <a:schemeClr val="bg2"/>
          </a:solidFill>
        </p:spPr>
        <p:txBody>
          <a:bodyPr wrap="square" lIns="2160000" tIns="46800" rIns="2160000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Openingsdia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rechts 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om deze achter het blauwe kader te plaatsen</a:t>
            </a:r>
            <a:endParaRPr lang="nl-NL" baseline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Verwijder dit grijze kader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996458D-0622-12A9-9C7D-CA4FFC3E6A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35" b="29630"/>
          <a:stretch>
            <a:fillRect/>
          </a:stretch>
        </p:blipFill>
        <p:spPr>
          <a:xfrm>
            <a:off x="385056" y="320040"/>
            <a:ext cx="8394192" cy="3627487"/>
          </a:xfrm>
          <a:prstGeom prst="rect">
            <a:avLst/>
          </a:prstGeom>
        </p:spPr>
      </p:pic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457201" y="3780000"/>
            <a:ext cx="8217893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>
                <a:solidFill>
                  <a:schemeClr val="bg1"/>
                </a:solidFill>
              </a:rPr>
              <a:t>De staat van de rechtsstaat</a:t>
            </a:r>
            <a:endParaRPr lang="nl-NL" sz="1800">
              <a:solidFill>
                <a:schemeClr val="tx2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F299E60-963C-F944-B42F-5658EABD0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585" y="-1143000"/>
            <a:ext cx="1840233" cy="62270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ECFF756-66E1-9847-96DF-98D0D7C9D5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47175" y="2692"/>
            <a:ext cx="1869954" cy="62737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7C7184-6ED4-BA8A-F965-705FDB94E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A909D2-1C6F-1DEF-E723-FAD1B27BFD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06" b="3521"/>
          <a:stretch>
            <a:fillRect/>
          </a:stretch>
        </p:blipFill>
        <p:spPr>
          <a:xfrm>
            <a:off x="949229" y="463500"/>
            <a:ext cx="7245541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3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C52B-67AE-2D43-8F22-BA3B5A9E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/>
                <a:ea typeface="Calibri"/>
                <a:cs typeface="Calibri"/>
              </a:rPr>
              <a:t>prodemos.nl/lesmateriaal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57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69BCF-4449-BBC0-2510-494D39F4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130" y="716386"/>
            <a:ext cx="4009869" cy="720000"/>
          </a:xfrm>
        </p:spPr>
        <p:txBody>
          <a:bodyPr/>
          <a:lstStyle/>
          <a:p>
            <a:r>
              <a:rPr lang="nl-NL" dirty="0"/>
              <a:t>Hoe gaat het met… 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556506-1FAE-F95C-1951-1B3BF2B59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92088F-8D69-76A4-AB12-E32B2305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82" y="1651963"/>
            <a:ext cx="2160000" cy="14411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4C0DE90-2A5B-C594-6EC1-E99EA01E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62101" y="3420851"/>
            <a:ext cx="2160000" cy="14411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1928E3D-7CDF-5A9B-32A9-BF49F618156D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7139" r="7139"/>
          <a:stretch>
            <a:fillRect/>
          </a:stretch>
        </p:blipFill>
        <p:spPr>
          <a:xfrm>
            <a:off x="2021901" y="3421976"/>
            <a:ext cx="2160000" cy="144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4026BD-833F-1440-E541-3ED42EA1E7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92000" y="1651963"/>
            <a:ext cx="2160000" cy="14411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6BEB8F4-B0CA-0C5B-0B8E-4FF6A1FBBB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11018" y="1671306"/>
            <a:ext cx="2160000" cy="1441125"/>
          </a:xfrm>
          <a:prstGeom prst="rect">
            <a:avLst/>
          </a:prstGeom>
        </p:spPr>
      </p:pic>
      <p:sp>
        <p:nvSpPr>
          <p:cNvPr id="13" name="Rechthoek: afgeschuinde diagonale hoeken 12">
            <a:extLst>
              <a:ext uri="{FF2B5EF4-FFF2-40B4-BE49-F238E27FC236}">
                <a16:creationId xmlns:a16="http://schemas.microsoft.com/office/drawing/2014/main" id="{454A2CF7-9E1C-9246-7A27-DD63F1BA3340}"/>
              </a:ext>
            </a:extLst>
          </p:cNvPr>
          <p:cNvSpPr/>
          <p:nvPr/>
        </p:nvSpPr>
        <p:spPr>
          <a:xfrm rot="20305781">
            <a:off x="1484864" y="2600892"/>
            <a:ext cx="1214203" cy="404734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b="1" dirty="0"/>
              <a:t>China</a:t>
            </a:r>
          </a:p>
        </p:txBody>
      </p:sp>
      <p:sp>
        <p:nvSpPr>
          <p:cNvPr id="15" name="Rechthoek: afgeschuinde diagonale hoeken 14">
            <a:extLst>
              <a:ext uri="{FF2B5EF4-FFF2-40B4-BE49-F238E27FC236}">
                <a16:creationId xmlns:a16="http://schemas.microsoft.com/office/drawing/2014/main" id="{4036C888-77E8-9B21-9C50-BCDD9F6715A0}"/>
              </a:ext>
            </a:extLst>
          </p:cNvPr>
          <p:cNvSpPr/>
          <p:nvPr/>
        </p:nvSpPr>
        <p:spPr>
          <a:xfrm rot="20305781">
            <a:off x="4603882" y="2600893"/>
            <a:ext cx="1214203" cy="404734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b="1" dirty="0"/>
              <a:t>Rusland</a:t>
            </a:r>
          </a:p>
        </p:txBody>
      </p:sp>
      <p:sp>
        <p:nvSpPr>
          <p:cNvPr id="16" name="Rechthoek: afgeschuinde diagonale hoeken 15">
            <a:extLst>
              <a:ext uri="{FF2B5EF4-FFF2-40B4-BE49-F238E27FC236}">
                <a16:creationId xmlns:a16="http://schemas.microsoft.com/office/drawing/2014/main" id="{A1023022-4C2A-4D46-2F5B-43A9EF88AEB2}"/>
              </a:ext>
            </a:extLst>
          </p:cNvPr>
          <p:cNvSpPr/>
          <p:nvPr/>
        </p:nvSpPr>
        <p:spPr>
          <a:xfrm rot="20305781">
            <a:off x="7722900" y="2600893"/>
            <a:ext cx="1214203" cy="404734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b="1" dirty="0"/>
              <a:t>Uganda</a:t>
            </a:r>
          </a:p>
        </p:txBody>
      </p:sp>
      <p:sp>
        <p:nvSpPr>
          <p:cNvPr id="17" name="Rechthoek: afgeschuinde diagonale hoeken 16">
            <a:extLst>
              <a:ext uri="{FF2B5EF4-FFF2-40B4-BE49-F238E27FC236}">
                <a16:creationId xmlns:a16="http://schemas.microsoft.com/office/drawing/2014/main" id="{168FDD5A-1531-4356-1EBC-5551D2EBE2DD}"/>
              </a:ext>
            </a:extLst>
          </p:cNvPr>
          <p:cNvSpPr/>
          <p:nvPr/>
        </p:nvSpPr>
        <p:spPr>
          <a:xfrm rot="20305781">
            <a:off x="3133783" y="4350437"/>
            <a:ext cx="1214203" cy="404734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b="1" dirty="0"/>
              <a:t>Iran</a:t>
            </a:r>
          </a:p>
        </p:txBody>
      </p:sp>
      <p:sp>
        <p:nvSpPr>
          <p:cNvPr id="18" name="Rechthoek: afgeschuinde diagonale hoeken 17">
            <a:extLst>
              <a:ext uri="{FF2B5EF4-FFF2-40B4-BE49-F238E27FC236}">
                <a16:creationId xmlns:a16="http://schemas.microsoft.com/office/drawing/2014/main" id="{5BAA9785-19DC-B6A2-DDB9-9C77526DDDDB}"/>
              </a:ext>
            </a:extLst>
          </p:cNvPr>
          <p:cNvSpPr/>
          <p:nvPr/>
        </p:nvSpPr>
        <p:spPr>
          <a:xfrm rot="20305781">
            <a:off x="6073983" y="4350435"/>
            <a:ext cx="1214203" cy="404734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Nederland</a:t>
            </a:r>
          </a:p>
        </p:txBody>
      </p:sp>
    </p:spTree>
    <p:extLst>
      <p:ext uri="{BB962C8B-B14F-4D97-AF65-F5344CB8AC3E}">
        <p14:creationId xmlns:p14="http://schemas.microsoft.com/office/powerpoint/2010/main" val="1327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overdekt, hal, muur, auditorium&#10;&#10;Automatisch gegenereerde beschrijving">
            <a:extLst>
              <a:ext uri="{FF2B5EF4-FFF2-40B4-BE49-F238E27FC236}">
                <a16:creationId xmlns:a16="http://schemas.microsoft.com/office/drawing/2014/main" id="{1840C53C-1ABB-D098-4976-BC48B7AA7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0" b="4433"/>
          <a:stretch/>
        </p:blipFill>
        <p:spPr>
          <a:xfrm>
            <a:off x="0" y="467106"/>
            <a:ext cx="9144000" cy="4790694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1856D6-D4B7-E361-58CB-B2E3CD865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5949CCF1-8DE2-1B56-30D3-2963D9A5F768}"/>
              </a:ext>
            </a:extLst>
          </p:cNvPr>
          <p:cNvSpPr/>
          <p:nvPr/>
        </p:nvSpPr>
        <p:spPr>
          <a:xfrm>
            <a:off x="2076450" y="2571750"/>
            <a:ext cx="4991100" cy="10475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/>
              <a:t>‘</a:t>
            </a:r>
            <a:r>
              <a:rPr lang="nl-NL" sz="3200" dirty="0"/>
              <a:t>Een staat die het recht als hoogste gezag handhaaft</a:t>
            </a:r>
            <a:r>
              <a:rPr lang="nl-NL" sz="3200" i="1" dirty="0"/>
              <a:t>’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B537BFF-2AAB-00F5-351B-7CABA48A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1108522"/>
            <a:ext cx="3429000" cy="720000"/>
          </a:xfrm>
        </p:spPr>
        <p:txBody>
          <a:bodyPr/>
          <a:lstStyle/>
          <a:p>
            <a:r>
              <a:rPr lang="nl-NL" dirty="0"/>
              <a:t>De rechtsstaat</a:t>
            </a:r>
          </a:p>
        </p:txBody>
      </p:sp>
    </p:spTree>
    <p:extLst>
      <p:ext uri="{BB962C8B-B14F-4D97-AF65-F5344CB8AC3E}">
        <p14:creationId xmlns:p14="http://schemas.microsoft.com/office/powerpoint/2010/main" val="30818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F4CFC-1278-B4E2-1CB1-5286EBE0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852" y="708328"/>
            <a:ext cx="5616148" cy="720000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Kenmerken</a:t>
            </a:r>
            <a:r>
              <a:rPr lang="nl-NL" dirty="0"/>
              <a:t> </a:t>
            </a:r>
            <a:r>
              <a:rPr lang="nl-NL" dirty="0">
                <a:solidFill>
                  <a:schemeClr val="bg1"/>
                </a:solidFill>
              </a:rPr>
              <a:t>van de rechtsstaat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F132814-D6D3-4A75-7A06-6B5C60DA5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8A1CA152-E8B2-3216-5BD0-D238449CD334}"/>
              </a:ext>
            </a:extLst>
          </p:cNvPr>
          <p:cNvGrpSpPr/>
          <p:nvPr/>
        </p:nvGrpSpPr>
        <p:grpSpPr>
          <a:xfrm>
            <a:off x="408870" y="1614583"/>
            <a:ext cx="1980000" cy="1642830"/>
            <a:chOff x="248850" y="1699260"/>
            <a:chExt cx="1980000" cy="1642830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1444477B-FD29-1A9A-B4CF-89E22F178377}"/>
                </a:ext>
              </a:extLst>
            </p:cNvPr>
            <p:cNvSpPr/>
            <p:nvPr/>
          </p:nvSpPr>
          <p:spPr>
            <a:xfrm>
              <a:off x="647700" y="1699260"/>
              <a:ext cx="1162050" cy="1162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Graphic 5" descr="Open boek silhouet">
              <a:extLst>
                <a:ext uri="{FF2B5EF4-FFF2-40B4-BE49-F238E27FC236}">
                  <a16:creationId xmlns:a16="http://schemas.microsoft.com/office/drawing/2014/main" id="{1686E454-111A-C6AF-1A32-62C8A3BD7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1525" y="1826895"/>
              <a:ext cx="914400" cy="914400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52C2C3A-753B-C823-63B4-68BD12978429}"/>
                </a:ext>
              </a:extLst>
            </p:cNvPr>
            <p:cNvSpPr txBox="1"/>
            <p:nvPr/>
          </p:nvSpPr>
          <p:spPr>
            <a:xfrm>
              <a:off x="248850" y="2915835"/>
              <a:ext cx="1980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b="1" dirty="0"/>
                <a:t>Grondrechten</a:t>
              </a:r>
            </a:p>
          </p:txBody>
        </p: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0A331348-438A-FD90-70F3-A11DF1BC658D}"/>
                </a:ext>
              </a:extLst>
            </p:cNvPr>
            <p:cNvCxnSpPr>
              <a:cxnSpLocks/>
            </p:cNvCxnSpPr>
            <p:nvPr/>
          </p:nvCxnSpPr>
          <p:spPr>
            <a:xfrm>
              <a:off x="429225" y="3342090"/>
              <a:ext cx="16192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A24CEB4B-083C-F637-6FDC-60B7D0B29D3F}"/>
              </a:ext>
            </a:extLst>
          </p:cNvPr>
          <p:cNvGrpSpPr/>
          <p:nvPr/>
        </p:nvGrpSpPr>
        <p:grpSpPr>
          <a:xfrm>
            <a:off x="6776820" y="1614583"/>
            <a:ext cx="1980000" cy="1647876"/>
            <a:chOff x="4706550" y="1694214"/>
            <a:chExt cx="1980000" cy="1647876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75E545FD-C407-8931-29A9-74AF70541FBE}"/>
                </a:ext>
              </a:extLst>
            </p:cNvPr>
            <p:cNvSpPr/>
            <p:nvPr/>
          </p:nvSpPr>
          <p:spPr>
            <a:xfrm>
              <a:off x="5105400" y="1694214"/>
              <a:ext cx="1162050" cy="1162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Graphic 10" descr="Gevangenis silhouet">
              <a:extLst>
                <a:ext uri="{FF2B5EF4-FFF2-40B4-BE49-F238E27FC236}">
                  <a16:creationId xmlns:a16="http://schemas.microsoft.com/office/drawing/2014/main" id="{E49EC75A-C62B-C15B-DFF3-695F5BD6B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29225" y="1826895"/>
              <a:ext cx="914400" cy="914400"/>
            </a:xfrm>
            <a:prstGeom prst="rect">
              <a:avLst/>
            </a:prstGeom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14FD71AA-BCBC-7648-5229-56AC5FF91E73}"/>
                </a:ext>
              </a:extLst>
            </p:cNvPr>
            <p:cNvSpPr txBox="1"/>
            <p:nvPr/>
          </p:nvSpPr>
          <p:spPr>
            <a:xfrm>
              <a:off x="4706550" y="2915835"/>
              <a:ext cx="1980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b="1"/>
                <a:t>Legaliteitsbeginsel</a:t>
              </a:r>
            </a:p>
          </p:txBody>
        </p: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A69786C1-EB9F-316D-95A2-0523406AA18C}"/>
                </a:ext>
              </a:extLst>
            </p:cNvPr>
            <p:cNvCxnSpPr>
              <a:cxnSpLocks/>
            </p:cNvCxnSpPr>
            <p:nvPr/>
          </p:nvCxnSpPr>
          <p:spPr>
            <a:xfrm>
              <a:off x="4886925" y="3342090"/>
              <a:ext cx="16192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45CC1EA-1D74-223E-CF71-A429C7AE7957}"/>
              </a:ext>
            </a:extLst>
          </p:cNvPr>
          <p:cNvGrpSpPr/>
          <p:nvPr/>
        </p:nvGrpSpPr>
        <p:grpSpPr>
          <a:xfrm>
            <a:off x="3392820" y="1618393"/>
            <a:ext cx="2380050" cy="1639020"/>
            <a:chOff x="2268750" y="1703070"/>
            <a:chExt cx="2380050" cy="1639020"/>
          </a:xfrm>
        </p:grpSpPr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81BF9D84-FE3C-85D4-7B39-8C67233CD94A}"/>
                </a:ext>
              </a:extLst>
            </p:cNvPr>
            <p:cNvSpPr/>
            <p:nvPr/>
          </p:nvSpPr>
          <p:spPr>
            <a:xfrm>
              <a:off x="2876550" y="1703070"/>
              <a:ext cx="1162050" cy="1162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6" name="Graphic 15" descr="Cirkel met mensen silhouet">
              <a:extLst>
                <a:ext uri="{FF2B5EF4-FFF2-40B4-BE49-F238E27FC236}">
                  <a16:creationId xmlns:a16="http://schemas.microsoft.com/office/drawing/2014/main" id="{F142E4A6-DC63-64E8-7C8F-5E381CAC3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000375" y="1826895"/>
              <a:ext cx="914400" cy="914400"/>
            </a:xfrm>
            <a:prstGeom prst="rect">
              <a:avLst/>
            </a:prstGeom>
          </p:spPr>
        </p:pic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C8F312E3-431D-95E2-7F0D-0FB9B62AFAEB}"/>
                </a:ext>
              </a:extLst>
            </p:cNvPr>
            <p:cNvCxnSpPr>
              <a:cxnSpLocks/>
            </p:cNvCxnSpPr>
            <p:nvPr/>
          </p:nvCxnSpPr>
          <p:spPr>
            <a:xfrm>
              <a:off x="2658075" y="3342090"/>
              <a:ext cx="16192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7B91F305-B94C-0344-AF19-57653B6CF51B}"/>
                </a:ext>
              </a:extLst>
            </p:cNvPr>
            <p:cNvGrpSpPr/>
            <p:nvPr/>
          </p:nvGrpSpPr>
          <p:grpSpPr>
            <a:xfrm>
              <a:off x="2268750" y="2915835"/>
              <a:ext cx="2380050" cy="373142"/>
              <a:chOff x="2268750" y="2915835"/>
              <a:chExt cx="2380050" cy="373142"/>
            </a:xfrm>
          </p:grpSpPr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2816E89D-DCF6-57AB-202B-78CCF63D8B3C}"/>
                  </a:ext>
                </a:extLst>
              </p:cNvPr>
              <p:cNvSpPr txBox="1"/>
              <p:nvPr/>
            </p:nvSpPr>
            <p:spPr>
              <a:xfrm>
                <a:off x="2477700" y="2915835"/>
                <a:ext cx="19800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CDFCFAE7-2FDC-DF40-6BFB-0DB0E177653B}"/>
                  </a:ext>
                </a:extLst>
              </p:cNvPr>
              <p:cNvSpPr txBox="1"/>
              <p:nvPr/>
            </p:nvSpPr>
            <p:spPr>
              <a:xfrm>
                <a:off x="2268750" y="2919645"/>
                <a:ext cx="23800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800" b="1"/>
                  <a:t>Scheiding der machten</a:t>
                </a:r>
              </a:p>
            </p:txBody>
          </p:sp>
        </p:grp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CC51AB3E-7699-2F01-1B64-83C3C0962A47}"/>
              </a:ext>
            </a:extLst>
          </p:cNvPr>
          <p:cNvGrpSpPr/>
          <p:nvPr/>
        </p:nvGrpSpPr>
        <p:grpSpPr>
          <a:xfrm>
            <a:off x="1428922" y="3392362"/>
            <a:ext cx="2847629" cy="1642830"/>
            <a:chOff x="6418463" y="1694832"/>
            <a:chExt cx="2847629" cy="1642830"/>
          </a:xfrm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D8F46C0-FDBC-FE58-3F72-9C4CA0EBE834}"/>
                </a:ext>
              </a:extLst>
            </p:cNvPr>
            <p:cNvSpPr/>
            <p:nvPr/>
          </p:nvSpPr>
          <p:spPr>
            <a:xfrm>
              <a:off x="7334250" y="1694832"/>
              <a:ext cx="1162050" cy="1162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Graphic 22" descr="Hamer silhouet">
              <a:extLst>
                <a:ext uri="{FF2B5EF4-FFF2-40B4-BE49-F238E27FC236}">
                  <a16:creationId xmlns:a16="http://schemas.microsoft.com/office/drawing/2014/main" id="{6F047160-2512-29F1-6306-A0C882D2F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7458075" y="1818039"/>
              <a:ext cx="914400" cy="914400"/>
            </a:xfrm>
            <a:prstGeom prst="rect">
              <a:avLst/>
            </a:prstGeom>
          </p:spPr>
        </p:pic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6C35A517-4650-F360-E63A-0B701DBA2E5C}"/>
                </a:ext>
              </a:extLst>
            </p:cNvPr>
            <p:cNvCxnSpPr>
              <a:cxnSpLocks/>
            </p:cNvCxnSpPr>
            <p:nvPr/>
          </p:nvCxnSpPr>
          <p:spPr>
            <a:xfrm>
              <a:off x="7115775" y="3337662"/>
              <a:ext cx="16192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92517662-C163-12D3-3CDE-6246CB6E8127}"/>
                </a:ext>
              </a:extLst>
            </p:cNvPr>
            <p:cNvGrpSpPr/>
            <p:nvPr/>
          </p:nvGrpSpPr>
          <p:grpSpPr>
            <a:xfrm>
              <a:off x="6418463" y="2911407"/>
              <a:ext cx="2847629" cy="369332"/>
              <a:chOff x="6418463" y="2911407"/>
              <a:chExt cx="2847629" cy="369332"/>
            </a:xfrm>
          </p:grpSpPr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6CA29B8-C1CC-CB61-9798-F6FED0C42867}"/>
                  </a:ext>
                </a:extLst>
              </p:cNvPr>
              <p:cNvSpPr txBox="1"/>
              <p:nvPr/>
            </p:nvSpPr>
            <p:spPr>
              <a:xfrm>
                <a:off x="6935400" y="2911407"/>
                <a:ext cx="19800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95444B33-DB99-EC79-F33F-CDE4C4AF9D92}"/>
                  </a:ext>
                </a:extLst>
              </p:cNvPr>
              <p:cNvSpPr txBox="1"/>
              <p:nvPr/>
            </p:nvSpPr>
            <p:spPr>
              <a:xfrm>
                <a:off x="6418463" y="2911407"/>
                <a:ext cx="28476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fontAlgn="base"/>
                <a:r>
                  <a:rPr lang="nl-NL" sz="1800" b="1" dirty="0"/>
                  <a:t>Onafhankelijke rechtspraak</a:t>
                </a:r>
              </a:p>
            </p:txBody>
          </p:sp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1D2A87F5-24DB-6414-9FD8-D3FCDFA89A05}"/>
              </a:ext>
            </a:extLst>
          </p:cNvPr>
          <p:cNvGrpSpPr/>
          <p:nvPr/>
        </p:nvGrpSpPr>
        <p:grpSpPr>
          <a:xfrm>
            <a:off x="4774449" y="3397795"/>
            <a:ext cx="3255528" cy="1642830"/>
            <a:chOff x="4614429" y="3397795"/>
            <a:chExt cx="3255528" cy="1642830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1EE7F9F7-FE5E-E370-E6F8-7FE7A0350F4D}"/>
                </a:ext>
              </a:extLst>
            </p:cNvPr>
            <p:cNvGrpSpPr/>
            <p:nvPr/>
          </p:nvGrpSpPr>
          <p:grpSpPr>
            <a:xfrm>
              <a:off x="4614429" y="3397795"/>
              <a:ext cx="3255528" cy="1642830"/>
              <a:chOff x="6417252" y="1694832"/>
              <a:chExt cx="3255528" cy="1642830"/>
            </a:xfrm>
          </p:grpSpPr>
          <p:sp>
            <p:nvSpPr>
              <p:cNvPr id="31" name="Ovaal 30">
                <a:extLst>
                  <a:ext uri="{FF2B5EF4-FFF2-40B4-BE49-F238E27FC236}">
                    <a16:creationId xmlns:a16="http://schemas.microsoft.com/office/drawing/2014/main" id="{3F5472E0-34E3-84AB-0B78-D42D72CF66BB}"/>
                  </a:ext>
                </a:extLst>
              </p:cNvPr>
              <p:cNvSpPr/>
              <p:nvPr/>
            </p:nvSpPr>
            <p:spPr>
              <a:xfrm>
                <a:off x="7334250" y="1694832"/>
                <a:ext cx="1162050" cy="116205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6E33CBA7-D7F1-E70A-9EB5-E0F5D6141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5775" y="3337662"/>
                <a:ext cx="16192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D1DEE92D-75FC-A3C9-B3EF-F6D7AFD06AF6}"/>
                  </a:ext>
                </a:extLst>
              </p:cNvPr>
              <p:cNvGrpSpPr/>
              <p:nvPr/>
            </p:nvGrpSpPr>
            <p:grpSpPr>
              <a:xfrm>
                <a:off x="6417252" y="2910449"/>
                <a:ext cx="3255528" cy="370290"/>
                <a:chOff x="6417252" y="2910449"/>
                <a:chExt cx="3255528" cy="370290"/>
              </a:xfrm>
            </p:grpSpPr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F17414AA-1485-0F81-8F84-18322592605B}"/>
                    </a:ext>
                  </a:extLst>
                </p:cNvPr>
                <p:cNvSpPr txBox="1"/>
                <p:nvPr/>
              </p:nvSpPr>
              <p:spPr>
                <a:xfrm>
                  <a:off x="6935400" y="2911407"/>
                  <a:ext cx="19800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l-NL" sz="18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1878249F-BFD0-25D6-225E-75B1E2F5DA63}"/>
                    </a:ext>
                  </a:extLst>
                </p:cNvPr>
                <p:cNvSpPr txBox="1"/>
                <p:nvPr/>
              </p:nvSpPr>
              <p:spPr>
                <a:xfrm>
                  <a:off x="6417252" y="2910449"/>
                  <a:ext cx="325552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fontAlgn="base"/>
                  <a:r>
                    <a:rPr lang="nl-NL" sz="1800" b="1" dirty="0"/>
                    <a:t>Overheid houdt zich aan de wet</a:t>
                  </a:r>
                </a:p>
              </p:txBody>
            </p:sp>
          </p:grpSp>
        </p:grpSp>
        <p:pic>
          <p:nvPicPr>
            <p:cNvPr id="30" name="Graphic 29" descr="Weegschalen van gerechtigheid silhouet">
              <a:extLst>
                <a:ext uri="{FF2B5EF4-FFF2-40B4-BE49-F238E27FC236}">
                  <a16:creationId xmlns:a16="http://schemas.microsoft.com/office/drawing/2014/main" id="{77A1FE7E-C15A-54ED-304D-A3D1E32C9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55252" y="352100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8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1E412-ED53-BBAA-93A4-B64AFF29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29" y="598838"/>
            <a:ext cx="6270171" cy="720000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Welke grondrechten ken je al?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8261A2-527B-4B46-A5A1-CA9181765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Vrijheid van godsdienst">
            <a:extLst>
              <a:ext uri="{FF2B5EF4-FFF2-40B4-BE49-F238E27FC236}">
                <a16:creationId xmlns:a16="http://schemas.microsoft.com/office/drawing/2014/main" id="{81557CD4-1426-2EDE-9F10-6FFB5CBE8C58}"/>
              </a:ext>
            </a:extLst>
          </p:cNvPr>
          <p:cNvGrpSpPr/>
          <p:nvPr/>
        </p:nvGrpSpPr>
        <p:grpSpPr>
          <a:xfrm>
            <a:off x="201499" y="1462021"/>
            <a:ext cx="1463054" cy="1738010"/>
            <a:chOff x="201499" y="1462021"/>
            <a:chExt cx="1463054" cy="1738010"/>
          </a:xfrm>
        </p:grpSpPr>
        <p:sp>
          <p:nvSpPr>
            <p:cNvPr id="5" name="Rechthoek: afgeschuinde diagonale hoeken 4">
              <a:extLst>
                <a:ext uri="{FF2B5EF4-FFF2-40B4-BE49-F238E27FC236}">
                  <a16:creationId xmlns:a16="http://schemas.microsoft.com/office/drawing/2014/main" id="{4C52FCD9-97DC-BB85-ABD6-8152B44D0C70}"/>
                </a:ext>
              </a:extLst>
            </p:cNvPr>
            <p:cNvSpPr/>
            <p:nvPr/>
          </p:nvSpPr>
          <p:spPr>
            <a:xfrm>
              <a:off x="201499" y="1462021"/>
              <a:ext cx="1463054" cy="1738010"/>
            </a:xfrm>
            <a:prstGeom prst="snip2Diag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6" name="Godsdienst">
              <a:extLst>
                <a:ext uri="{FF2B5EF4-FFF2-40B4-BE49-F238E27FC236}">
                  <a16:creationId xmlns:a16="http://schemas.microsoft.com/office/drawing/2014/main" id="{19221C81-B180-9BAC-B409-32C7F384456D}"/>
                </a:ext>
              </a:extLst>
            </p:cNvPr>
            <p:cNvGrpSpPr/>
            <p:nvPr/>
          </p:nvGrpSpPr>
          <p:grpSpPr>
            <a:xfrm>
              <a:off x="352005" y="1537335"/>
              <a:ext cx="1162050" cy="1162050"/>
              <a:chOff x="294900" y="1537335"/>
              <a:chExt cx="1162050" cy="1162050"/>
            </a:xfrm>
          </p:grpSpPr>
          <p:sp>
            <p:nvSpPr>
              <p:cNvPr id="7" name="Ovaal 6">
                <a:extLst>
                  <a:ext uri="{FF2B5EF4-FFF2-40B4-BE49-F238E27FC236}">
                    <a16:creationId xmlns:a16="http://schemas.microsoft.com/office/drawing/2014/main" id="{1D230482-B3AD-6C28-FFCC-063F21C2AAA3}"/>
                  </a:ext>
                </a:extLst>
              </p:cNvPr>
              <p:cNvSpPr/>
              <p:nvPr/>
            </p:nvSpPr>
            <p:spPr>
              <a:xfrm>
                <a:off x="294900" y="1537335"/>
                <a:ext cx="1162050" cy="116205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8" name="Graphic 7" descr="Kathedraal silhouet">
                <a:extLst>
                  <a:ext uri="{FF2B5EF4-FFF2-40B4-BE49-F238E27FC236}">
                    <a16:creationId xmlns:a16="http://schemas.microsoft.com/office/drawing/2014/main" id="{7A7CCE07-9DF9-2790-8F84-FA9F7184E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418725" y="166497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9" name="Vrijheid van meningsuiting">
            <a:extLst>
              <a:ext uri="{FF2B5EF4-FFF2-40B4-BE49-F238E27FC236}">
                <a16:creationId xmlns:a16="http://schemas.microsoft.com/office/drawing/2014/main" id="{7EC253DE-9AC1-A061-47D2-8F6AC97E66C0}"/>
              </a:ext>
            </a:extLst>
          </p:cNvPr>
          <p:cNvGrpSpPr/>
          <p:nvPr/>
        </p:nvGrpSpPr>
        <p:grpSpPr>
          <a:xfrm>
            <a:off x="201503" y="3276600"/>
            <a:ext cx="1463054" cy="1738010"/>
            <a:chOff x="201503" y="3276600"/>
            <a:chExt cx="1463054" cy="1738010"/>
          </a:xfrm>
        </p:grpSpPr>
        <p:sp>
          <p:nvSpPr>
            <p:cNvPr id="10" name="Rechthoek: afgeschuinde diagonale hoeken 9">
              <a:extLst>
                <a:ext uri="{FF2B5EF4-FFF2-40B4-BE49-F238E27FC236}">
                  <a16:creationId xmlns:a16="http://schemas.microsoft.com/office/drawing/2014/main" id="{017B88EC-9940-1129-BFCC-A6004086E3B2}"/>
                </a:ext>
              </a:extLst>
            </p:cNvPr>
            <p:cNvSpPr/>
            <p:nvPr/>
          </p:nvSpPr>
          <p:spPr>
            <a:xfrm>
              <a:off x="201503" y="3276600"/>
              <a:ext cx="1463054" cy="1738010"/>
            </a:xfrm>
            <a:prstGeom prst="snip2Diag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1" name="Meningsuiting">
              <a:extLst>
                <a:ext uri="{FF2B5EF4-FFF2-40B4-BE49-F238E27FC236}">
                  <a16:creationId xmlns:a16="http://schemas.microsoft.com/office/drawing/2014/main" id="{74BE3E2A-CFF0-72E7-C5D1-75EC6923E2AD}"/>
                </a:ext>
              </a:extLst>
            </p:cNvPr>
            <p:cNvGrpSpPr/>
            <p:nvPr/>
          </p:nvGrpSpPr>
          <p:grpSpPr>
            <a:xfrm>
              <a:off x="352005" y="3344960"/>
              <a:ext cx="1162050" cy="1162050"/>
              <a:chOff x="294900" y="3344960"/>
              <a:chExt cx="1162050" cy="1162050"/>
            </a:xfrm>
          </p:grpSpPr>
          <p:sp>
            <p:nvSpPr>
              <p:cNvPr id="12" name="Ovaal 11">
                <a:extLst>
                  <a:ext uri="{FF2B5EF4-FFF2-40B4-BE49-F238E27FC236}">
                    <a16:creationId xmlns:a16="http://schemas.microsoft.com/office/drawing/2014/main" id="{8E9BB006-884D-1F79-326D-9F608E91C47C}"/>
                  </a:ext>
                </a:extLst>
              </p:cNvPr>
              <p:cNvSpPr/>
              <p:nvPr/>
            </p:nvSpPr>
            <p:spPr>
              <a:xfrm>
                <a:off x="294900" y="3344960"/>
                <a:ext cx="1162050" cy="116205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3" name="Graphic 12" descr="Chatballon silhouet">
                <a:extLst>
                  <a:ext uri="{FF2B5EF4-FFF2-40B4-BE49-F238E27FC236}">
                    <a16:creationId xmlns:a16="http://schemas.microsoft.com/office/drawing/2014/main" id="{BF0A88BF-1992-6449-00C3-D65A9BEDB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418725" y="3472595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4" name="Privacy">
            <a:extLst>
              <a:ext uri="{FF2B5EF4-FFF2-40B4-BE49-F238E27FC236}">
                <a16:creationId xmlns:a16="http://schemas.microsoft.com/office/drawing/2014/main" id="{B1432F97-878C-1CD5-D896-8C0D08864A49}"/>
              </a:ext>
            </a:extLst>
          </p:cNvPr>
          <p:cNvGrpSpPr/>
          <p:nvPr/>
        </p:nvGrpSpPr>
        <p:grpSpPr>
          <a:xfrm>
            <a:off x="5057531" y="3283013"/>
            <a:ext cx="1463054" cy="1738010"/>
            <a:chOff x="5057531" y="3283013"/>
            <a:chExt cx="1463054" cy="1738010"/>
          </a:xfrm>
        </p:grpSpPr>
        <p:sp>
          <p:nvSpPr>
            <p:cNvPr id="15" name="Rechthoek: afgeschuinde diagonale hoeken 14">
              <a:extLst>
                <a:ext uri="{FF2B5EF4-FFF2-40B4-BE49-F238E27FC236}">
                  <a16:creationId xmlns:a16="http://schemas.microsoft.com/office/drawing/2014/main" id="{4382B6B3-2F3C-0F0B-32F4-832B19F34A7A}"/>
                </a:ext>
              </a:extLst>
            </p:cNvPr>
            <p:cNvSpPr/>
            <p:nvPr/>
          </p:nvSpPr>
          <p:spPr>
            <a:xfrm>
              <a:off x="5057531" y="3283013"/>
              <a:ext cx="1463054" cy="1738010"/>
            </a:xfrm>
            <a:prstGeom prst="snip2Diag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6" name="Privacy">
              <a:extLst>
                <a:ext uri="{FF2B5EF4-FFF2-40B4-BE49-F238E27FC236}">
                  <a16:creationId xmlns:a16="http://schemas.microsoft.com/office/drawing/2014/main" id="{C8A07A6E-8C1F-7349-D71B-D58277A22958}"/>
                </a:ext>
              </a:extLst>
            </p:cNvPr>
            <p:cNvGrpSpPr/>
            <p:nvPr/>
          </p:nvGrpSpPr>
          <p:grpSpPr>
            <a:xfrm>
              <a:off x="5203183" y="3344960"/>
              <a:ext cx="1162050" cy="1162050"/>
              <a:chOff x="5164470" y="3344960"/>
              <a:chExt cx="1162050" cy="1162050"/>
            </a:xfrm>
          </p:grpSpPr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45F3BBC7-F223-7CE4-63A6-2A0AA9505CAD}"/>
                  </a:ext>
                </a:extLst>
              </p:cNvPr>
              <p:cNvSpPr/>
              <p:nvPr/>
            </p:nvSpPr>
            <p:spPr>
              <a:xfrm>
                <a:off x="5164470" y="3344960"/>
                <a:ext cx="1162050" cy="116205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8" name="Graphic 17" descr="Oogscan silhouet">
                <a:extLst>
                  <a:ext uri="{FF2B5EF4-FFF2-40B4-BE49-F238E27FC236}">
                    <a16:creationId xmlns:a16="http://schemas.microsoft.com/office/drawing/2014/main" id="{EBB5D278-7A4C-9F16-C21D-E60ABD629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288295" y="3472595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9" name="Gelijkheid voor de wet">
            <a:extLst>
              <a:ext uri="{FF2B5EF4-FFF2-40B4-BE49-F238E27FC236}">
                <a16:creationId xmlns:a16="http://schemas.microsoft.com/office/drawing/2014/main" id="{91C5C50A-0795-B661-D337-9B1AE2BBE5B3}"/>
              </a:ext>
            </a:extLst>
          </p:cNvPr>
          <p:cNvGrpSpPr/>
          <p:nvPr/>
        </p:nvGrpSpPr>
        <p:grpSpPr>
          <a:xfrm>
            <a:off x="2632694" y="1457593"/>
            <a:ext cx="1463054" cy="1738010"/>
            <a:chOff x="2632694" y="1457593"/>
            <a:chExt cx="1463054" cy="1738010"/>
          </a:xfrm>
        </p:grpSpPr>
        <p:sp>
          <p:nvSpPr>
            <p:cNvPr id="20" name="Rechthoek: afgeschuinde diagonale hoeken 19">
              <a:extLst>
                <a:ext uri="{FF2B5EF4-FFF2-40B4-BE49-F238E27FC236}">
                  <a16:creationId xmlns:a16="http://schemas.microsoft.com/office/drawing/2014/main" id="{F603E9BB-906D-6081-8CE9-D270B2F7F57D}"/>
                </a:ext>
              </a:extLst>
            </p:cNvPr>
            <p:cNvSpPr/>
            <p:nvPr/>
          </p:nvSpPr>
          <p:spPr>
            <a:xfrm>
              <a:off x="2632694" y="1457593"/>
              <a:ext cx="1463054" cy="1738010"/>
            </a:xfrm>
            <a:prstGeom prst="snip2Diag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1" name="Discriminatieverbod">
              <a:extLst>
                <a:ext uri="{FF2B5EF4-FFF2-40B4-BE49-F238E27FC236}">
                  <a16:creationId xmlns:a16="http://schemas.microsoft.com/office/drawing/2014/main" id="{1945BEBF-D04C-4F06-BF90-D7EDF3BC8C7A}"/>
                </a:ext>
              </a:extLst>
            </p:cNvPr>
            <p:cNvGrpSpPr/>
            <p:nvPr/>
          </p:nvGrpSpPr>
          <p:grpSpPr>
            <a:xfrm>
              <a:off x="2777594" y="1537335"/>
              <a:ext cx="1162050" cy="1162050"/>
              <a:chOff x="2690869" y="1537335"/>
              <a:chExt cx="1162050" cy="1162050"/>
            </a:xfrm>
          </p:grpSpPr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0F76D977-2792-6BFB-1E0B-479298AEF274}"/>
                  </a:ext>
                </a:extLst>
              </p:cNvPr>
              <p:cNvSpPr/>
              <p:nvPr/>
            </p:nvSpPr>
            <p:spPr>
              <a:xfrm>
                <a:off x="2690869" y="1537335"/>
                <a:ext cx="1162050" cy="116205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3" name="Graphic 22" descr="Weegschalen van gerechtigheid silhouet">
                <a:extLst>
                  <a:ext uri="{FF2B5EF4-FFF2-40B4-BE49-F238E27FC236}">
                    <a16:creationId xmlns:a16="http://schemas.microsoft.com/office/drawing/2014/main" id="{871C678B-E3AA-9561-93DC-F742CA3E0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2814694" y="166497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24" name="Censuurverbod">
            <a:extLst>
              <a:ext uri="{FF2B5EF4-FFF2-40B4-BE49-F238E27FC236}">
                <a16:creationId xmlns:a16="http://schemas.microsoft.com/office/drawing/2014/main" id="{7A3B6889-E4D1-6649-C41C-DBD6AD494C0C}"/>
              </a:ext>
            </a:extLst>
          </p:cNvPr>
          <p:cNvGrpSpPr/>
          <p:nvPr/>
        </p:nvGrpSpPr>
        <p:grpSpPr>
          <a:xfrm>
            <a:off x="5047078" y="1457593"/>
            <a:ext cx="1463054" cy="1738010"/>
            <a:chOff x="5047078" y="1457593"/>
            <a:chExt cx="1463054" cy="1738010"/>
          </a:xfrm>
        </p:grpSpPr>
        <p:sp>
          <p:nvSpPr>
            <p:cNvPr id="25" name="Rechthoek: afgeschuinde diagonale hoeken 24">
              <a:extLst>
                <a:ext uri="{FF2B5EF4-FFF2-40B4-BE49-F238E27FC236}">
                  <a16:creationId xmlns:a16="http://schemas.microsoft.com/office/drawing/2014/main" id="{4D3B584C-A9B8-3B97-F8F5-B6C8E4365D57}"/>
                </a:ext>
              </a:extLst>
            </p:cNvPr>
            <p:cNvSpPr/>
            <p:nvPr/>
          </p:nvSpPr>
          <p:spPr>
            <a:xfrm>
              <a:off x="5047078" y="1457593"/>
              <a:ext cx="1463054" cy="1738010"/>
            </a:xfrm>
            <a:prstGeom prst="snip2Diag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6" name="Censuurverbod">
              <a:extLst>
                <a:ext uri="{FF2B5EF4-FFF2-40B4-BE49-F238E27FC236}">
                  <a16:creationId xmlns:a16="http://schemas.microsoft.com/office/drawing/2014/main" id="{89FFA6F9-CEC2-F8F6-7EA0-AB8A3D1C03BF}"/>
                </a:ext>
              </a:extLst>
            </p:cNvPr>
            <p:cNvGrpSpPr/>
            <p:nvPr/>
          </p:nvGrpSpPr>
          <p:grpSpPr>
            <a:xfrm>
              <a:off x="5203183" y="1537335"/>
              <a:ext cx="1162050" cy="1162050"/>
              <a:chOff x="5164470" y="1537335"/>
              <a:chExt cx="1162050" cy="1162050"/>
            </a:xfrm>
          </p:grpSpPr>
          <p:sp>
            <p:nvSpPr>
              <p:cNvPr id="27" name="Ovaal 26">
                <a:extLst>
                  <a:ext uri="{FF2B5EF4-FFF2-40B4-BE49-F238E27FC236}">
                    <a16:creationId xmlns:a16="http://schemas.microsoft.com/office/drawing/2014/main" id="{6347213B-7535-BF8E-9109-041FC57B90BD}"/>
                  </a:ext>
                </a:extLst>
              </p:cNvPr>
              <p:cNvSpPr/>
              <p:nvPr/>
            </p:nvSpPr>
            <p:spPr>
              <a:xfrm>
                <a:off x="5164470" y="1537335"/>
                <a:ext cx="1162050" cy="116205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8" name="Graphic 27" descr="Krant silhouet">
                <a:extLst>
                  <a:ext uri="{FF2B5EF4-FFF2-40B4-BE49-F238E27FC236}">
                    <a16:creationId xmlns:a16="http://schemas.microsoft.com/office/drawing/2014/main" id="{40EFD8E7-CC5F-76E9-AAA6-155613EE1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5288295" y="166497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29" name="Legaliteit">
            <a:extLst>
              <a:ext uri="{FF2B5EF4-FFF2-40B4-BE49-F238E27FC236}">
                <a16:creationId xmlns:a16="http://schemas.microsoft.com/office/drawing/2014/main" id="{69F97D20-31FF-F75C-F5A2-64AFA80B00F5}"/>
              </a:ext>
            </a:extLst>
          </p:cNvPr>
          <p:cNvGrpSpPr/>
          <p:nvPr/>
        </p:nvGrpSpPr>
        <p:grpSpPr>
          <a:xfrm>
            <a:off x="7483872" y="1475103"/>
            <a:ext cx="1463054" cy="1738010"/>
            <a:chOff x="7483872" y="1475103"/>
            <a:chExt cx="1463054" cy="1738010"/>
          </a:xfrm>
        </p:grpSpPr>
        <p:sp>
          <p:nvSpPr>
            <p:cNvPr id="30" name="Rechthoek: afgeschuinde diagonale hoeken 29">
              <a:extLst>
                <a:ext uri="{FF2B5EF4-FFF2-40B4-BE49-F238E27FC236}">
                  <a16:creationId xmlns:a16="http://schemas.microsoft.com/office/drawing/2014/main" id="{2654AE83-A328-5E3C-5994-73607B360076}"/>
                </a:ext>
              </a:extLst>
            </p:cNvPr>
            <p:cNvSpPr/>
            <p:nvPr/>
          </p:nvSpPr>
          <p:spPr>
            <a:xfrm>
              <a:off x="7483872" y="1475103"/>
              <a:ext cx="1463054" cy="1738010"/>
            </a:xfrm>
            <a:prstGeom prst="snip2Diag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Legaliteit">
              <a:extLst>
                <a:ext uri="{FF2B5EF4-FFF2-40B4-BE49-F238E27FC236}">
                  <a16:creationId xmlns:a16="http://schemas.microsoft.com/office/drawing/2014/main" id="{C3BA95CB-530C-993D-35CD-D17F426604EA}"/>
                </a:ext>
              </a:extLst>
            </p:cNvPr>
            <p:cNvGrpSpPr/>
            <p:nvPr/>
          </p:nvGrpSpPr>
          <p:grpSpPr>
            <a:xfrm>
              <a:off x="7628772" y="1537335"/>
              <a:ext cx="1162050" cy="1162050"/>
              <a:chOff x="7628772" y="1537335"/>
              <a:chExt cx="1162050" cy="1162050"/>
            </a:xfrm>
          </p:grpSpPr>
          <p:sp>
            <p:nvSpPr>
              <p:cNvPr id="32" name="Ovaal 31">
                <a:extLst>
                  <a:ext uri="{FF2B5EF4-FFF2-40B4-BE49-F238E27FC236}">
                    <a16:creationId xmlns:a16="http://schemas.microsoft.com/office/drawing/2014/main" id="{B50A5964-3C73-BB1F-80F2-25F8BF81B1EF}"/>
                  </a:ext>
                </a:extLst>
              </p:cNvPr>
              <p:cNvSpPr/>
              <p:nvPr/>
            </p:nvSpPr>
            <p:spPr>
              <a:xfrm>
                <a:off x="7628772" y="1537335"/>
                <a:ext cx="1162050" cy="116205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3" name="Graphic 32" descr="Gevangenis silhouet">
                <a:extLst>
                  <a:ext uri="{FF2B5EF4-FFF2-40B4-BE49-F238E27FC236}">
                    <a16:creationId xmlns:a16="http://schemas.microsoft.com/office/drawing/2014/main" id="{5D6246D9-922C-1391-2030-585D06914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7752597" y="166497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34" name="Briefgeheim">
            <a:extLst>
              <a:ext uri="{FF2B5EF4-FFF2-40B4-BE49-F238E27FC236}">
                <a16:creationId xmlns:a16="http://schemas.microsoft.com/office/drawing/2014/main" id="{C9FC30A0-AD40-8E35-30B7-B00A049593AC}"/>
              </a:ext>
            </a:extLst>
          </p:cNvPr>
          <p:cNvGrpSpPr/>
          <p:nvPr/>
        </p:nvGrpSpPr>
        <p:grpSpPr>
          <a:xfrm>
            <a:off x="2625364" y="3275345"/>
            <a:ext cx="1463054" cy="1738010"/>
            <a:chOff x="2625364" y="3275345"/>
            <a:chExt cx="1463054" cy="1738010"/>
          </a:xfrm>
        </p:grpSpPr>
        <p:sp>
          <p:nvSpPr>
            <p:cNvPr id="35" name="Rechthoek: afgeschuinde diagonale hoeken 34">
              <a:extLst>
                <a:ext uri="{FF2B5EF4-FFF2-40B4-BE49-F238E27FC236}">
                  <a16:creationId xmlns:a16="http://schemas.microsoft.com/office/drawing/2014/main" id="{45D2A990-FADE-E92A-A577-595FAF8378B3}"/>
                </a:ext>
              </a:extLst>
            </p:cNvPr>
            <p:cNvSpPr/>
            <p:nvPr/>
          </p:nvSpPr>
          <p:spPr>
            <a:xfrm>
              <a:off x="2625364" y="3275345"/>
              <a:ext cx="1463054" cy="1738010"/>
            </a:xfrm>
            <a:prstGeom prst="snip2Diag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6" name="Rechtsbijstand">
              <a:extLst>
                <a:ext uri="{FF2B5EF4-FFF2-40B4-BE49-F238E27FC236}">
                  <a16:creationId xmlns:a16="http://schemas.microsoft.com/office/drawing/2014/main" id="{D0FCCC3F-0B2B-D614-791F-EBFB310B2A90}"/>
                </a:ext>
              </a:extLst>
            </p:cNvPr>
            <p:cNvGrpSpPr/>
            <p:nvPr/>
          </p:nvGrpSpPr>
          <p:grpSpPr>
            <a:xfrm>
              <a:off x="2777594" y="3344960"/>
              <a:ext cx="1162050" cy="1162050"/>
              <a:chOff x="2693655" y="3344960"/>
              <a:chExt cx="1162050" cy="1162050"/>
            </a:xfrm>
          </p:grpSpPr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C270AC8B-FB46-D24B-AD02-7E86BDB2F45F}"/>
                  </a:ext>
                </a:extLst>
              </p:cNvPr>
              <p:cNvSpPr/>
              <p:nvPr/>
            </p:nvSpPr>
            <p:spPr>
              <a:xfrm>
                <a:off x="2693655" y="3344960"/>
                <a:ext cx="1162050" cy="116205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8" name="Graphic 37" descr="Envelop silhouet">
                <a:extLst>
                  <a:ext uri="{FF2B5EF4-FFF2-40B4-BE49-F238E27FC236}">
                    <a16:creationId xmlns:a16="http://schemas.microsoft.com/office/drawing/2014/main" id="{8399B0AA-135F-21BC-443B-B2E86045B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2817480" y="3468167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39" name="Recht op betoging">
            <a:extLst>
              <a:ext uri="{FF2B5EF4-FFF2-40B4-BE49-F238E27FC236}">
                <a16:creationId xmlns:a16="http://schemas.microsoft.com/office/drawing/2014/main" id="{AD4090B3-7916-B0F8-7C8F-E1C473DD9836}"/>
              </a:ext>
            </a:extLst>
          </p:cNvPr>
          <p:cNvGrpSpPr/>
          <p:nvPr/>
        </p:nvGrpSpPr>
        <p:grpSpPr>
          <a:xfrm>
            <a:off x="7481392" y="3275345"/>
            <a:ext cx="1463054" cy="1738010"/>
            <a:chOff x="7481392" y="3275345"/>
            <a:chExt cx="1463054" cy="1738010"/>
          </a:xfrm>
        </p:grpSpPr>
        <p:sp>
          <p:nvSpPr>
            <p:cNvPr id="40" name="Rechthoek: afgeschuinde diagonale hoeken 39">
              <a:extLst>
                <a:ext uri="{FF2B5EF4-FFF2-40B4-BE49-F238E27FC236}">
                  <a16:creationId xmlns:a16="http://schemas.microsoft.com/office/drawing/2014/main" id="{EEA0016D-9EBF-B49C-906B-ADC0CE644601}"/>
                </a:ext>
              </a:extLst>
            </p:cNvPr>
            <p:cNvSpPr/>
            <p:nvPr/>
          </p:nvSpPr>
          <p:spPr>
            <a:xfrm>
              <a:off x="7481392" y="3275345"/>
              <a:ext cx="1463054" cy="1738010"/>
            </a:xfrm>
            <a:prstGeom prst="snip2Diag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1" name="Recht op betoging">
              <a:extLst>
                <a:ext uri="{FF2B5EF4-FFF2-40B4-BE49-F238E27FC236}">
                  <a16:creationId xmlns:a16="http://schemas.microsoft.com/office/drawing/2014/main" id="{FDD68F89-5717-5C28-F126-83C235225310}"/>
                </a:ext>
              </a:extLst>
            </p:cNvPr>
            <p:cNvGrpSpPr/>
            <p:nvPr/>
          </p:nvGrpSpPr>
          <p:grpSpPr>
            <a:xfrm>
              <a:off x="7628772" y="3340772"/>
              <a:ext cx="1162050" cy="1162050"/>
              <a:chOff x="7628772" y="3344960"/>
              <a:chExt cx="1162050" cy="1162050"/>
            </a:xfrm>
          </p:grpSpPr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8589FD2B-58B3-4198-A8F8-1AF6F0258F1A}"/>
                  </a:ext>
                </a:extLst>
              </p:cNvPr>
              <p:cNvSpPr/>
              <p:nvPr/>
            </p:nvSpPr>
            <p:spPr>
              <a:xfrm>
                <a:off x="7628772" y="3344960"/>
                <a:ext cx="1162050" cy="116205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3" name="Graphic 42" descr="Megafoon 1 silhouet">
                <a:extLst>
                  <a:ext uri="{FF2B5EF4-FFF2-40B4-BE49-F238E27FC236}">
                    <a16:creationId xmlns:a16="http://schemas.microsoft.com/office/drawing/2014/main" id="{3A8923D6-A9CC-7F85-585A-3CA02C8BE8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7752597" y="3468167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44" name="Tekstvak 43">
            <a:extLst>
              <a:ext uri="{FF2B5EF4-FFF2-40B4-BE49-F238E27FC236}">
                <a16:creationId xmlns:a16="http://schemas.microsoft.com/office/drawing/2014/main" id="{6FC8D80F-32D5-4988-CB78-AF6CDE45D09F}"/>
              </a:ext>
            </a:extLst>
          </p:cNvPr>
          <p:cNvSpPr txBox="1"/>
          <p:nvPr/>
        </p:nvSpPr>
        <p:spPr>
          <a:xfrm>
            <a:off x="-1174" y="2705282"/>
            <a:ext cx="186840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</a:rPr>
              <a:t>Vrijheid van 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godsdienst 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A4C451DB-4612-918F-B185-3CDCDF40757A}"/>
              </a:ext>
            </a:extLst>
          </p:cNvPr>
          <p:cNvSpPr txBox="1"/>
          <p:nvPr/>
        </p:nvSpPr>
        <p:spPr>
          <a:xfrm>
            <a:off x="2424415" y="2705282"/>
            <a:ext cx="186840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</a:rPr>
              <a:t>Gelijkheid voor 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de wet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7BD8CFD-FC0B-C28D-F575-29B8B6CF7FAB}"/>
              </a:ext>
            </a:extLst>
          </p:cNvPr>
          <p:cNvSpPr txBox="1"/>
          <p:nvPr/>
        </p:nvSpPr>
        <p:spPr>
          <a:xfrm>
            <a:off x="4850004" y="2699385"/>
            <a:ext cx="18684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</a:rPr>
              <a:t>Censuurverbod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4EB333B0-82EF-B2ED-CCDD-FCBFFD6F2B48}"/>
              </a:ext>
            </a:extLst>
          </p:cNvPr>
          <p:cNvSpPr txBox="1"/>
          <p:nvPr/>
        </p:nvSpPr>
        <p:spPr>
          <a:xfrm>
            <a:off x="7275593" y="2705282"/>
            <a:ext cx="18684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</a:rPr>
              <a:t>Legaliteitsbeginsel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67DE1919-BA98-0F1D-5A92-2EAE91FA06CF}"/>
              </a:ext>
            </a:extLst>
          </p:cNvPr>
          <p:cNvSpPr txBox="1"/>
          <p:nvPr/>
        </p:nvSpPr>
        <p:spPr>
          <a:xfrm>
            <a:off x="-1174" y="4507010"/>
            <a:ext cx="1868400" cy="5076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</a:rPr>
              <a:t>Vrijheid van meningsuiting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E5E444D5-8E15-736B-FE52-077648C2B3FC}"/>
              </a:ext>
            </a:extLst>
          </p:cNvPr>
          <p:cNvSpPr txBox="1"/>
          <p:nvPr/>
        </p:nvSpPr>
        <p:spPr>
          <a:xfrm>
            <a:off x="2444624" y="4564676"/>
            <a:ext cx="18684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</a:rPr>
              <a:t>Briefgeheim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AF815A9F-E7AA-B1F3-9E3C-B440CBFB4C26}"/>
              </a:ext>
            </a:extLst>
          </p:cNvPr>
          <p:cNvSpPr txBox="1"/>
          <p:nvPr/>
        </p:nvSpPr>
        <p:spPr>
          <a:xfrm>
            <a:off x="4890429" y="4564676"/>
            <a:ext cx="18684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</a:rPr>
              <a:t>Privacy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02687039-999A-98D1-8119-9E902F2EF8AD}"/>
              </a:ext>
            </a:extLst>
          </p:cNvPr>
          <p:cNvSpPr txBox="1"/>
          <p:nvPr/>
        </p:nvSpPr>
        <p:spPr>
          <a:xfrm>
            <a:off x="7275593" y="4506797"/>
            <a:ext cx="18684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</a:rPr>
              <a:t>Recht op betoging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F0BA70D8-97DA-7A5E-78A2-F5A5D8955808}"/>
              </a:ext>
            </a:extLst>
          </p:cNvPr>
          <p:cNvSpPr txBox="1"/>
          <p:nvPr/>
        </p:nvSpPr>
        <p:spPr>
          <a:xfrm>
            <a:off x="352005" y="31318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73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3AADA-70BD-3625-8E9B-21C74FD62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overdekt, hal, muur, auditorium&#10;&#10;Automatisch gegenereerde beschrijving">
            <a:extLst>
              <a:ext uri="{FF2B5EF4-FFF2-40B4-BE49-F238E27FC236}">
                <a16:creationId xmlns:a16="http://schemas.microsoft.com/office/drawing/2014/main" id="{11370189-96F0-49F8-08FE-2C32E4F18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0" b="4433"/>
          <a:stretch/>
        </p:blipFill>
        <p:spPr>
          <a:xfrm>
            <a:off x="0" y="467106"/>
            <a:ext cx="9144000" cy="4790694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CFCC26-7709-8F0A-B9FC-F2CB8A595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966D970-7C51-E85F-27DB-5EF9C5858566}"/>
              </a:ext>
            </a:extLst>
          </p:cNvPr>
          <p:cNvSpPr/>
          <p:nvPr/>
        </p:nvSpPr>
        <p:spPr>
          <a:xfrm>
            <a:off x="1409700" y="2496624"/>
            <a:ext cx="6324600" cy="235248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/>
              <a:t>🛡️Bescherming tegen machtsmisbruik</a:t>
            </a:r>
          </a:p>
          <a:p>
            <a:r>
              <a:rPr lang="nl-NL" sz="2400" dirty="0"/>
              <a:t>🧑‍🤝‍🧑Gelijke behandeling voor iedereen</a:t>
            </a:r>
          </a:p>
          <a:p>
            <a:r>
              <a:rPr lang="nl-NL" sz="2400" dirty="0"/>
              <a:t>📣Grondrechten beschermen</a:t>
            </a:r>
          </a:p>
          <a:p>
            <a:r>
              <a:rPr lang="nl-NL" sz="2400" dirty="0"/>
              <a:t>⚖️Onafhankelijke rechtspraak waarborgen</a:t>
            </a:r>
          </a:p>
          <a:p>
            <a:r>
              <a:rPr lang="nl-NL" sz="2400" dirty="0"/>
              <a:t>📜Orde en veiligheid via duidelijke regels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FFD5B3C-D83F-11D2-3B72-AF07F4F3DC18}"/>
              </a:ext>
            </a:extLst>
          </p:cNvPr>
          <p:cNvSpPr txBox="1">
            <a:spLocks/>
          </p:cNvSpPr>
          <p:nvPr/>
        </p:nvSpPr>
        <p:spPr>
          <a:xfrm>
            <a:off x="2658075" y="1078373"/>
            <a:ext cx="6485925" cy="72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ctr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Wat is het doel van de rechtsstaat?</a:t>
            </a:r>
          </a:p>
        </p:txBody>
      </p:sp>
    </p:spTree>
    <p:extLst>
      <p:ext uri="{BB962C8B-B14F-4D97-AF65-F5344CB8AC3E}">
        <p14:creationId xmlns:p14="http://schemas.microsoft.com/office/powerpoint/2010/main" val="51399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948BA-0DBB-84FA-B0FE-577D63014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0F19D4-CBA3-0E9C-8DA0-B7A5B7FBD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4E65BB79-C02B-2CAA-AD7B-014F36723119}"/>
              </a:ext>
            </a:extLst>
          </p:cNvPr>
          <p:cNvSpPr/>
          <p:nvPr/>
        </p:nvSpPr>
        <p:spPr>
          <a:xfrm>
            <a:off x="2794771" y="2263509"/>
            <a:ext cx="6324600" cy="2352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>
                <a:solidFill>
                  <a:schemeClr val="tx1"/>
                </a:solidFill>
              </a:rPr>
              <a:t>De staat van de rechtsstaat</a:t>
            </a:r>
          </a:p>
          <a:p>
            <a:endParaRPr lang="nl-NL" sz="2400" b="1">
              <a:solidFill>
                <a:schemeClr val="tx1"/>
              </a:solidFill>
            </a:endParaRPr>
          </a:p>
          <a:p>
            <a:endParaRPr lang="nl-NL" sz="900">
              <a:solidFill>
                <a:schemeClr val="tx1"/>
              </a:solidFill>
            </a:endParaRPr>
          </a:p>
          <a:p>
            <a:r>
              <a:rPr lang="nl-NL" sz="2000">
                <a:solidFill>
                  <a:schemeClr val="tx2"/>
                </a:solidFill>
              </a:rPr>
              <a:t>📑Lees de situatie die speelt in het land, bekijk de </a:t>
            </a:r>
            <a:r>
              <a:rPr lang="nl-NL" sz="2000" err="1">
                <a:solidFill>
                  <a:schemeClr val="tx2"/>
                </a:solidFill>
              </a:rPr>
              <a:t>factsheet</a:t>
            </a:r>
            <a:r>
              <a:rPr lang="nl-NL" sz="2000">
                <a:solidFill>
                  <a:schemeClr val="tx2"/>
                </a:solidFill>
              </a:rPr>
              <a:t> en bedenk hoe Nederland en een ander land zouden reageren</a:t>
            </a:r>
          </a:p>
          <a:p>
            <a:endParaRPr lang="nl-NL" sz="2000">
              <a:solidFill>
                <a:schemeClr val="tx2"/>
              </a:solidFill>
            </a:endParaRPr>
          </a:p>
          <a:p>
            <a:r>
              <a:rPr lang="nl-NL" sz="2000">
                <a:solidFill>
                  <a:schemeClr val="tx2"/>
                </a:solidFill>
              </a:rPr>
              <a:t>⚠️Benoem vervolgens de grondrechten die in gevaar zijn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06AC302-6189-1E2B-3163-36673F0BF306}"/>
              </a:ext>
            </a:extLst>
          </p:cNvPr>
          <p:cNvSpPr/>
          <p:nvPr/>
        </p:nvSpPr>
        <p:spPr>
          <a:xfrm>
            <a:off x="338955" y="2186303"/>
            <a:ext cx="2429691" cy="242969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Graphic 10" descr="Document silhouet">
            <a:extLst>
              <a:ext uri="{FF2B5EF4-FFF2-40B4-BE49-F238E27FC236}">
                <a16:creationId xmlns:a16="http://schemas.microsoft.com/office/drawing/2014/main" id="{F73489AA-2561-A473-EE64-024CBDA91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2992" y="2583403"/>
            <a:ext cx="1635492" cy="1635492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4EC5B28-DBFE-15B9-2B68-3906091833FB}"/>
              </a:ext>
            </a:extLst>
          </p:cNvPr>
          <p:cNvCxnSpPr>
            <a:cxnSpLocks/>
          </p:cNvCxnSpPr>
          <p:nvPr/>
        </p:nvCxnSpPr>
        <p:spPr>
          <a:xfrm>
            <a:off x="2998662" y="2583403"/>
            <a:ext cx="54490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BB14D249-EA0F-AAC1-71A4-32C6EF4CB57B}"/>
              </a:ext>
            </a:extLst>
          </p:cNvPr>
          <p:cNvSpPr txBox="1">
            <a:spLocks/>
          </p:cNvSpPr>
          <p:nvPr/>
        </p:nvSpPr>
        <p:spPr>
          <a:xfrm>
            <a:off x="5728856" y="927422"/>
            <a:ext cx="3415146" cy="72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ctr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Werkblad deel 1</a:t>
            </a:r>
          </a:p>
        </p:txBody>
      </p:sp>
    </p:spTree>
    <p:extLst>
      <p:ext uri="{BB962C8B-B14F-4D97-AF65-F5344CB8AC3E}">
        <p14:creationId xmlns:p14="http://schemas.microsoft.com/office/powerpoint/2010/main" val="32815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059CE-43EB-369C-9464-494509236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3892F2-5B1F-4946-2278-62419D5F7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3F281EB0-25E8-9D79-1C2B-5E4F17EE1619}"/>
              </a:ext>
            </a:extLst>
          </p:cNvPr>
          <p:cNvSpPr/>
          <p:nvPr/>
        </p:nvSpPr>
        <p:spPr>
          <a:xfrm>
            <a:off x="2680471" y="2347867"/>
            <a:ext cx="6324600" cy="2352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chemeClr val="tx1"/>
                </a:solidFill>
              </a:rPr>
              <a:t>De Democratie Monitor 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>
                <a:solidFill>
                  <a:schemeClr val="tx2"/>
                </a:solidFill>
              </a:rPr>
              <a:t>📄Lees de 10 kenmerken van de democratie in Nederland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>
                <a:solidFill>
                  <a:schemeClr val="tx2"/>
                </a:solidFill>
              </a:rPr>
              <a:t>✍️Bedenk </a:t>
            </a:r>
            <a:r>
              <a:rPr lang="nl-NL" sz="2000" dirty="0">
                <a:solidFill>
                  <a:schemeClr val="tx2"/>
                </a:solidFill>
              </a:rPr>
              <a:t>of de kenmerken in Nederland zijn verbeterd of verslechterd en zet ze in de juiste top 5</a:t>
            </a:r>
          </a:p>
          <a:p>
            <a:endParaRPr lang="nl-NL" sz="2000" dirty="0">
              <a:solidFill>
                <a:schemeClr val="tx2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D0B913A-325D-7570-962A-EB453B3BF447}"/>
              </a:ext>
            </a:extLst>
          </p:cNvPr>
          <p:cNvSpPr/>
          <p:nvPr/>
        </p:nvSpPr>
        <p:spPr>
          <a:xfrm>
            <a:off x="224655" y="2129153"/>
            <a:ext cx="2429691" cy="242969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Graphic 10" descr="Opwaartse trend silhouet">
            <a:extLst>
              <a:ext uri="{FF2B5EF4-FFF2-40B4-BE49-F238E27FC236}">
                <a16:creationId xmlns:a16="http://schemas.microsoft.com/office/drawing/2014/main" id="{9AA23532-418D-BD43-1898-CB8C33AA3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692" y="2526253"/>
            <a:ext cx="1635492" cy="1635492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E1BF610-49C7-4370-CBBD-C55704D7937E}"/>
              </a:ext>
            </a:extLst>
          </p:cNvPr>
          <p:cNvCxnSpPr>
            <a:cxnSpLocks/>
          </p:cNvCxnSpPr>
          <p:nvPr/>
        </p:nvCxnSpPr>
        <p:spPr>
          <a:xfrm>
            <a:off x="2869122" y="2755486"/>
            <a:ext cx="54490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5FF101E3-1806-79AC-C11C-0662B47E8BAE}"/>
              </a:ext>
            </a:extLst>
          </p:cNvPr>
          <p:cNvSpPr txBox="1">
            <a:spLocks/>
          </p:cNvSpPr>
          <p:nvPr/>
        </p:nvSpPr>
        <p:spPr>
          <a:xfrm>
            <a:off x="5728857" y="1070296"/>
            <a:ext cx="3415146" cy="72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ctr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Werkblad deel 2</a:t>
            </a:r>
          </a:p>
        </p:txBody>
      </p:sp>
    </p:spTree>
    <p:extLst>
      <p:ext uri="{BB962C8B-B14F-4D97-AF65-F5344CB8AC3E}">
        <p14:creationId xmlns:p14="http://schemas.microsoft.com/office/powerpoint/2010/main" val="12796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76935-C79F-6FE7-3980-850FC8EE9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D26A68F-15CE-0AB1-C64E-F6770CDB3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Intimidatie van journalisten">
            <a:extLst>
              <a:ext uri="{FF2B5EF4-FFF2-40B4-BE49-F238E27FC236}">
                <a16:creationId xmlns:a16="http://schemas.microsoft.com/office/drawing/2014/main" id="{06E45138-9AC5-28AF-E59E-65F037C19B46}"/>
              </a:ext>
            </a:extLst>
          </p:cNvPr>
          <p:cNvSpPr/>
          <p:nvPr/>
        </p:nvSpPr>
        <p:spPr>
          <a:xfrm>
            <a:off x="165600" y="3840480"/>
            <a:ext cx="1615440" cy="518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Intimidatie van journalisten</a:t>
            </a:r>
          </a:p>
        </p:txBody>
      </p:sp>
      <p:sp>
        <p:nvSpPr>
          <p:cNvPr id="22" name="Aantal vrouwen in de politiek">
            <a:extLst>
              <a:ext uri="{FF2B5EF4-FFF2-40B4-BE49-F238E27FC236}">
                <a16:creationId xmlns:a16="http://schemas.microsoft.com/office/drawing/2014/main" id="{13838DEB-1520-4A8C-30B3-52F7B7870D04}"/>
              </a:ext>
            </a:extLst>
          </p:cNvPr>
          <p:cNvSpPr/>
          <p:nvPr/>
        </p:nvSpPr>
        <p:spPr>
          <a:xfrm>
            <a:off x="7362960" y="3840480"/>
            <a:ext cx="1615440" cy="518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Aantal vrouwen in de politiek</a:t>
            </a:r>
          </a:p>
        </p:txBody>
      </p:sp>
      <p:sp>
        <p:nvSpPr>
          <p:cNvPr id="23" name="Aantal mensen met verschillende opleidingen in de politiek">
            <a:extLst>
              <a:ext uri="{FF2B5EF4-FFF2-40B4-BE49-F238E27FC236}">
                <a16:creationId xmlns:a16="http://schemas.microsoft.com/office/drawing/2014/main" id="{5A7E4980-30A5-C118-40A7-CAF25628D74D}"/>
              </a:ext>
            </a:extLst>
          </p:cNvPr>
          <p:cNvSpPr/>
          <p:nvPr/>
        </p:nvSpPr>
        <p:spPr>
          <a:xfrm>
            <a:off x="1964940" y="3840480"/>
            <a:ext cx="1615440" cy="518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/>
              <a:t>Aantal mensen met verschillende opleidingen in de politiek</a:t>
            </a:r>
          </a:p>
        </p:txBody>
      </p:sp>
      <p:sp>
        <p:nvSpPr>
          <p:cNvPr id="24" name="Bedreiging van politici">
            <a:extLst>
              <a:ext uri="{FF2B5EF4-FFF2-40B4-BE49-F238E27FC236}">
                <a16:creationId xmlns:a16="http://schemas.microsoft.com/office/drawing/2014/main" id="{DCF3E1BA-AA58-63E9-9832-5B7F80D385A8}"/>
              </a:ext>
            </a:extLst>
          </p:cNvPr>
          <p:cNvSpPr/>
          <p:nvPr/>
        </p:nvSpPr>
        <p:spPr>
          <a:xfrm>
            <a:off x="3764280" y="3840480"/>
            <a:ext cx="1615440" cy="518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/>
              <a:t>Bedreiging van politici</a:t>
            </a:r>
          </a:p>
        </p:txBody>
      </p:sp>
      <p:sp>
        <p:nvSpPr>
          <p:cNvPr id="25" name="Vertrouwen in de media">
            <a:extLst>
              <a:ext uri="{FF2B5EF4-FFF2-40B4-BE49-F238E27FC236}">
                <a16:creationId xmlns:a16="http://schemas.microsoft.com/office/drawing/2014/main" id="{44F07E51-2356-DA06-D128-47FD8895DFF1}"/>
              </a:ext>
            </a:extLst>
          </p:cNvPr>
          <p:cNvSpPr/>
          <p:nvPr/>
        </p:nvSpPr>
        <p:spPr>
          <a:xfrm>
            <a:off x="5563620" y="3840480"/>
            <a:ext cx="1615440" cy="518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/>
              <a:t>Vertrouwen in de media</a:t>
            </a:r>
          </a:p>
        </p:txBody>
      </p:sp>
      <p:sp>
        <p:nvSpPr>
          <p:cNvPr id="31" name="Hoeveel macht extreme politieke partijen hebben">
            <a:extLst>
              <a:ext uri="{FF2B5EF4-FFF2-40B4-BE49-F238E27FC236}">
                <a16:creationId xmlns:a16="http://schemas.microsoft.com/office/drawing/2014/main" id="{6E970113-E09D-818B-66B9-03C7A3409300}"/>
              </a:ext>
            </a:extLst>
          </p:cNvPr>
          <p:cNvSpPr/>
          <p:nvPr/>
        </p:nvSpPr>
        <p:spPr>
          <a:xfrm>
            <a:off x="165600" y="4492639"/>
            <a:ext cx="1615440" cy="518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/>
              <a:t>Hoeveel macht extreme politieke partijen hebben</a:t>
            </a:r>
          </a:p>
        </p:txBody>
      </p:sp>
      <p:sp>
        <p:nvSpPr>
          <p:cNvPr id="32" name="Vertrouwen in medeburgers">
            <a:extLst>
              <a:ext uri="{FF2B5EF4-FFF2-40B4-BE49-F238E27FC236}">
                <a16:creationId xmlns:a16="http://schemas.microsoft.com/office/drawing/2014/main" id="{84582D2A-68CD-7607-69DE-0A9B5899DDA4}"/>
              </a:ext>
            </a:extLst>
          </p:cNvPr>
          <p:cNvSpPr/>
          <p:nvPr/>
        </p:nvSpPr>
        <p:spPr>
          <a:xfrm>
            <a:off x="7362960" y="4492639"/>
            <a:ext cx="1615440" cy="518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Vertrouwen in medeburgers</a:t>
            </a:r>
          </a:p>
        </p:txBody>
      </p:sp>
      <p:sp>
        <p:nvSpPr>
          <p:cNvPr id="33" name="Aantal demonstraties">
            <a:extLst>
              <a:ext uri="{FF2B5EF4-FFF2-40B4-BE49-F238E27FC236}">
                <a16:creationId xmlns:a16="http://schemas.microsoft.com/office/drawing/2014/main" id="{0B92BEC3-3D03-8F57-64A9-73AA005749A1}"/>
              </a:ext>
            </a:extLst>
          </p:cNvPr>
          <p:cNvSpPr/>
          <p:nvPr/>
        </p:nvSpPr>
        <p:spPr>
          <a:xfrm>
            <a:off x="1964940" y="4492639"/>
            <a:ext cx="1615440" cy="518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/>
              <a:t>Aantal demonstraties</a:t>
            </a:r>
          </a:p>
        </p:txBody>
      </p:sp>
      <p:sp>
        <p:nvSpPr>
          <p:cNvPr id="34" name="Klachten over de overheid">
            <a:extLst>
              <a:ext uri="{FF2B5EF4-FFF2-40B4-BE49-F238E27FC236}">
                <a16:creationId xmlns:a16="http://schemas.microsoft.com/office/drawing/2014/main" id="{49A19BF2-31D8-DB0C-ADA5-98C29F8544D8}"/>
              </a:ext>
            </a:extLst>
          </p:cNvPr>
          <p:cNvSpPr/>
          <p:nvPr/>
        </p:nvSpPr>
        <p:spPr>
          <a:xfrm>
            <a:off x="3764280" y="4492639"/>
            <a:ext cx="1615440" cy="518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/>
              <a:t>Klachten over de overheid</a:t>
            </a:r>
          </a:p>
        </p:txBody>
      </p:sp>
      <p:sp>
        <p:nvSpPr>
          <p:cNvPr id="35" name="Agressie tegen vrouwen in de politiek">
            <a:extLst>
              <a:ext uri="{FF2B5EF4-FFF2-40B4-BE49-F238E27FC236}">
                <a16:creationId xmlns:a16="http://schemas.microsoft.com/office/drawing/2014/main" id="{75D74503-1F5B-8E88-0AA8-EA43D2026FD1}"/>
              </a:ext>
            </a:extLst>
          </p:cNvPr>
          <p:cNvSpPr/>
          <p:nvPr/>
        </p:nvSpPr>
        <p:spPr>
          <a:xfrm>
            <a:off x="5563620" y="4492639"/>
            <a:ext cx="1615440" cy="518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1200"/>
              <a:t>Agressie tegen vrouwen in de politiek</a:t>
            </a:r>
          </a:p>
        </p:txBody>
      </p:sp>
      <p:grpSp>
        <p:nvGrpSpPr>
          <p:cNvPr id="45" name="Groep 44">
            <a:extLst>
              <a:ext uri="{FF2B5EF4-FFF2-40B4-BE49-F238E27FC236}">
                <a16:creationId xmlns:a16="http://schemas.microsoft.com/office/drawing/2014/main" id="{2898346A-16FE-61F7-36DD-770AF1209F7D}"/>
              </a:ext>
            </a:extLst>
          </p:cNvPr>
          <p:cNvGrpSpPr/>
          <p:nvPr/>
        </p:nvGrpSpPr>
        <p:grpSpPr>
          <a:xfrm>
            <a:off x="165600" y="621596"/>
            <a:ext cx="4320000" cy="3084885"/>
            <a:chOff x="165600" y="621596"/>
            <a:chExt cx="4320000" cy="30848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E9269547-1FAA-6A7C-A022-A9095FA7F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600" y="621596"/>
              <a:ext cx="4320000" cy="3084885"/>
            </a:xfrm>
            <a:prstGeom prst="rect">
              <a:avLst/>
            </a:prstGeom>
          </p:spPr>
        </p:pic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18B9402E-0B38-4176-20AE-DD4E03497D3C}"/>
                </a:ext>
              </a:extLst>
            </p:cNvPr>
            <p:cNvSpPr txBox="1"/>
            <p:nvPr/>
          </p:nvSpPr>
          <p:spPr>
            <a:xfrm>
              <a:off x="845820" y="1098058"/>
              <a:ext cx="2674620" cy="300082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nl-NL">
                  <a:solidFill>
                    <a:schemeClr val="tx2"/>
                  </a:solidFill>
                </a:rPr>
                <a:t>Aantal vrouwen in de politiek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43F65571-D75F-0A58-627D-F5580D9ED3E1}"/>
                </a:ext>
              </a:extLst>
            </p:cNvPr>
            <p:cNvSpPr txBox="1"/>
            <p:nvPr/>
          </p:nvSpPr>
          <p:spPr>
            <a:xfrm>
              <a:off x="845820" y="1604234"/>
              <a:ext cx="2674620" cy="300082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nl-NL">
                  <a:solidFill>
                    <a:schemeClr val="tx2"/>
                  </a:solidFill>
                </a:rPr>
                <a:t>Klachten over de overheid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DB529F10-6137-8F67-A516-44603C5306A4}"/>
                </a:ext>
              </a:extLst>
            </p:cNvPr>
            <p:cNvSpPr txBox="1"/>
            <p:nvPr/>
          </p:nvSpPr>
          <p:spPr>
            <a:xfrm>
              <a:off x="845820" y="2029618"/>
              <a:ext cx="2651490" cy="461665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nl-NL" sz="1200">
                  <a:solidFill>
                    <a:schemeClr val="tx2"/>
                  </a:solidFill>
                </a:rPr>
                <a:t>Aantal mensen met verschillende opleidingen in de politiek</a:t>
              </a: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CF1D04D4-64DE-96AF-F44D-B342741AE183}"/>
                </a:ext>
              </a:extLst>
            </p:cNvPr>
            <p:cNvSpPr txBox="1"/>
            <p:nvPr/>
          </p:nvSpPr>
          <p:spPr>
            <a:xfrm>
              <a:off x="845820" y="2625282"/>
              <a:ext cx="2674620" cy="300082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nl-NL">
                  <a:solidFill>
                    <a:schemeClr val="tx2"/>
                  </a:solidFill>
                </a:rPr>
                <a:t>Vertrouwen in de media</a:t>
              </a:r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0B51CEA7-17DA-6980-A7C6-C787013FB722}"/>
                </a:ext>
              </a:extLst>
            </p:cNvPr>
            <p:cNvSpPr txBox="1"/>
            <p:nvPr/>
          </p:nvSpPr>
          <p:spPr>
            <a:xfrm>
              <a:off x="845820" y="3165881"/>
              <a:ext cx="2674620" cy="300082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nl-NL">
                  <a:solidFill>
                    <a:schemeClr val="tx2"/>
                  </a:solidFill>
                </a:rPr>
                <a:t>Vertrouwen in de medeburgers</a:t>
              </a:r>
            </a:p>
          </p:txBody>
        </p:sp>
      </p:grpSp>
      <p:grpSp>
        <p:nvGrpSpPr>
          <p:cNvPr id="46" name="Groep 45">
            <a:extLst>
              <a:ext uri="{FF2B5EF4-FFF2-40B4-BE49-F238E27FC236}">
                <a16:creationId xmlns:a16="http://schemas.microsoft.com/office/drawing/2014/main" id="{BCD9DB2B-9FD7-74C2-EA88-C83D0AC09824}"/>
              </a:ext>
            </a:extLst>
          </p:cNvPr>
          <p:cNvGrpSpPr/>
          <p:nvPr/>
        </p:nvGrpSpPr>
        <p:grpSpPr>
          <a:xfrm>
            <a:off x="4658400" y="618240"/>
            <a:ext cx="4320000" cy="3088241"/>
            <a:chOff x="4658400" y="618240"/>
            <a:chExt cx="4320000" cy="30882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C6162CC3-A1A7-F0E8-713F-96F33BD0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8400" y="618240"/>
              <a:ext cx="4320000" cy="3088241"/>
            </a:xfrm>
            <a:prstGeom prst="rect">
              <a:avLst/>
            </a:prstGeom>
          </p:spPr>
        </p:pic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D6975F49-B93F-DC69-F15B-0EFAA3F487B2}"/>
                </a:ext>
              </a:extLst>
            </p:cNvPr>
            <p:cNvSpPr txBox="1"/>
            <p:nvPr/>
          </p:nvSpPr>
          <p:spPr>
            <a:xfrm>
              <a:off x="5364750" y="1056302"/>
              <a:ext cx="2674620" cy="300082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nl-NL">
                  <a:solidFill>
                    <a:schemeClr val="tx2"/>
                  </a:solidFill>
                </a:rPr>
                <a:t>Bedreiging van politici</a:t>
              </a: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64291975-EF8A-CDF0-3E31-F6A8D6AED20B}"/>
                </a:ext>
              </a:extLst>
            </p:cNvPr>
            <p:cNvSpPr txBox="1"/>
            <p:nvPr/>
          </p:nvSpPr>
          <p:spPr>
            <a:xfrm>
              <a:off x="5364750" y="1562478"/>
              <a:ext cx="2674620" cy="300082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nl-NL">
                  <a:solidFill>
                    <a:schemeClr val="tx2"/>
                  </a:solidFill>
                </a:rPr>
                <a:t>Aantal demonstraties</a:t>
              </a: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5B7EE1EB-9B85-AE4A-6FF9-722B6B98390E}"/>
                </a:ext>
              </a:extLst>
            </p:cNvPr>
            <p:cNvSpPr txBox="1"/>
            <p:nvPr/>
          </p:nvSpPr>
          <p:spPr>
            <a:xfrm>
              <a:off x="5341620" y="2019375"/>
              <a:ext cx="2674620" cy="507831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nl-NL">
                  <a:solidFill>
                    <a:schemeClr val="tx2"/>
                  </a:solidFill>
                </a:rPr>
                <a:t>Agressie tegen vrouwen in de politiek</a:t>
              </a:r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21CF763E-FC64-A11F-5782-3B286AEE8311}"/>
                </a:ext>
              </a:extLst>
            </p:cNvPr>
            <p:cNvSpPr txBox="1"/>
            <p:nvPr/>
          </p:nvSpPr>
          <p:spPr>
            <a:xfrm>
              <a:off x="5364750" y="2543384"/>
              <a:ext cx="2674620" cy="507831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nl-NL">
                  <a:solidFill>
                    <a:schemeClr val="tx2"/>
                  </a:solidFill>
                </a:rPr>
                <a:t>Hoeveel macht extreme politieke partijen hebben</a:t>
              </a:r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F76B5604-FB2A-0E82-7470-FC1CD1351B5C}"/>
                </a:ext>
              </a:extLst>
            </p:cNvPr>
            <p:cNvSpPr txBox="1"/>
            <p:nvPr/>
          </p:nvSpPr>
          <p:spPr>
            <a:xfrm>
              <a:off x="5364750" y="3124125"/>
              <a:ext cx="2674620" cy="300082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nl-NL">
                  <a:solidFill>
                    <a:schemeClr val="tx2"/>
                  </a:solidFill>
                </a:rPr>
                <a:t>Intimidatie van journalisten</a:t>
              </a:r>
            </a:p>
          </p:txBody>
        </p:sp>
      </p:grpSp>
      <p:sp>
        <p:nvSpPr>
          <p:cNvPr id="8" name="Rechthoek 7">
            <a:extLst>
              <a:ext uri="{FF2B5EF4-FFF2-40B4-BE49-F238E27FC236}">
                <a16:creationId xmlns:a16="http://schemas.microsoft.com/office/drawing/2014/main" id="{F0E288B3-CE6F-61D3-7EB5-8BB5E1F6B053}"/>
              </a:ext>
            </a:extLst>
          </p:cNvPr>
          <p:cNvSpPr/>
          <p:nvPr/>
        </p:nvSpPr>
        <p:spPr>
          <a:xfrm>
            <a:off x="860925" y="1093340"/>
            <a:ext cx="2636385" cy="304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40EB97F-A633-726C-74E3-624074F2DFCC}"/>
              </a:ext>
            </a:extLst>
          </p:cNvPr>
          <p:cNvSpPr/>
          <p:nvPr/>
        </p:nvSpPr>
        <p:spPr>
          <a:xfrm>
            <a:off x="860925" y="1604234"/>
            <a:ext cx="2636385" cy="304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517190D-E89A-E952-3D61-A7FDD0CDF085}"/>
              </a:ext>
            </a:extLst>
          </p:cNvPr>
          <p:cNvSpPr/>
          <p:nvPr/>
        </p:nvSpPr>
        <p:spPr>
          <a:xfrm>
            <a:off x="907257" y="2115127"/>
            <a:ext cx="2590054" cy="37615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6651C32-B85B-4C56-30C7-082E74999B4C}"/>
              </a:ext>
            </a:extLst>
          </p:cNvPr>
          <p:cNvSpPr/>
          <p:nvPr/>
        </p:nvSpPr>
        <p:spPr>
          <a:xfrm>
            <a:off x="860925" y="2626730"/>
            <a:ext cx="2659515" cy="304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28A93B9-F33B-644F-D023-564DF0571A75}"/>
              </a:ext>
            </a:extLst>
          </p:cNvPr>
          <p:cNvSpPr/>
          <p:nvPr/>
        </p:nvSpPr>
        <p:spPr>
          <a:xfrm>
            <a:off x="860925" y="3138332"/>
            <a:ext cx="2636385" cy="304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466CA63-1196-EFAB-281A-4C645F667103}"/>
              </a:ext>
            </a:extLst>
          </p:cNvPr>
          <p:cNvSpPr/>
          <p:nvPr/>
        </p:nvSpPr>
        <p:spPr>
          <a:xfrm>
            <a:off x="5318490" y="1093340"/>
            <a:ext cx="2621280" cy="304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AFF36DE-A203-52BE-AE3D-F2D98DCE6A8E}"/>
              </a:ext>
            </a:extLst>
          </p:cNvPr>
          <p:cNvSpPr/>
          <p:nvPr/>
        </p:nvSpPr>
        <p:spPr>
          <a:xfrm>
            <a:off x="5318490" y="1604234"/>
            <a:ext cx="2621280" cy="304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749B68F-FCDD-44DD-87C4-79E963E528E7}"/>
              </a:ext>
            </a:extLst>
          </p:cNvPr>
          <p:cNvSpPr/>
          <p:nvPr/>
        </p:nvSpPr>
        <p:spPr>
          <a:xfrm>
            <a:off x="5318490" y="2074080"/>
            <a:ext cx="2621280" cy="4442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21627F6-044C-9BDE-8FDA-481E3F5AFEFD}"/>
              </a:ext>
            </a:extLst>
          </p:cNvPr>
          <p:cNvSpPr/>
          <p:nvPr/>
        </p:nvSpPr>
        <p:spPr>
          <a:xfrm>
            <a:off x="5318490" y="3129020"/>
            <a:ext cx="2621280" cy="40650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4DD5D15-B7A3-1507-9AB5-EF23F5AF7EFC}"/>
              </a:ext>
            </a:extLst>
          </p:cNvPr>
          <p:cNvSpPr/>
          <p:nvPr/>
        </p:nvSpPr>
        <p:spPr>
          <a:xfrm>
            <a:off x="5318490" y="2626730"/>
            <a:ext cx="2621280" cy="403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4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ProDemos">
  <a:themeElements>
    <a:clrScheme name="ProDemos blauw 1">
      <a:dk1>
        <a:srgbClr val="009FCB"/>
      </a:dk1>
      <a:lt1>
        <a:srgbClr val="FFFFFF"/>
      </a:lt1>
      <a:dk2>
        <a:srgbClr val="1A1918"/>
      </a:dk2>
      <a:lt2>
        <a:srgbClr val="EAEAEA"/>
      </a:lt2>
      <a:accent1>
        <a:srgbClr val="009FCB"/>
      </a:accent1>
      <a:accent2>
        <a:srgbClr val="65B32E"/>
      </a:accent2>
      <a:accent3>
        <a:srgbClr val="FCC243"/>
      </a:accent3>
      <a:accent4>
        <a:srgbClr val="EB5B24"/>
      </a:accent4>
      <a:accent5>
        <a:srgbClr val="D7007E"/>
      </a:accent5>
      <a:accent6>
        <a:srgbClr val="D60E41"/>
      </a:accent6>
      <a:hlink>
        <a:srgbClr val="009FCB"/>
      </a:hlink>
      <a:folHlink>
        <a:srgbClr val="C3B8A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1F65EFD-735D-45BE-8A31-8B3B2113ABD5}" vid="{07482477-AC98-4B21-9509-0F51C51168C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9" ma:contentTypeDescription="Een nieuw document maken." ma:contentTypeScope="" ma:versionID="8e8551133bd570b327048f1677f8af72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b5cb64c8d4d15d546c8ab8e3b702f487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8A9BC5-6963-4BCF-B265-FFFB3D95B226}">
  <ds:schemaRefs>
    <ds:schemaRef ds:uri="3a7bcf79-13ec-4791-9315-eb816fa35df2"/>
    <ds:schemaRef ds:uri="6a8a28d1-734d-485c-bcaf-4004ade78669"/>
    <ds:schemaRef ds:uri="bec1c424-188b-4375-a314-13b12cd80b61"/>
    <ds:schemaRef ds:uri="f6166596-befa-4d6e-9b8b-75e822e8a2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FCDDCC-C329-47CE-9766-A7959280F6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EF91F1-9F7B-4D54-BDEA-646CAC8BF0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66596-befa-4d6e-9b8b-75e822e8a231"/>
    <ds:schemaRef ds:uri="3a7bcf79-13ec-4791-9315-eb816fa35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ff47c44-a17a-41cf-a8f7-54127cafb343}" enabled="0" method="" siteId="{bff47c44-a17a-41cf-a8f7-54127cafb3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blauw 2025</Template>
  <TotalTime>1150</TotalTime>
  <Words>359</Words>
  <Application>Microsoft Office PowerPoint</Application>
  <PresentationFormat>Diavoorstelling (16:9)</PresentationFormat>
  <Paragraphs>81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ProDemos</vt:lpstr>
      <vt:lpstr>PowerPoint-presentatie</vt:lpstr>
      <vt:lpstr>Hoe gaat het met… ?</vt:lpstr>
      <vt:lpstr>De rechtsstaat</vt:lpstr>
      <vt:lpstr>Kenmerken van de rechtsstaat</vt:lpstr>
      <vt:lpstr>Welke grondrechten ken je al?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prodemos.nl/lesmateriaal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Mitchel Zijlmans</dc:creator>
  <cp:keywords/>
  <dc:description/>
  <cp:lastModifiedBy>Mitchel Zijlmans</cp:lastModifiedBy>
  <cp:revision>10</cp:revision>
  <cp:lastPrinted>2017-06-07T13:51:27Z</cp:lastPrinted>
  <dcterms:created xsi:type="dcterms:W3CDTF">2025-10-08T08:09:27Z</dcterms:created>
  <dcterms:modified xsi:type="dcterms:W3CDTF">2026-01-06T08:06:30Z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