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15"/>
  </p:notesMasterIdLst>
  <p:handoutMasterIdLst>
    <p:handoutMasterId r:id="rId16"/>
  </p:handoutMasterIdLst>
  <p:sldIdLst>
    <p:sldId id="279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291" r:id="rId14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872" autoAdjust="0"/>
  </p:normalViewPr>
  <p:slideViewPr>
    <p:cSldViewPr snapToGrid="0" snapToObjects="1">
      <p:cViewPr varScale="1">
        <p:scale>
          <a:sx n="118" d="100"/>
          <a:sy n="118" d="100"/>
        </p:scale>
        <p:origin x="71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Beeld: Bart van Vliet voor ProDemos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Beeld: Bart van Vliet voor ProDemos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8170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Beeld: Bart van Vliet voor ProDemos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266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Beeld: Erik Winkelman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762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Beeld: Bart van Vliet voor ProDemos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2613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Beeld: Bart van Vliet voor ProDemos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039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Beeld: Bart van Vliet voor ProDemos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1566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Beeld: Bart van Vliet voor ProDemos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879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Beeld: Bart van Vliet voor ProDemos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8353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8099"/>
            <a:ext cx="9144000" cy="51515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" y="-8099"/>
            <a:ext cx="9144000" cy="5143500"/>
          </a:xfrm>
          <a:prstGeom prst="rect">
            <a:avLst/>
          </a:prstGeom>
        </p:spPr>
      </p:pic>
      <p:sp>
        <p:nvSpPr>
          <p:cNvPr id="4" name="Rechthoek 3"/>
          <p:cNvSpPr/>
          <p:nvPr userDrawn="1"/>
        </p:nvSpPr>
        <p:spPr>
          <a:xfrm>
            <a:off x="2836084" y="3308858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﻿</a:t>
            </a:r>
            <a:r>
              <a:rPr lang="nl-NL" sz="1400" dirty="0" err="1">
                <a:solidFill>
                  <a:schemeClr val="tx2"/>
                </a:solidFill>
              </a:rPr>
              <a:t>ProDemos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Hofweg</a:t>
            </a:r>
            <a:r>
              <a:rPr lang="nl-NL" sz="1400" dirty="0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info@prodemos.nl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prodemos.nl</a:t>
            </a:r>
            <a:endParaRPr lang="nl-NL" sz="1400" dirty="0">
              <a:solidFill>
                <a:schemeClr val="tx2"/>
              </a:solidFill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338E597C-C6EC-2E4B-8AB3-879AF0C8B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602" r="39210" b="-4423"/>
          <a:stretch/>
        </p:blipFill>
        <p:spPr>
          <a:xfrm>
            <a:off x="3744103" y="4396618"/>
            <a:ext cx="1655794" cy="33557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9061" y="0"/>
            <a:ext cx="2386181" cy="807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28676" y="2332043"/>
            <a:ext cx="7601496" cy="58837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468838"/>
            <a:ext cx="1800000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44000" indent="-144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34C960-5B1B-C6E4-2C64-543452B6E6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10" t="15690" r="110" b="23838"/>
          <a:stretch>
            <a:fillRect/>
          </a:stretch>
        </p:blipFill>
        <p:spPr>
          <a:xfrm>
            <a:off x="435448" y="457136"/>
            <a:ext cx="8242323" cy="3322864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457201" y="3780000"/>
            <a:ext cx="821789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</a:rPr>
              <a:t>Hoger of lager?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1DF55A26-985A-F440-B48D-E27029425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175" y="-8098"/>
            <a:ext cx="1869954" cy="63276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5C52B-67AE-2D43-8F22-BA3B5A9E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prodemos.nl</a:t>
            </a:r>
          </a:p>
        </p:txBody>
      </p:sp>
    </p:spTree>
    <p:extLst>
      <p:ext uri="{BB962C8B-B14F-4D97-AF65-F5344CB8AC3E}">
        <p14:creationId xmlns:p14="http://schemas.microsoft.com/office/powerpoint/2010/main" val="23957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4EA41-31BA-7A53-5237-86EA6DE5C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situatie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F074AF-9F3B-C1AC-B959-7E4EDCFCF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sz="2400" dirty="0"/>
              <a:t>Adam (29 jaar) heeft ingebroken in een huis en heeft een laptop en volle portemonnee meegenomen.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Hij kon de laptop meteen verkopen. De laptop is daardoor niet meer terug te vinden.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De eigenaar is hier erg verdrietig over: op de laptop stonden veel familiefoto’s. 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E9E4CAD-521F-60EC-CCE4-FD0719E22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83D2A4D-A54C-1951-3900-F985B2AB1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463500"/>
            <a:ext cx="184366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45896E-612C-4A0A-F74B-5E9CFF2EA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568" y="1078025"/>
            <a:ext cx="3029033" cy="720000"/>
          </a:xfrm>
        </p:spPr>
        <p:txBody>
          <a:bodyPr/>
          <a:lstStyle/>
          <a:p>
            <a:r>
              <a:rPr lang="nl-NL" dirty="0"/>
              <a:t>Hoger of lager?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C27004-E0FC-0A92-4B2A-7A6A92532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000DC6C-09C1-B32D-CE85-18604A1A7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822" y="463500"/>
            <a:ext cx="1828652" cy="4680000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887EBAB9-33AC-B5A7-9B10-A5CB48C4C4C6}"/>
              </a:ext>
            </a:extLst>
          </p:cNvPr>
          <p:cNvSpPr txBox="1">
            <a:spLocks/>
          </p:cNvSpPr>
          <p:nvPr/>
        </p:nvSpPr>
        <p:spPr>
          <a:xfrm>
            <a:off x="2243314" y="2129798"/>
            <a:ext cx="6270171" cy="1471158"/>
          </a:xfrm>
          <a:prstGeom prst="rect">
            <a:avLst/>
          </a:prstGeom>
        </p:spPr>
        <p:txBody>
          <a:bodyPr/>
          <a:lstStyle>
            <a:lvl1pPr marL="144000" indent="-144000" algn="l" defTabSz="685800" rtl="0" eaLnBrk="1" fontAlgn="t" latinLnBrk="0" hangingPunct="1">
              <a:lnSpc>
                <a:spcPts val="24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nl-NL" sz="2800" dirty="0"/>
              <a:t>Adam was dronken tijdens de inbraak. Hierdoor dacht hij niet goed na over wat hij deed.</a:t>
            </a:r>
          </a:p>
        </p:txBody>
      </p:sp>
    </p:spTree>
    <p:extLst>
      <p:ext uri="{BB962C8B-B14F-4D97-AF65-F5344CB8AC3E}">
        <p14:creationId xmlns:p14="http://schemas.microsoft.com/office/powerpoint/2010/main" val="38827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6A2DE-D149-9865-9E94-52B3C2048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B02BE-8643-789E-0D9B-0F54FAC48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568" y="1078025"/>
            <a:ext cx="3029033" cy="720000"/>
          </a:xfrm>
        </p:spPr>
        <p:txBody>
          <a:bodyPr/>
          <a:lstStyle/>
          <a:p>
            <a:r>
              <a:rPr lang="nl-NL" dirty="0"/>
              <a:t>Hoger of lager?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4B8793B-D7F5-4C92-F599-82ABFD97C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2619212B-80BD-E8E2-90DD-DEB3E2A93BFA}"/>
              </a:ext>
            </a:extLst>
          </p:cNvPr>
          <p:cNvSpPr txBox="1">
            <a:spLocks/>
          </p:cNvSpPr>
          <p:nvPr/>
        </p:nvSpPr>
        <p:spPr>
          <a:xfrm>
            <a:off x="2243314" y="2129798"/>
            <a:ext cx="6270171" cy="1471158"/>
          </a:xfrm>
          <a:prstGeom prst="rect">
            <a:avLst/>
          </a:prstGeom>
        </p:spPr>
        <p:txBody>
          <a:bodyPr/>
          <a:lstStyle>
            <a:lvl1pPr marL="144000" indent="-144000" algn="l" defTabSz="685800" rtl="0" eaLnBrk="1" fontAlgn="t" latinLnBrk="0" hangingPunct="1">
              <a:lnSpc>
                <a:spcPts val="24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nl-NL" sz="2800" dirty="0"/>
              <a:t>Het is niet de eerste keer dat Adam heeft ingebroken. Hij is al een keer veroordeeld voor inbraak.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83D8131-5B20-6D61-0D39-99E3C8F3D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63500"/>
            <a:ext cx="181822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9449E-9572-9A32-4DD0-5C99B796A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CCB193-59FA-1A00-8F2A-6776C8634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568" y="1078025"/>
            <a:ext cx="3029033" cy="720000"/>
          </a:xfrm>
        </p:spPr>
        <p:txBody>
          <a:bodyPr/>
          <a:lstStyle/>
          <a:p>
            <a:r>
              <a:rPr lang="nl-NL" dirty="0"/>
              <a:t>Hoger of lager?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CEF48E0-008C-76B4-CECE-BB455E140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4FEADA7D-F3CC-C28D-EA9D-9DA43FE10DFA}"/>
              </a:ext>
            </a:extLst>
          </p:cNvPr>
          <p:cNvSpPr txBox="1">
            <a:spLocks/>
          </p:cNvSpPr>
          <p:nvPr/>
        </p:nvSpPr>
        <p:spPr>
          <a:xfrm>
            <a:off x="2243314" y="2129798"/>
            <a:ext cx="6270171" cy="1471158"/>
          </a:xfrm>
          <a:prstGeom prst="rect">
            <a:avLst/>
          </a:prstGeom>
        </p:spPr>
        <p:txBody>
          <a:bodyPr/>
          <a:lstStyle>
            <a:lvl1pPr marL="144000" indent="-144000" algn="l" defTabSz="685800" rtl="0" eaLnBrk="1" fontAlgn="t" latinLnBrk="0" hangingPunct="1">
              <a:lnSpc>
                <a:spcPts val="24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nl-NL" sz="2800" dirty="0"/>
              <a:t>Adam is net begonnen met een baan als buschauffeur. Bij een gevangenisstraf raakt hij deze baan kwijt.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EED4D6A-FA74-15AB-B109-A157E25754B9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47272" r="27086"/>
          <a:stretch>
            <a:fillRect/>
          </a:stretch>
        </p:blipFill>
        <p:spPr>
          <a:xfrm>
            <a:off x="0" y="471592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2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38428-5AC5-5B25-E451-2126F493D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D998AB-065E-E582-DED0-47C5A843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568" y="1078025"/>
            <a:ext cx="3029033" cy="720000"/>
          </a:xfrm>
        </p:spPr>
        <p:txBody>
          <a:bodyPr/>
          <a:lstStyle/>
          <a:p>
            <a:r>
              <a:rPr lang="nl-NL" dirty="0"/>
              <a:t>Hoger of lager?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6C0B4BA-98DD-C77D-275F-389F93704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B86722ED-0FAD-25BE-1EEC-4F92C23435A3}"/>
              </a:ext>
            </a:extLst>
          </p:cNvPr>
          <p:cNvSpPr txBox="1">
            <a:spLocks/>
          </p:cNvSpPr>
          <p:nvPr/>
        </p:nvSpPr>
        <p:spPr>
          <a:xfrm>
            <a:off x="2243314" y="2129798"/>
            <a:ext cx="6270171" cy="1471158"/>
          </a:xfrm>
          <a:prstGeom prst="rect">
            <a:avLst/>
          </a:prstGeom>
        </p:spPr>
        <p:txBody>
          <a:bodyPr/>
          <a:lstStyle>
            <a:lvl1pPr marL="144000" indent="-144000" algn="l" defTabSz="685800" rtl="0" eaLnBrk="1" fontAlgn="t" latinLnBrk="0" hangingPunct="1">
              <a:lnSpc>
                <a:spcPts val="24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nl-NL" sz="2800" dirty="0"/>
              <a:t>Adam is zwakbegaafd. Hij heeft een IQ van 75.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BDCD65D-BC8C-DCB4-7956-FDAB37721A7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42308"/>
          <a:stretch>
            <a:fillRect/>
          </a:stretch>
        </p:blipFill>
        <p:spPr>
          <a:xfrm>
            <a:off x="-1" y="468081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0AFF7-4C70-AFBE-CCA1-EDC59EFD0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D766DD-582E-9D6C-7379-0EE62CAE1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568" y="1078025"/>
            <a:ext cx="3029033" cy="720000"/>
          </a:xfrm>
        </p:spPr>
        <p:txBody>
          <a:bodyPr/>
          <a:lstStyle/>
          <a:p>
            <a:r>
              <a:rPr lang="nl-NL" dirty="0"/>
              <a:t>Hoger of lager?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25DA755-852C-F228-EAE5-18AE2D313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8A89BF51-5C61-4E02-B951-C868EB08CF80}"/>
              </a:ext>
            </a:extLst>
          </p:cNvPr>
          <p:cNvSpPr txBox="1">
            <a:spLocks/>
          </p:cNvSpPr>
          <p:nvPr/>
        </p:nvSpPr>
        <p:spPr>
          <a:xfrm>
            <a:off x="2243314" y="2129798"/>
            <a:ext cx="6270171" cy="1471158"/>
          </a:xfrm>
          <a:prstGeom prst="rect">
            <a:avLst/>
          </a:prstGeom>
        </p:spPr>
        <p:txBody>
          <a:bodyPr/>
          <a:lstStyle>
            <a:lvl1pPr marL="144000" indent="-144000" algn="l" defTabSz="685800" rtl="0" eaLnBrk="1" fontAlgn="t" latinLnBrk="0" hangingPunct="1">
              <a:lnSpc>
                <a:spcPts val="24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nl-NL" sz="2800" dirty="0"/>
              <a:t>De bewoners waren thuis tijdens de inbraak. Ze zijn erg geschrokken.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31E8CCC-7D28-0646-5D02-8664A9AAA03B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4358" r="50000"/>
          <a:stretch>
            <a:fillRect/>
          </a:stretch>
        </p:blipFill>
        <p:spPr>
          <a:xfrm>
            <a:off x="0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D1638-E699-9D7F-F942-BBAAE0F35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4F79D-E805-599B-C6C3-804E463B3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568" y="1078025"/>
            <a:ext cx="3029033" cy="720000"/>
          </a:xfrm>
        </p:spPr>
        <p:txBody>
          <a:bodyPr/>
          <a:lstStyle/>
          <a:p>
            <a:r>
              <a:rPr lang="nl-NL" dirty="0"/>
              <a:t>Hoger of lager?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8AEDC0E-D214-12D3-2890-DB529764C0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563A616-1F9A-9147-4C68-05612380E734}"/>
              </a:ext>
            </a:extLst>
          </p:cNvPr>
          <p:cNvSpPr txBox="1">
            <a:spLocks/>
          </p:cNvSpPr>
          <p:nvPr/>
        </p:nvSpPr>
        <p:spPr>
          <a:xfrm>
            <a:off x="2243314" y="2129798"/>
            <a:ext cx="6270171" cy="1471158"/>
          </a:xfrm>
          <a:prstGeom prst="rect">
            <a:avLst/>
          </a:prstGeom>
        </p:spPr>
        <p:txBody>
          <a:bodyPr/>
          <a:lstStyle>
            <a:lvl1pPr marL="144000" indent="-144000" algn="l" defTabSz="685800" rtl="0" eaLnBrk="1" fontAlgn="t" latinLnBrk="0" hangingPunct="1">
              <a:lnSpc>
                <a:spcPts val="24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nl-NL" sz="2800" dirty="0"/>
              <a:t>Adam is erg gelovig.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7ADDFA-BA2A-1CC1-B396-86CD31AEF55B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1159" r="21159"/>
          <a:stretch>
            <a:fillRect/>
          </a:stretch>
        </p:blipFill>
        <p:spPr>
          <a:xfrm>
            <a:off x="0" y="463500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8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46F07-ED54-B4E9-1E28-0ED2AD11A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B8530-F4A1-A1FE-D07A-0AF647ECC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568" y="1078025"/>
            <a:ext cx="3029033" cy="720000"/>
          </a:xfrm>
        </p:spPr>
        <p:txBody>
          <a:bodyPr/>
          <a:lstStyle/>
          <a:p>
            <a:r>
              <a:rPr lang="nl-NL" dirty="0"/>
              <a:t>Hoger of lager?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B4B6235-669F-4375-31E4-79FBA4769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FA59778-B93A-4F02-F21A-7FDBDC23CA7A}"/>
              </a:ext>
            </a:extLst>
          </p:cNvPr>
          <p:cNvSpPr txBox="1">
            <a:spLocks/>
          </p:cNvSpPr>
          <p:nvPr/>
        </p:nvSpPr>
        <p:spPr>
          <a:xfrm>
            <a:off x="2243314" y="2129798"/>
            <a:ext cx="6270171" cy="1471158"/>
          </a:xfrm>
          <a:prstGeom prst="rect">
            <a:avLst/>
          </a:prstGeom>
        </p:spPr>
        <p:txBody>
          <a:bodyPr/>
          <a:lstStyle>
            <a:lvl1pPr marL="144000" indent="-144000" algn="l" defTabSz="685800" rtl="0" eaLnBrk="1" fontAlgn="t" latinLnBrk="0" hangingPunct="1">
              <a:lnSpc>
                <a:spcPts val="24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76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144000" algn="l" defTabSz="685800" rtl="0" eaLnBrk="1" fontAlgn="t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nl-NL" sz="2800" dirty="0"/>
              <a:t>Op de laptop stonden trouw- en geboortefoto’s, die nergens anders opgeslagen waren.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F86B063-8E02-5C9B-C234-1E5FE598A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71592"/>
            <a:ext cx="180253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Themakleuren 2025">
      <a:dk1>
        <a:srgbClr val="D60E41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CC2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4" id="{B5E966E2-D747-4EA3-A623-D0EEFD0646CB}" vid="{38B7CE88-2803-489F-A070-FDA45BB16A7C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9" ma:contentTypeDescription="Een nieuw document maken." ma:contentTypeScope="" ma:versionID="dd9bc6c2281cde4a7ef0d03cbb03c515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0d9d1f73e3298603ef356ea60cc29060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063275-87E5-4025-B4C8-CB490EB83EF6}"/>
</file>

<file path=customXml/itemProps2.xml><?xml version="1.0" encoding="utf-8"?>
<ds:datastoreItem xmlns:ds="http://schemas.openxmlformats.org/officeDocument/2006/customXml" ds:itemID="{EA88C4FD-4B64-425A-8032-F729906C36B0}">
  <ds:schemaRefs>
    <ds:schemaRef ds:uri="http://www.w3.org/XML/1998/namespace"/>
    <ds:schemaRef ds:uri="6a8a28d1-734d-485c-bcaf-4004ade78669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bec1c424-188b-4375-a314-13b12cd80b61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B32322C-932B-4859-A5B2-0409842AB9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rood 2025</Template>
  <TotalTime>0</TotalTime>
  <Words>264</Words>
  <Application>Microsoft Office PowerPoint</Application>
  <PresentationFormat>Diavoorstelling (16:9)</PresentationFormat>
  <Paragraphs>39</Paragraphs>
  <Slides>10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3" baseType="lpstr">
      <vt:lpstr>Arial</vt:lpstr>
      <vt:lpstr>Calibri</vt:lpstr>
      <vt:lpstr>ProDemos</vt:lpstr>
      <vt:lpstr>PowerPoint-presentatie</vt:lpstr>
      <vt:lpstr>De situatie</vt:lpstr>
      <vt:lpstr>Hoger of lager?</vt:lpstr>
      <vt:lpstr>Hoger of lager?</vt:lpstr>
      <vt:lpstr>Hoger of lager?</vt:lpstr>
      <vt:lpstr>Hoger of lager?</vt:lpstr>
      <vt:lpstr>Hoger of lager?</vt:lpstr>
      <vt:lpstr>Hoger of lager?</vt:lpstr>
      <vt:lpstr>Hoger of lager?</vt:lpstr>
      <vt:lpstr>prodemos.nl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Cees van Dijk</dc:creator>
  <cp:keywords/>
  <dc:description/>
  <cp:lastModifiedBy>Cees van Dijk</cp:lastModifiedBy>
  <cp:revision>1</cp:revision>
  <cp:lastPrinted>2017-06-07T13:51:27Z</cp:lastPrinted>
  <dcterms:created xsi:type="dcterms:W3CDTF">2026-07-01T07:20:26Z</dcterms:created>
  <dcterms:modified xsi:type="dcterms:W3CDTF">2026-07-01T08:20:09Z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  <property fmtid="{D5CDD505-2E9C-101B-9397-08002B2CF9AE}" pid="4" name="Order">
    <vt:r8>108686600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