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23"/>
  </p:notesMasterIdLst>
  <p:handoutMasterIdLst>
    <p:handoutMasterId r:id="rId24"/>
  </p:handoutMasterIdLst>
  <p:sldIdLst>
    <p:sldId id="279" r:id="rId5"/>
    <p:sldId id="306" r:id="rId6"/>
    <p:sldId id="305" r:id="rId7"/>
    <p:sldId id="287" r:id="rId8"/>
    <p:sldId id="289" r:id="rId9"/>
    <p:sldId id="290" r:id="rId10"/>
    <p:sldId id="300" r:id="rId11"/>
    <p:sldId id="291" r:id="rId12"/>
    <p:sldId id="294" r:id="rId13"/>
    <p:sldId id="292" r:id="rId14"/>
    <p:sldId id="304" r:id="rId15"/>
    <p:sldId id="297" r:id="rId16"/>
    <p:sldId id="307" r:id="rId17"/>
    <p:sldId id="301" r:id="rId18"/>
    <p:sldId id="295" r:id="rId19"/>
    <p:sldId id="303" r:id="rId20"/>
    <p:sldId id="296" r:id="rId21"/>
    <p:sldId id="278" r:id="rId2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45F994-490E-5D75-020F-BE2142DE2ACE}" name="Famke Langedijk" initials="FL" userId="S::famke@prodemos.nl::d66092d0-0c61-4cde-a9d1-1e999e2f4ac7" providerId="AD"/>
  <p188:author id="{693AAEAC-B4A0-2808-7ABB-DFF48DF14D59}" name="Cees van Dijk" initials="Cv" userId="S::cees@prodemos.nl::15484f1a-d14c-4d76-ad31-ba8dbb0f5e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48E00-B4C0-42DF-943B-1CEA10B43D30}" v="146" dt="2025-02-11T15:01:19.246"/>
    <p1510:client id="{568F4EBF-0797-405C-8406-DDB44343D3A6}" v="1" dt="2025-02-12T16:04:57.592"/>
    <p1510:client id="{588BCFE1-665E-6D35-FD76-5641A264ECFA}" v="45" dt="2025-02-11T14:56:53.422"/>
    <p1510:client id="{807B52E3-FACD-C549-553F-2FFDD024AE37}" v="30" dt="2025-02-11T14:23:44.279"/>
    <p1510:client id="{C28D6A33-7E15-48B8-9A7C-8636B99516F9}" v="2" dt="2025-02-10T19:31:28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12-2-2025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Schermopname van </a:t>
            </a:r>
            <a:r>
              <a:rPr lang="nl-NL" err="1"/>
              <a:t>Nieuwsuur</a:t>
            </a:r>
            <a:r>
              <a:rPr lang="nl-NL"/>
              <a:t>, uitzending 10-02-2025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47F7-106C-3F5A-9F3F-5CC457E0A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64268D0-B7A9-A231-174C-051EE5891D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E62E90E-3DE8-5358-47AC-4CE40D0E2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</a:t>
            </a:r>
            <a:r>
              <a:rPr lang="nl-NL" b="0" i="0">
                <a:solidFill>
                  <a:srgbClr val="000000"/>
                </a:solidFill>
                <a:effectLst/>
                <a:latin typeface="UniversLTPro-45Light"/>
              </a:rPr>
              <a:t>ProDemos/Bart van Vliet.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C9994A3-EFED-BD0D-F9AE-A39DD8C258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330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ProDemos (https://lesmateriaal.prodemos.nl/leren/plattegrond-met-zetelverdeling-tweede-kamer-februari-2024/)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111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https://nos.nl/artikel/2555279-coalitie-wil-snel-verder-met-asielwetten-maar-is-verdeeld-over-aanpassingen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629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4798B-1AFA-E7DE-F23B-7C5402928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E131519-EB7F-6EC8-9317-D5DF76DD2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FEFD70D-62C9-1FBB-DDED-CAC02BABD0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</a:t>
            </a:r>
            <a:r>
              <a:rPr lang="nl-NL" b="0" i="0">
                <a:solidFill>
                  <a:srgbClr val="000000"/>
                </a:solidFill>
                <a:effectLst/>
                <a:latin typeface="UniversLTPro-45Light"/>
              </a:rPr>
              <a:t>ProDemos/Bart van Vliet.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F0C7A49-EC75-EB4D-9AC6-9575628EBB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015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/>
              <a:t>Beeld: Trouw/Bart Friso (https://www.trouw.nl/politiek/de-gevaarlijkste-struikelblokken-liggen-voor-schoof-in-de-eerste-kamer~bf9b4446/)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874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BCDCB-F2D8-CAA3-4A5B-1AF35D6BC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0416D7A-9EB5-D1AC-2CF0-3045C171B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DE9E7A2-F624-6E0D-43D0-B8504BE9B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FABB1F-EBC1-FD09-F37C-35D253840A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342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Bronnen:</a:t>
            </a:r>
          </a:p>
          <a:p>
            <a:pPr marL="171450" indent="-171450">
              <a:buFontTx/>
              <a:buChar char="-"/>
            </a:pPr>
            <a:r>
              <a:rPr lang="nl-NL"/>
              <a:t>https://nos.nl/artikel/2551866-inspectie-dringt-opnieuw-bij-faber-aan-op-oplossingen-voor-overbelast-ter-apel</a:t>
            </a:r>
          </a:p>
          <a:p>
            <a:pPr marL="171450" indent="-171450">
              <a:buFontTx/>
              <a:buChar char="-"/>
            </a:pPr>
            <a:r>
              <a:rPr lang="nl-NL"/>
              <a:t>https://nos.nl/artikel/2541307-geen-werk-voor-18-000-asielzoekers-en-statushouders-door-wachtlijst-bsn</a:t>
            </a:r>
          </a:p>
          <a:p>
            <a:pPr marL="171450" indent="-171450">
              <a:buFontTx/>
              <a:buChar char="-"/>
            </a:pPr>
            <a:r>
              <a:rPr lang="nl-NL"/>
              <a:t>https://nos.nl/artikel/2508789-werk-voor-ind-afgelopen-twaalf-jaar-moeilijk-geworden-meer-tijd-kwijt-aan-extra-taken</a:t>
            </a:r>
          </a:p>
          <a:p>
            <a:pPr marL="171450" indent="-171450">
              <a:buFontTx/>
              <a:buChar char="-"/>
            </a:pPr>
            <a:r>
              <a:rPr lang="nl-NL"/>
              <a:t>https://nos.nl/nieuwsuur/artikel/2545292-onverantwoord-veel-asielzoekers-vast-in-aanmeldcentrum-schiphol</a:t>
            </a:r>
          </a:p>
          <a:p>
            <a:pPr marL="171450" indent="-171450">
              <a:buFontTx/>
              <a:buChar char="-"/>
            </a:pPr>
            <a:r>
              <a:rPr lang="nl-NL"/>
              <a:t>https://nos.nl/artikel/2537371-coa-noodsituatie-ter-apel-aanmeldcentrum-is-vol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150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68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BF50-FBDF-D8C3-83F5-BE55C118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C21AA57-FA5A-1F58-661A-1927DC369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6F10F74-4F2A-28C7-CAD5-0F0AA49C7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Valerie Kuypers.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00134E-176B-C0F7-6AE5-70974FB88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931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DA6F1-3D10-273C-4F30-85F7E92BD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A9F4F1C-1D85-C115-8C61-2FC36FED1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4E8220-3F55-EC90-5BD9-3362499D1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Valerie Kuypers.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3C01374-8313-A6D0-2104-7D964CCBD8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789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https://nos.nl/artikel/2549040-kabinet-akkoord-met-drie-nieuwe-asielwetten-nu-juridisch-advies-gevraagd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772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A2493-30E7-2349-6102-D666FC43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685354-F9E1-5FEC-B6DE-CAFF598D75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A472C1F-70D7-286E-2883-FA10EE2CE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Beeld: </a:t>
            </a:r>
            <a:r>
              <a:rPr lang="nl-NL" b="0" i="0">
                <a:solidFill>
                  <a:srgbClr val="000000"/>
                </a:solidFill>
                <a:effectLst/>
                <a:latin typeface="UniversLTPro-45Light"/>
              </a:rPr>
              <a:t>Raad van State/Tineke Dijkstra.</a:t>
            </a:r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A9FA823-3933-8E72-6829-638442F8B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208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https://nos.nl/artikel/2555256-raad-van-state-negatief-over-asielwetten-dragen-niet-bij-aan-beperken-instroom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6595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Bron: https://nos.nl/artikel/2555279-coalitie-wil-snel-verder-met-asielwetten-maar-is-verdeeld-over-aanpassingen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9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﻿</a:t>
            </a:r>
            <a:r>
              <a:rPr lang="nl-NL" sz="1400" err="1">
                <a:solidFill>
                  <a:schemeClr val="bg1"/>
                </a:solidFill>
              </a:rPr>
              <a:t>ProDemos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Hofweg</a:t>
            </a:r>
            <a:r>
              <a:rPr lang="nl-NL" sz="140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info@prodemos.nl</a:t>
            </a:r>
            <a:endParaRPr lang="nl-NL" sz="140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err="1">
                <a:solidFill>
                  <a:schemeClr val="bg1"/>
                </a:solidFill>
              </a:rPr>
              <a:t>prodemos.nl</a:t>
            </a:r>
            <a:endParaRPr lang="nl-NL" sz="1400">
              <a:solidFill>
                <a:schemeClr val="bg1"/>
              </a:solidFill>
            </a:endParaRP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8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1" y="4160617"/>
            <a:ext cx="2060308" cy="31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icoon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Rechthoek 5"/>
          <p:cNvSpPr/>
          <p:nvPr userDrawn="1"/>
        </p:nvSpPr>
        <p:spPr>
          <a:xfrm>
            <a:off x="0" y="468838"/>
            <a:ext cx="1979525" cy="467466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80613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>
                <a:solidFill>
                  <a:schemeClr val="bg2">
                    <a:lumMod val="75000"/>
                  </a:schemeClr>
                </a:solidFill>
              </a:rPr>
            </a:br>
            <a:r>
              <a:rPr lang="nl-NL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o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9141291" cy="5143500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2160000" y="1474045"/>
            <a:ext cx="6436800" cy="720000"/>
          </a:xfrm>
          <a:prstGeom prst="rect">
            <a:avLst/>
          </a:prstGeom>
          <a:noFill/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ln>
                  <a:noFill/>
                </a:ln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on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4" name="Rechthoek 3"/>
          <p:cNvSpPr/>
          <p:nvPr userDrawn="1"/>
        </p:nvSpPr>
        <p:spPr>
          <a:xfrm>
            <a:off x="0" y="411438"/>
            <a:ext cx="9144000" cy="47320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2" r:id="rId2"/>
    <p:sldLayoutId id="2147483678" r:id="rId3"/>
    <p:sldLayoutId id="2147483680" r:id="rId4"/>
    <p:sldLayoutId id="2147483684" r:id="rId5"/>
    <p:sldLayoutId id="2147483683" r:id="rId6"/>
    <p:sldLayoutId id="2147483676" r:id="rId7"/>
    <p:sldLayoutId id="2147483681" r:id="rId8"/>
    <p:sldLayoutId id="2147483677" r:id="rId9"/>
    <p:sldLayoutId id="2147483675" r:id="rId10"/>
    <p:sldLayoutId id="2147483673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77xiUwlBDTY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92EA8C1-D358-07F0-1DE0-4037A7D99A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8" t="-779" r="-273" b="28267"/>
          <a:stretch/>
        </p:blipFill>
        <p:spPr>
          <a:xfrm>
            <a:off x="447262" y="766496"/>
            <a:ext cx="8436089" cy="3462478"/>
          </a:xfrm>
          <a:prstGeom prst="rect">
            <a:avLst/>
          </a:prstGeom>
        </p:spPr>
      </p:pic>
      <p:grpSp>
        <p:nvGrpSpPr>
          <p:cNvPr id="5" name="Groeperen 4"/>
          <p:cNvGrpSpPr/>
          <p:nvPr/>
        </p:nvGrpSpPr>
        <p:grpSpPr>
          <a:xfrm>
            <a:off x="1934" y="405849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222508" y="4047891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>
                <a:solidFill>
                  <a:schemeClr val="bg1"/>
                </a:solidFill>
              </a:rPr>
              <a:t>Van probleem naar oplossing</a:t>
            </a:r>
          </a:p>
          <a:p>
            <a:pPr fontAlgn="ctr">
              <a:lnSpc>
                <a:spcPts val="3200"/>
              </a:lnSpc>
            </a:pPr>
            <a:r>
              <a:rPr lang="nl-NL" sz="1800">
                <a:solidFill>
                  <a:schemeClr val="bg1"/>
                </a:solidFill>
              </a:rPr>
              <a:t>De asielwetten en de rol van de Raad van State</a:t>
            </a:r>
            <a:endParaRPr lang="nl-NL" sz="1800">
              <a:solidFill>
                <a:schemeClr val="tx2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028" y="1488635"/>
            <a:ext cx="2049577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50D812D-2995-09C6-1AA9-DBA05AF93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1321929-51EE-3E03-528A-A8366292B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240" y="102875"/>
            <a:ext cx="5068007" cy="105742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948A581-8758-B2E6-32C2-E3D168114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3" y="1317908"/>
            <a:ext cx="6211167" cy="11145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6CB5CBF-FDCE-26F8-1711-BB74135E2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12" y="2520821"/>
            <a:ext cx="6182588" cy="10955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C62AC68-D79F-B5A6-8887-D4398159D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15" y="3704681"/>
            <a:ext cx="6077262" cy="139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3F0A856-985F-3965-F30B-72D115361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AE33A6B-A0C8-77FD-E39D-97DED966D3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12" r="12818"/>
          <a:stretch/>
        </p:blipFill>
        <p:spPr>
          <a:xfrm>
            <a:off x="2278743" y="1032570"/>
            <a:ext cx="6618514" cy="304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74748-6249-A276-8D2C-F7AFAFB72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4EA30CE-E771-15D0-3E5C-BAD0B999F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/>
          <a:stretch/>
        </p:blipFill>
        <p:spPr bwMode="auto">
          <a:xfrm>
            <a:off x="0" y="394438"/>
            <a:ext cx="9144000" cy="47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F84625-0B2F-526A-1FDE-FFBDA576F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9F9E0CE-52C8-34B4-BB41-FE0DA406CE56}"/>
              </a:ext>
            </a:extLst>
          </p:cNvPr>
          <p:cNvSpPr txBox="1">
            <a:spLocks/>
          </p:cNvSpPr>
          <p:nvPr/>
        </p:nvSpPr>
        <p:spPr>
          <a:xfrm>
            <a:off x="0" y="668282"/>
            <a:ext cx="6898822" cy="1151236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Stap 4: De Tweede Kamer debatteert en stemt over de wetsvoorstellen</a:t>
            </a:r>
          </a:p>
        </p:txBody>
      </p:sp>
    </p:spTree>
    <p:extLst>
      <p:ext uri="{BB962C8B-B14F-4D97-AF65-F5344CB8AC3E}">
        <p14:creationId xmlns:p14="http://schemas.microsoft.com/office/powerpoint/2010/main" val="208778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71D5578-7FF2-067C-653A-CCD529B97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2A1B3E6-E729-0BFC-0594-A8C72CA58E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02" b="4912"/>
          <a:stretch/>
        </p:blipFill>
        <p:spPr>
          <a:xfrm>
            <a:off x="0" y="411438"/>
            <a:ext cx="9144000" cy="47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5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19CAC-E2C1-6458-0AD6-2F38BD94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FE4C0BD-7040-CFD9-E895-D58AABD3D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A3BF8B-6F33-463F-F755-C4604B734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65" r="13888"/>
          <a:stretch/>
        </p:blipFill>
        <p:spPr>
          <a:xfrm>
            <a:off x="0" y="468974"/>
            <a:ext cx="9144000" cy="478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6AB36-64C9-67EA-4AA4-724E1A229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17292EF-52C2-98D7-B935-78EE0A282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3" b="5465"/>
          <a:stretch/>
        </p:blipFill>
        <p:spPr bwMode="auto">
          <a:xfrm>
            <a:off x="-19052" y="394438"/>
            <a:ext cx="9163051" cy="47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EB65476-122A-48B5-5446-BFCF0C6A5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1D124DA-AA72-805C-EA5C-DD5ED1C8454A}"/>
              </a:ext>
            </a:extLst>
          </p:cNvPr>
          <p:cNvSpPr txBox="1">
            <a:spLocks/>
          </p:cNvSpPr>
          <p:nvPr/>
        </p:nvSpPr>
        <p:spPr>
          <a:xfrm>
            <a:off x="-19052" y="3597826"/>
            <a:ext cx="6436186" cy="1151236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Stap 5: De Eerste Kamer debatteert en stemt over de wetsvoorstellen</a:t>
            </a:r>
          </a:p>
        </p:txBody>
      </p:sp>
    </p:spTree>
    <p:extLst>
      <p:ext uri="{BB962C8B-B14F-4D97-AF65-F5344CB8AC3E}">
        <p14:creationId xmlns:p14="http://schemas.microsoft.com/office/powerpoint/2010/main" val="415262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EDCBB0-3609-FD57-FE4B-6E86C69B9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EC624BC-6325-073E-9B67-2B84E588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63" b="12399"/>
          <a:stretch/>
        </p:blipFill>
        <p:spPr>
          <a:xfrm>
            <a:off x="0" y="411438"/>
            <a:ext cx="9144000" cy="47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FEE08-5ABC-7F44-C73F-ABF869088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9A34821-8ED2-1EF0-CA4B-2D659F44D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BF858AE9-EF19-421F-185C-A1DAEF400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" r="14767"/>
          <a:stretch/>
        </p:blipFill>
        <p:spPr bwMode="auto">
          <a:xfrm>
            <a:off x="-12247" y="445677"/>
            <a:ext cx="9156247" cy="46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5247E3A2-E225-9ADB-2CB4-44AADAFB41D8}"/>
              </a:ext>
            </a:extLst>
          </p:cNvPr>
          <p:cNvSpPr txBox="1">
            <a:spLocks/>
          </p:cNvSpPr>
          <p:nvPr/>
        </p:nvSpPr>
        <p:spPr>
          <a:xfrm>
            <a:off x="2933700" y="3829468"/>
            <a:ext cx="6210300" cy="1152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Stap 6: De koning en de minister ondertekenen de wetsvoorstellen</a:t>
            </a:r>
          </a:p>
        </p:txBody>
      </p:sp>
    </p:spTree>
    <p:extLst>
      <p:ext uri="{BB962C8B-B14F-4D97-AF65-F5344CB8AC3E}">
        <p14:creationId xmlns:p14="http://schemas.microsoft.com/office/powerpoint/2010/main" val="28902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prodemos.nl</a:t>
            </a: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br>
              <a:rPr lang="nl-NL">
                <a:solidFill>
                  <a:schemeClr val="bg1"/>
                </a:solidFill>
              </a:rPr>
            </a:b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6E1D0E-3575-FDA0-1E88-446A40500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5673" y="2167920"/>
            <a:ext cx="6332787" cy="720000"/>
          </a:xfrm>
        </p:spPr>
        <p:txBody>
          <a:bodyPr/>
          <a:lstStyle/>
          <a:p>
            <a:endParaRPr lang="nl-NL">
              <a:solidFill>
                <a:srgbClr val="FF0000"/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7C0B4E-9213-691F-DBDA-15E3411FF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Online Media 3" title="Asielplannen regering krijgen een onvoldoende">
            <a:hlinkClick r:id="" action="ppaction://media"/>
            <a:extLst>
              <a:ext uri="{FF2B5EF4-FFF2-40B4-BE49-F238E27FC236}">
                <a16:creationId xmlns:a16="http://schemas.microsoft.com/office/drawing/2014/main" id="{FCA5FF40-EFE8-1564-42F1-55DA197F44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30275" y="652895"/>
            <a:ext cx="728345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ECCF35B-A714-5A92-8C97-5830D2A5D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2BCD866-1AE2-D53F-40CD-B086F07B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84308">
            <a:off x="57631" y="494410"/>
            <a:ext cx="4151086" cy="89860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3BCFEE-A4A3-C2F2-8118-75F7D6D0A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238">
            <a:off x="99091" y="4117742"/>
            <a:ext cx="5254171" cy="9186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670CF14-F249-0A82-4F1D-E0EB16FEB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7846">
            <a:off x="4420715" y="3688685"/>
            <a:ext cx="4789714" cy="99424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80DD79B-7964-8C82-4211-F6A8CF8CF8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90791">
            <a:off x="73953" y="2424180"/>
            <a:ext cx="4256771" cy="135586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BC2C28-B9EE-5D1C-02A3-F95CBFC6D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5729">
            <a:off x="3684239" y="2179431"/>
            <a:ext cx="5420481" cy="10574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00F2043-BB0F-114E-8D91-FB36C7845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686" y="1444610"/>
            <a:ext cx="7939314" cy="720000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</a:rPr>
              <a:t>Stap 1: Er is een maatschappelijk probleem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8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AutoNum type="arabicPeriod"/>
            </a:pPr>
            <a:r>
              <a:rPr lang="nl-NL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Het</a:t>
            </a:r>
            <a:r>
              <a:rPr lang="nl-NL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heeft gevolgen voor grote groepen in de samenleving.</a:t>
            </a:r>
            <a:endParaRPr lang="en-US">
              <a:latin typeface="Calibri"/>
              <a:ea typeface="Calibri"/>
              <a:cs typeface="Calibri"/>
            </a:endParaRPr>
          </a:p>
          <a:p>
            <a:pPr marL="342900" indent="-342900" algn="l">
              <a:buAutoNum type="arabicPeriod"/>
            </a:pPr>
            <a:r>
              <a:rPr lang="nl-NL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Mensen</a:t>
            </a:r>
            <a:r>
              <a:rPr lang="nl-NL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hebben verschillende meningen over de oorzaken en de aanpak.</a:t>
            </a:r>
          </a:p>
          <a:p>
            <a:pPr marL="342900" indent="-342900" algn="l">
              <a:buAutoNum type="arabicPeriod"/>
            </a:pPr>
            <a:r>
              <a:rPr lang="nl-NL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Het</a:t>
            </a:r>
            <a:r>
              <a:rPr lang="nl-NL" b="0" i="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 is alleen gemeenschappelijk op te lossen.</a:t>
            </a:r>
            <a:endParaRPr lang="nl-NL">
              <a:latin typeface="Calibri"/>
              <a:ea typeface="Calibri"/>
              <a:cs typeface="Calibri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Maatschappelijk probleem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48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28A40-DDE4-3457-3FE7-CE75DE566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B9A52AB-DB97-FB6C-D7DB-4D9CECCAE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1026" name="Picture 2" descr="Presentatie van het kabinet-Schoof op de trappen van Paleis Huis ten Bosch.">
            <a:extLst>
              <a:ext uri="{FF2B5EF4-FFF2-40B4-BE49-F238E27FC236}">
                <a16:creationId xmlns:a16="http://schemas.microsoft.com/office/drawing/2014/main" id="{6E81FBFE-726F-A6B3-B9F6-1A292B2224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0" b="10618"/>
          <a:stretch/>
        </p:blipFill>
        <p:spPr bwMode="auto">
          <a:xfrm>
            <a:off x="0" y="466724"/>
            <a:ext cx="9144000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9728FA-DA9E-04D9-C8E0-7CD694DE4100}"/>
              </a:ext>
            </a:extLst>
          </p:cNvPr>
          <p:cNvSpPr txBox="1">
            <a:spLocks/>
          </p:cNvSpPr>
          <p:nvPr/>
        </p:nvSpPr>
        <p:spPr>
          <a:xfrm>
            <a:off x="1285875" y="967849"/>
            <a:ext cx="7858125" cy="72000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Stap 2: De minister bedenkt een oplossing</a:t>
            </a:r>
          </a:p>
        </p:txBody>
      </p:sp>
    </p:spTree>
    <p:extLst>
      <p:ext uri="{BB962C8B-B14F-4D97-AF65-F5344CB8AC3E}">
        <p14:creationId xmlns:p14="http://schemas.microsoft.com/office/powerpoint/2010/main" val="17485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7AD79-252B-3FCB-4694-C202D0931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125A067-439D-0CFF-BB31-1126432E8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pic>
        <p:nvPicPr>
          <p:cNvPr id="2050" name="Picture 2" descr="Marjolein Faber">
            <a:extLst>
              <a:ext uri="{FF2B5EF4-FFF2-40B4-BE49-F238E27FC236}">
                <a16:creationId xmlns:a16="http://schemas.microsoft.com/office/drawing/2014/main" id="{6A83FA30-4DAB-08B5-1A7F-4ED27CD10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" b="15590"/>
          <a:stretch/>
        </p:blipFill>
        <p:spPr bwMode="auto">
          <a:xfrm>
            <a:off x="0" y="394438"/>
            <a:ext cx="9144000" cy="474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3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BD8C3-3008-1C9C-2198-CF642FACB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78E28B7-88B7-F546-2634-3F210FE67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BCF8F6E-79D8-612D-B0B6-03ECD8516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548"/>
          <a:stretch/>
        </p:blipFill>
        <p:spPr>
          <a:xfrm>
            <a:off x="0" y="411438"/>
            <a:ext cx="9144000" cy="47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A4179-FA69-3E25-C7CD-ED4C339D3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A78C49-5B69-2ABC-4694-124F52F300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63"/>
          <a:stretch/>
        </p:blipFill>
        <p:spPr>
          <a:xfrm>
            <a:off x="0" y="468422"/>
            <a:ext cx="9144000" cy="4675780"/>
          </a:xfrm>
          <a:prstGeom prst="rect">
            <a:avLst/>
          </a:prstGeom>
        </p:spPr>
      </p:pic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B17C608-69ED-AA0C-6920-978D4E92E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5178" y="120594"/>
            <a:ext cx="6436186" cy="273844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4047DF2-C18B-4491-FA55-E6C5E0772624}"/>
              </a:ext>
            </a:extLst>
          </p:cNvPr>
          <p:cNvSpPr txBox="1">
            <a:spLocks/>
          </p:cNvSpPr>
          <p:nvPr/>
        </p:nvSpPr>
        <p:spPr>
          <a:xfrm>
            <a:off x="-1044" y="3735523"/>
            <a:ext cx="3962400" cy="1151236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180000" rIns="180000" bIns="180000" rtlCol="0" anchor="ctr" anchorCtr="1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>
                <a:solidFill>
                  <a:schemeClr val="bg1"/>
                </a:solidFill>
              </a:rPr>
              <a:t>Stap 3: De Raad van State geeft advies</a:t>
            </a:r>
          </a:p>
        </p:txBody>
      </p:sp>
    </p:spTree>
    <p:extLst>
      <p:ext uri="{BB962C8B-B14F-4D97-AF65-F5344CB8AC3E}">
        <p14:creationId xmlns:p14="http://schemas.microsoft.com/office/powerpoint/2010/main" val="29333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ADDE3CA-622A-0A7E-5291-64495B357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nl-NL" b="1"/>
              <a:t>Lost de wet een probleem op?</a:t>
            </a:r>
          </a:p>
          <a:p>
            <a:pPr lvl="1"/>
            <a:r>
              <a:rPr lang="nl-NL" sz="1400"/>
              <a:t>Is er een maatschappelijk vraagstuk dat door dit wetsvoorstel wordt opgelost?</a:t>
            </a:r>
          </a:p>
          <a:p>
            <a:pPr lvl="1"/>
            <a:r>
              <a:rPr lang="nl-NL" sz="1400"/>
              <a:t>Gaat de voorgestelde oplossing in de praktijk zijn doel bereiken?</a:t>
            </a:r>
          </a:p>
          <a:p>
            <a:pPr lvl="1"/>
            <a:r>
              <a:rPr lang="nl-NL" sz="1400"/>
              <a:t>Valt de wet uit te voeren?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/>
              <a:t>Klopt het met andere wetten?</a:t>
            </a:r>
          </a:p>
          <a:p>
            <a:pPr lvl="1"/>
            <a:r>
              <a:rPr lang="nl-NL" sz="1400"/>
              <a:t>Is het wetsvoorstel passend bij de Nederlandse Grondwet?</a:t>
            </a:r>
          </a:p>
          <a:p>
            <a:pPr lvl="1"/>
            <a:r>
              <a:rPr lang="nl-NL" sz="1400"/>
              <a:t>Is het wetsvoorstel passend bij internationale verdragen/regels?</a:t>
            </a:r>
          </a:p>
          <a:p>
            <a:pPr marL="342900" indent="-342900">
              <a:buFont typeface="+mj-lt"/>
              <a:buAutoNum type="arabicPeriod"/>
            </a:pPr>
            <a:r>
              <a:rPr lang="nl-NL" b="1"/>
              <a:t>Is de wet technisch in orde?</a:t>
            </a:r>
          </a:p>
          <a:p>
            <a:pPr lvl="1"/>
            <a:r>
              <a:rPr lang="nl-NL" sz="1400"/>
              <a:t>Kan iedereen de taal in het wetsvoorstel begrijpen/kennen?</a:t>
            </a:r>
          </a:p>
          <a:p>
            <a:pPr lvl="1"/>
            <a:r>
              <a:rPr lang="nl-NL" sz="1400"/>
              <a:t>Kan iedereen begrijpen wat er van hen verwacht wordt?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E32AD6C-4AF0-A740-9F73-5A6F4F9B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Waar kijkt de Raad van State naar?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363D040-2101-025B-2241-16BB37C73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43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Demos">
  <a:themeElements>
    <a:clrScheme name="ProDemos warmgeel">
      <a:dk1>
        <a:srgbClr val="FCC2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23099-1 ProDemos powerpointtemplate-NL warmgeel.pptx" id="{FCAD74AD-C571-2247-85E0-E76DCC1927DF}" vid="{AE10D42F-E05C-7940-A5F4-906B0488EAF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85EC7C-3CBE-489C-AD3A-61732B20CD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9F9A83-1623-444C-9668-306AD5BCC871}">
  <ds:schemaRefs>
    <ds:schemaRef ds:uri="3a7bcf79-13ec-4791-9315-eb816fa35df2"/>
    <ds:schemaRef ds:uri="f6166596-befa-4d6e-9b8b-75e822e8a23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24A1B05-38C0-4D49-8409-9C181131966D}">
  <ds:schemaRefs>
    <ds:schemaRef ds:uri="3a7bcf79-13ec-4791-9315-eb816fa35df2"/>
    <ds:schemaRef ds:uri="f6166596-befa-4d6e-9b8b-75e822e8a2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bff47c44-a17a-41cf-a8f7-54127cafb343}" enabled="0" method="" siteId="{bff47c44-a17a-41cf-a8f7-54127cafb3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warmgeel</Template>
  <TotalTime>0</TotalTime>
  <Words>397</Words>
  <Application>Microsoft Office PowerPoint</Application>
  <PresentationFormat>Diavoorstelling (16:9)</PresentationFormat>
  <Paragraphs>57</Paragraphs>
  <Slides>18</Slides>
  <Notes>15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2" baseType="lpstr">
      <vt:lpstr>Arial</vt:lpstr>
      <vt:lpstr>Calibri</vt:lpstr>
      <vt:lpstr>UniversLTPro-45Light</vt:lpstr>
      <vt:lpstr>ProDemos</vt:lpstr>
      <vt:lpstr>PowerPoint-presentatie</vt:lpstr>
      <vt:lpstr>PowerPoint-presentatie</vt:lpstr>
      <vt:lpstr>Stap 1: Er is een maatschappelijk probleem</vt:lpstr>
      <vt:lpstr>Maatschappelijk probleem</vt:lpstr>
      <vt:lpstr>PowerPoint-presentatie</vt:lpstr>
      <vt:lpstr>PowerPoint-presentatie</vt:lpstr>
      <vt:lpstr>PowerPoint-presentatie</vt:lpstr>
      <vt:lpstr>PowerPoint-presentatie</vt:lpstr>
      <vt:lpstr>Waar kijkt de Raad van State naar?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Cees van Dijk</dc:creator>
  <cp:keywords/>
  <dc:description/>
  <cp:lastModifiedBy>Jelt Pekaar</cp:lastModifiedBy>
  <cp:revision>2</cp:revision>
  <cp:lastPrinted>2017-06-07T13:51:27Z</cp:lastPrinted>
  <dcterms:created xsi:type="dcterms:W3CDTF">2025-02-10T15:31:29Z</dcterms:created>
  <dcterms:modified xsi:type="dcterms:W3CDTF">2025-02-12T16:04:57Z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0x010100BEB7D61D776EC44EBF96354E46DD7CF7</vt:lpwstr>
  </property>
  <property fmtid="{D5CDD505-2E9C-101B-9397-08002B2CF9AE}" pid="3" name="MediaServiceImageTags">
    <vt:lpwstr/>
  </property>
</Properties>
</file>