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2" r:id="rId4"/>
  </p:sldMasterIdLst>
  <p:notesMasterIdLst>
    <p:notesMasterId r:id="rId16"/>
  </p:notesMasterIdLst>
  <p:handoutMasterIdLst>
    <p:handoutMasterId r:id="rId17"/>
  </p:handoutMasterIdLst>
  <p:sldIdLst>
    <p:sldId id="279" r:id="rId5"/>
    <p:sldId id="282" r:id="rId6"/>
    <p:sldId id="280" r:id="rId7"/>
    <p:sldId id="281" r:id="rId8"/>
    <p:sldId id="284" r:id="rId9"/>
    <p:sldId id="283" r:id="rId10"/>
    <p:sldId id="286" r:id="rId11"/>
    <p:sldId id="287" r:id="rId12"/>
    <p:sldId id="290" r:id="rId13"/>
    <p:sldId id="289" r:id="rId14"/>
    <p:sldId id="278" r:id="rId15"/>
  </p:sldIdLst>
  <p:sldSz cx="9144000" cy="5143500" type="screen16x9"/>
  <p:notesSz cx="6858000" cy="9144000"/>
  <p:defaultTextStyle>
    <a:defPPr>
      <a:defRPr lang="nl-NL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BF1EE02-F0DA-1C07-11CD-EAB3CA3AEA38}" name="Jonnick Kirwan" initials="JK" userId="S::jonnick@prodemos.nl::9a59ccf2-ff56-4baa-9c1a-5e00a0986d43" providerId="AD"/>
  <p188:author id="{69C7EAFF-5257-5BCC-A44E-11CE66D2D3C4}" name="Sedi van Loon" initials="SL" userId="S::sedi@prodemos.nl::e92ac43e-c176-40b7-8001-c8e58642eff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40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1A88600-1CE3-4504-9837-6264AD1DA34E}" v="1" dt="2024-12-04T16:16:14.46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14FE8B-7A65-9B47-8F56-2D30012BDEEE}" type="datetimeFigureOut">
              <a:rPr lang="nl-NL" smtClean="0"/>
              <a:t>6-12-2024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952CEB-2BFA-B94E-A417-6D5514E5CFB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441776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432D6E-9725-964D-938F-E18D8D177D2F}" type="datetimeFigureOut">
              <a:rPr lang="nl-NL" smtClean="0"/>
              <a:t>6-12-2024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151376-0157-B84F-87E6-9CFD05A2949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55502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rc.nl/nieuws/2024/11/07/ieder-landbouwdebat-wordt-duidelijker-dat-nederland-afstevent-op-een-pijnlijke-sanering-onder-veehouders-a4872278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51376-0157-B84F-87E6-9CFD05A29497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6199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>
                <a:hlinkClick r:id="rId3"/>
              </a:rPr>
              <a:t>Bij ieder landbouwdebat wordt duidelijker dat Nederland afstevent op een pijnlijke sanering onder veehouders - NRC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151376-0157-B84F-87E6-9CFD05A29497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462598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beelddia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0000" y="1620000"/>
            <a:ext cx="6270171" cy="312933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ekstvak 3"/>
          <p:cNvSpPr txBox="1"/>
          <p:nvPr userDrawn="1"/>
        </p:nvSpPr>
        <p:spPr>
          <a:xfrm>
            <a:off x="0" y="468000"/>
            <a:ext cx="1764000" cy="4680000"/>
          </a:xfrm>
          <a:prstGeom prst="rect">
            <a:avLst/>
          </a:prstGeom>
          <a:solidFill>
            <a:schemeClr val="bg2"/>
          </a:solidFill>
        </p:spPr>
        <p:txBody>
          <a:bodyPr wrap="square" rtlCol="0" anchor="ctr" anchorCtr="0">
            <a:noAutofit/>
          </a:bodyPr>
          <a:lstStyle/>
          <a:p>
            <a:r>
              <a:rPr lang="nl-NL">
                <a:solidFill>
                  <a:schemeClr val="bg2">
                    <a:lumMod val="75000"/>
                  </a:schemeClr>
                </a:solidFill>
              </a:rPr>
              <a:t>Beeld op de positie van dit grijze kader </a:t>
            </a:r>
          </a:p>
          <a:p>
            <a:r>
              <a:rPr lang="nl-NL">
                <a:solidFill>
                  <a:schemeClr val="bg2">
                    <a:lumMod val="75000"/>
                  </a:schemeClr>
                </a:solidFill>
              </a:rPr>
              <a:t>Breedte 5 cm</a:t>
            </a:r>
          </a:p>
          <a:p>
            <a:r>
              <a:rPr lang="nl-NL">
                <a:solidFill>
                  <a:schemeClr val="bg2">
                    <a:lumMod val="75000"/>
                  </a:schemeClr>
                </a:solidFill>
              </a:rPr>
              <a:t>Hoogte 13 cm</a:t>
            </a:r>
          </a:p>
          <a:p>
            <a:r>
              <a:rPr lang="nl-NL">
                <a:solidFill>
                  <a:schemeClr val="bg2">
                    <a:lumMod val="75000"/>
                  </a:schemeClr>
                </a:solidFill>
              </a:rPr>
              <a:t>Vert. positie 1,3 cm</a:t>
            </a:r>
          </a:p>
          <a:p>
            <a:r>
              <a:rPr lang="nl-NL">
                <a:solidFill>
                  <a:schemeClr val="bg2">
                    <a:lumMod val="75000"/>
                  </a:schemeClr>
                </a:solidFill>
              </a:rPr>
              <a:t>Hor. Positie 0 cm</a:t>
            </a:r>
          </a:p>
          <a:p>
            <a:endParaRPr lang="nl-NL">
              <a:solidFill>
                <a:schemeClr val="bg2">
                  <a:lumMod val="75000"/>
                </a:schemeClr>
              </a:solidFill>
            </a:endParaRPr>
          </a:p>
          <a:p>
            <a:pPr marL="228600" indent="-228600">
              <a:buAutoNum type="arabicPeriod"/>
            </a:pPr>
            <a:r>
              <a:rPr lang="nl-NL">
                <a:solidFill>
                  <a:schemeClr val="bg2">
                    <a:lumMod val="75000"/>
                  </a:schemeClr>
                </a:solidFill>
              </a:rPr>
              <a:t>Voeg een afbeelding toe</a:t>
            </a:r>
          </a:p>
          <a:p>
            <a:pPr marL="228600" indent="-228600">
              <a:buAutoNum type="arabicPeriod"/>
            </a:pPr>
            <a:r>
              <a:rPr lang="nl-NL" err="1">
                <a:solidFill>
                  <a:schemeClr val="bg2">
                    <a:lumMod val="75000"/>
                  </a:schemeClr>
                </a:solidFill>
              </a:rPr>
              <a:t>Muis-klik</a:t>
            </a:r>
            <a:r>
              <a:rPr lang="nl-NL" baseline="0">
                <a:solidFill>
                  <a:schemeClr val="bg2">
                    <a:lumMod val="75000"/>
                  </a:schemeClr>
                </a:solidFill>
              </a:rPr>
              <a:t> rechts op de afbeelding en selecteer ‘Bijsnijden’</a:t>
            </a:r>
          </a:p>
          <a:p>
            <a:pPr marL="228600" indent="-228600">
              <a:buAutoNum type="arabicPeriod"/>
            </a:pPr>
            <a:r>
              <a:rPr lang="nl-NL" baseline="0">
                <a:solidFill>
                  <a:schemeClr val="bg2">
                    <a:lumMod val="75000"/>
                  </a:schemeClr>
                </a:solidFill>
              </a:rPr>
              <a:t>Pas de breedte van de afbeelding aan en </a:t>
            </a:r>
            <a:r>
              <a:rPr lang="nl-NL" baseline="0" err="1">
                <a:solidFill>
                  <a:schemeClr val="bg2">
                    <a:lumMod val="75000"/>
                  </a:schemeClr>
                </a:solidFill>
              </a:rPr>
              <a:t>zonodig</a:t>
            </a:r>
            <a:r>
              <a:rPr lang="nl-NL" baseline="0">
                <a:solidFill>
                  <a:schemeClr val="bg2">
                    <a:lumMod val="75000"/>
                  </a:schemeClr>
                </a:solidFill>
              </a:rPr>
              <a:t> de uitsnede</a:t>
            </a:r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2160000" y="720000"/>
            <a:ext cx="6270171" cy="90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endParaRPr lang="nl-N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ope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3771901"/>
            <a:ext cx="9144000" cy="1371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2057401" y="3771900"/>
            <a:ext cx="6542322" cy="971550"/>
          </a:xfrm>
        </p:spPr>
        <p:txBody>
          <a:bodyPr anchor="b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402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0000" y="927156"/>
            <a:ext cx="6542322" cy="1790700"/>
          </a:xfrm>
        </p:spPr>
        <p:txBody>
          <a:bodyPr anchor="b"/>
          <a:lstStyle>
            <a:lvl1pPr algn="l">
              <a:defRPr sz="45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60000" y="2717856"/>
            <a:ext cx="6542322" cy="1241822"/>
          </a:xfrm>
        </p:spPr>
        <p:txBody>
          <a:bodyPr/>
          <a:lstStyle>
            <a:lvl1pPr marL="0" indent="0" algn="l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Klikken om de ondertitelstijl van het model te bewerken</a:t>
            </a:r>
            <a:endParaRPr lang="en-US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endParaRPr lang="nl-N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 di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 userDrawn="1"/>
        </p:nvSpPr>
        <p:spPr>
          <a:xfrm>
            <a:off x="2160000" y="2697695"/>
            <a:ext cx="3586680" cy="692497"/>
          </a:xfrm>
          <a:prstGeom prst="rect">
            <a:avLst/>
          </a:prstGeom>
        </p:spPr>
        <p:txBody>
          <a:bodyPr wrap="square" lIns="0" tIns="0" rIns="0" bIns="0" numCol="2">
            <a:noAutofit/>
          </a:bodyPr>
          <a:lstStyle/>
          <a:p>
            <a:pPr>
              <a:lnSpc>
                <a:spcPts val="2000"/>
              </a:lnSpc>
            </a:pPr>
            <a:r>
              <a:rPr lang="nl-NL" sz="1400">
                <a:solidFill>
                  <a:schemeClr val="bg1"/>
                </a:solidFill>
              </a:rPr>
              <a:t>﻿</a:t>
            </a:r>
            <a:r>
              <a:rPr lang="nl-NL" sz="1400" err="1">
                <a:solidFill>
                  <a:schemeClr val="bg1"/>
                </a:solidFill>
              </a:rPr>
              <a:t>ProDemos</a:t>
            </a:r>
            <a:endParaRPr lang="nl-NL" sz="1400">
              <a:solidFill>
                <a:schemeClr val="bg1"/>
              </a:solidFill>
            </a:endParaRPr>
          </a:p>
          <a:p>
            <a:pPr>
              <a:lnSpc>
                <a:spcPts val="2000"/>
              </a:lnSpc>
            </a:pPr>
            <a:r>
              <a:rPr lang="nl-NL" sz="1400" err="1">
                <a:solidFill>
                  <a:schemeClr val="bg1"/>
                </a:solidFill>
              </a:rPr>
              <a:t>Hofweg</a:t>
            </a:r>
            <a:r>
              <a:rPr lang="nl-NL" sz="1400">
                <a:solidFill>
                  <a:schemeClr val="bg1"/>
                </a:solidFill>
              </a:rPr>
              <a:t> 1H</a:t>
            </a:r>
          </a:p>
          <a:p>
            <a:pPr>
              <a:lnSpc>
                <a:spcPts val="2000"/>
              </a:lnSpc>
            </a:pPr>
            <a:r>
              <a:rPr lang="nl-NL" sz="1400">
                <a:solidFill>
                  <a:schemeClr val="bg1"/>
                </a:solidFill>
              </a:rPr>
              <a:t>2511 AA Den Haag</a:t>
            </a:r>
          </a:p>
          <a:p>
            <a:pPr>
              <a:lnSpc>
                <a:spcPts val="2000"/>
              </a:lnSpc>
            </a:pPr>
            <a:r>
              <a:rPr lang="nl-NL" sz="1400">
                <a:solidFill>
                  <a:schemeClr val="bg1"/>
                </a:solidFill>
              </a:rPr>
              <a:t>(070) 757 02 00</a:t>
            </a:r>
          </a:p>
          <a:p>
            <a:pPr>
              <a:lnSpc>
                <a:spcPts val="2000"/>
              </a:lnSpc>
            </a:pPr>
            <a:r>
              <a:rPr lang="nl-NL" sz="1400" err="1">
                <a:solidFill>
                  <a:schemeClr val="bg1"/>
                </a:solidFill>
              </a:rPr>
              <a:t>info@prodemos.nl</a:t>
            </a:r>
            <a:endParaRPr lang="nl-NL" sz="1400">
              <a:solidFill>
                <a:schemeClr val="bg1"/>
              </a:solidFill>
            </a:endParaRPr>
          </a:p>
          <a:p>
            <a:pPr>
              <a:lnSpc>
                <a:spcPts val="2000"/>
              </a:lnSpc>
            </a:pPr>
            <a:r>
              <a:rPr lang="nl-NL" sz="1400" err="1">
                <a:solidFill>
                  <a:schemeClr val="bg1"/>
                </a:solidFill>
              </a:rPr>
              <a:t>prodemos.nl</a:t>
            </a:r>
            <a:endParaRPr lang="nl-NL" sz="1400">
              <a:solidFill>
                <a:schemeClr val="bg1"/>
              </a:solidFill>
            </a:endParaRPr>
          </a:p>
        </p:txBody>
      </p:sp>
      <p:sp>
        <p:nvSpPr>
          <p:cNvPr id="7" name="Rechthoek 6"/>
          <p:cNvSpPr/>
          <p:nvPr userDrawn="1"/>
        </p:nvSpPr>
        <p:spPr>
          <a:xfrm>
            <a:off x="0" y="0"/>
            <a:ext cx="9144000" cy="46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0107"/>
            <a:ext cx="2049577" cy="794362"/>
          </a:xfrm>
          <a:prstGeom prst="rect">
            <a:avLst/>
          </a:prstGeom>
        </p:spPr>
      </p:pic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2160000" y="1577870"/>
            <a:ext cx="6270171" cy="6472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pic>
        <p:nvPicPr>
          <p:cNvPr id="2" name="Afbeelding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1" y="4160617"/>
            <a:ext cx="2060308" cy="312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505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kst + icoondia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0000" y="1620000"/>
            <a:ext cx="6270171" cy="312933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2160000" y="720000"/>
            <a:ext cx="6270171" cy="90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Rechthoek 5"/>
          <p:cNvSpPr/>
          <p:nvPr userDrawn="1"/>
        </p:nvSpPr>
        <p:spPr>
          <a:xfrm>
            <a:off x="1" y="473338"/>
            <a:ext cx="1979525" cy="46746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Tijdelijke aanduiding voor inhoud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25"/>
            <a:ext cx="1979525" cy="51406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eld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 userDrawn="1"/>
        </p:nvSpPr>
        <p:spPr>
          <a:xfrm>
            <a:off x="-1" y="468000"/>
            <a:ext cx="9144001" cy="4680000"/>
          </a:xfrm>
          <a:prstGeom prst="rect">
            <a:avLst/>
          </a:prstGeom>
          <a:solidFill>
            <a:schemeClr val="bg2"/>
          </a:solidFill>
        </p:spPr>
        <p:txBody>
          <a:bodyPr wrap="square" rtlCol="0" anchor="ctr" anchorCtr="0">
            <a:noAutofit/>
          </a:bodyPr>
          <a:lstStyle/>
          <a:p>
            <a:r>
              <a:rPr lang="nl-NL" err="1">
                <a:solidFill>
                  <a:schemeClr val="bg2">
                    <a:lumMod val="75000"/>
                  </a:schemeClr>
                </a:solidFill>
              </a:rPr>
              <a:t>Beelddia</a:t>
            </a:r>
            <a:endParaRPr lang="nl-NL">
              <a:solidFill>
                <a:schemeClr val="bg2">
                  <a:lumMod val="75000"/>
                </a:schemeClr>
              </a:solidFill>
            </a:endParaRPr>
          </a:p>
          <a:p>
            <a:endParaRPr lang="nl-NL">
              <a:solidFill>
                <a:schemeClr val="bg2">
                  <a:lumMod val="75000"/>
                </a:schemeClr>
              </a:solidFill>
            </a:endParaRPr>
          </a:p>
          <a:p>
            <a:r>
              <a:rPr lang="nl-NL">
                <a:solidFill>
                  <a:schemeClr val="bg2">
                    <a:lumMod val="75000"/>
                  </a:schemeClr>
                </a:solidFill>
              </a:rPr>
              <a:t>Beeld op de positie van dit grijze kader. </a:t>
            </a:r>
          </a:p>
          <a:p>
            <a:r>
              <a:rPr lang="nl-NL">
                <a:solidFill>
                  <a:schemeClr val="bg2">
                    <a:lumMod val="75000"/>
                  </a:schemeClr>
                </a:solidFill>
              </a:rPr>
              <a:t>Tekst vrij te positioneren.</a:t>
            </a:r>
          </a:p>
          <a:p>
            <a:r>
              <a:rPr lang="nl-NL">
                <a:solidFill>
                  <a:schemeClr val="bg2">
                    <a:lumMod val="75000"/>
                  </a:schemeClr>
                </a:solidFill>
              </a:rPr>
              <a:t>Breedte 25,4 cm</a:t>
            </a:r>
          </a:p>
          <a:p>
            <a:r>
              <a:rPr lang="nl-NL">
                <a:solidFill>
                  <a:schemeClr val="bg2">
                    <a:lumMod val="75000"/>
                  </a:schemeClr>
                </a:solidFill>
              </a:rPr>
              <a:t>Hoogte 13 cm</a:t>
            </a:r>
          </a:p>
          <a:p>
            <a:r>
              <a:rPr lang="nl-NL">
                <a:solidFill>
                  <a:schemeClr val="bg2">
                    <a:lumMod val="75000"/>
                  </a:schemeClr>
                </a:solidFill>
              </a:rPr>
              <a:t>Vert. positie 1,3 cm</a:t>
            </a:r>
          </a:p>
          <a:p>
            <a:r>
              <a:rPr lang="nl-NL">
                <a:solidFill>
                  <a:schemeClr val="bg2">
                    <a:lumMod val="75000"/>
                  </a:schemeClr>
                </a:solidFill>
              </a:rPr>
              <a:t>Hor. Positie 0 cm</a:t>
            </a:r>
          </a:p>
          <a:p>
            <a:endParaRPr lang="nl-NL">
              <a:solidFill>
                <a:schemeClr val="bg2">
                  <a:lumMod val="75000"/>
                </a:schemeClr>
              </a:solidFill>
            </a:endParaRPr>
          </a:p>
          <a:p>
            <a:pPr marL="228600" indent="-228600">
              <a:buAutoNum type="arabicPeriod"/>
            </a:pPr>
            <a:r>
              <a:rPr lang="nl-NL">
                <a:solidFill>
                  <a:schemeClr val="bg2">
                    <a:lumMod val="75000"/>
                  </a:schemeClr>
                </a:solidFill>
              </a:rPr>
              <a:t>Voeg een afbeelding toe</a:t>
            </a:r>
          </a:p>
          <a:p>
            <a:pPr marL="228600" indent="-228600">
              <a:buAutoNum type="arabicPeriod"/>
            </a:pPr>
            <a:r>
              <a:rPr lang="nl-NL" err="1">
                <a:solidFill>
                  <a:schemeClr val="bg2">
                    <a:lumMod val="75000"/>
                  </a:schemeClr>
                </a:solidFill>
              </a:rPr>
              <a:t>Muis-klik</a:t>
            </a:r>
            <a:r>
              <a:rPr lang="nl-NL" baseline="0">
                <a:solidFill>
                  <a:schemeClr val="bg2">
                    <a:lumMod val="75000"/>
                  </a:schemeClr>
                </a:solidFill>
              </a:rPr>
              <a:t> rechts op de afbeelding en selecteer ‘Bijsnijden’</a:t>
            </a:r>
          </a:p>
          <a:p>
            <a:pPr marL="228600" indent="-228600">
              <a:buAutoNum type="arabicPeriod"/>
            </a:pPr>
            <a:r>
              <a:rPr lang="nl-NL" baseline="0">
                <a:solidFill>
                  <a:schemeClr val="bg2">
                    <a:lumMod val="75000"/>
                  </a:schemeClr>
                </a:solidFill>
              </a:rPr>
              <a:t>Pas de breedte van de afbeelding aan en </a:t>
            </a:r>
            <a:r>
              <a:rPr lang="nl-NL" baseline="0" err="1">
                <a:solidFill>
                  <a:schemeClr val="bg2">
                    <a:lumMod val="75000"/>
                  </a:schemeClr>
                </a:solidFill>
              </a:rPr>
              <a:t>zonodig</a:t>
            </a:r>
            <a:r>
              <a:rPr lang="nl-NL" baseline="0">
                <a:solidFill>
                  <a:schemeClr val="bg2">
                    <a:lumMod val="75000"/>
                  </a:schemeClr>
                </a:solidFill>
              </a:rPr>
              <a:t> de uitsnede</a:t>
            </a:r>
          </a:p>
          <a:p>
            <a:pPr marL="228600" indent="-228600">
              <a:buAutoNum type="arabicPeriod"/>
            </a:pPr>
            <a:r>
              <a:rPr lang="nl-NL" baseline="0">
                <a:solidFill>
                  <a:schemeClr val="bg2">
                    <a:lumMod val="75000"/>
                  </a:schemeClr>
                </a:solidFill>
              </a:rPr>
              <a:t>Selecteer de afbeelding en ga naar menu ‘Schikken / Naar achtergrond’ </a:t>
            </a:r>
            <a:br>
              <a:rPr lang="nl-NL" baseline="0">
                <a:solidFill>
                  <a:schemeClr val="bg2">
                    <a:lumMod val="75000"/>
                  </a:schemeClr>
                </a:solidFill>
              </a:rPr>
            </a:br>
            <a:r>
              <a:rPr lang="nl-NL" baseline="0">
                <a:solidFill>
                  <a:schemeClr val="bg2">
                    <a:lumMod val="75000"/>
                  </a:schemeClr>
                </a:solidFill>
              </a:rPr>
              <a:t>om de afbeelding achter de tekst te plaatsen</a:t>
            </a:r>
            <a:endParaRPr lang="nl-NL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44000" y="1447920"/>
            <a:ext cx="5400000" cy="720000"/>
          </a:xfrm>
          <a:solidFill>
            <a:schemeClr val="tx1"/>
          </a:solidFill>
        </p:spPr>
        <p:txBody>
          <a:bodyPr lIns="180000" tIns="180000" rIns="180000" bIns="180000" anchor="ctr" anchorCtr="1"/>
          <a:lstStyle>
            <a:lvl1pPr algn="ctr">
              <a:defRPr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ekstvak 5"/>
          <p:cNvSpPr txBox="1"/>
          <p:nvPr userDrawn="1"/>
        </p:nvSpPr>
        <p:spPr>
          <a:xfrm>
            <a:off x="5985164" y="2603697"/>
            <a:ext cx="2452255" cy="1859130"/>
          </a:xfrm>
          <a:prstGeom prst="rect">
            <a:avLst/>
          </a:prstGeom>
          <a:solidFill>
            <a:schemeClr val="bg2"/>
          </a:solidFill>
        </p:spPr>
        <p:txBody>
          <a:bodyPr wrap="square" rtlCol="0" anchor="ctr" anchorCtr="0">
            <a:noAutofit/>
          </a:bodyPr>
          <a:lstStyle/>
          <a:p>
            <a:r>
              <a:rPr lang="nl-NL" b="1">
                <a:solidFill>
                  <a:schemeClr val="bg2">
                    <a:lumMod val="75000"/>
                  </a:schemeClr>
                </a:solidFill>
              </a:rPr>
              <a:t>Kop</a:t>
            </a:r>
            <a:br>
              <a:rPr lang="nl-NL">
                <a:solidFill>
                  <a:schemeClr val="bg2">
                    <a:lumMod val="75000"/>
                  </a:schemeClr>
                </a:solidFill>
              </a:rPr>
            </a:br>
            <a:r>
              <a:rPr lang="nl-NL">
                <a:solidFill>
                  <a:schemeClr val="bg2">
                    <a:lumMod val="75000"/>
                  </a:schemeClr>
                </a:solidFill>
              </a:rPr>
              <a:t>Plaatsing in gekleurd kader</a:t>
            </a:r>
          </a:p>
          <a:p>
            <a:r>
              <a:rPr lang="nl-NL">
                <a:solidFill>
                  <a:schemeClr val="bg2">
                    <a:lumMod val="75000"/>
                  </a:schemeClr>
                </a:solidFill>
              </a:rPr>
              <a:t>Links of rechts tegen de rand aan plaatsen, hoogte afhankelijk van achterliggende afbeelding</a:t>
            </a:r>
          </a:p>
          <a:p>
            <a:endParaRPr lang="nl-NL">
              <a:solidFill>
                <a:schemeClr val="bg2">
                  <a:lumMod val="75000"/>
                </a:schemeClr>
              </a:solidFill>
            </a:endParaRPr>
          </a:p>
          <a:p>
            <a:r>
              <a:rPr lang="nl-NL" baseline="0">
                <a:solidFill>
                  <a:schemeClr val="bg2">
                    <a:lumMod val="75000"/>
                  </a:schemeClr>
                </a:solidFill>
              </a:rPr>
              <a:t>Maak het kader rondom de tekst ca. 1 cm groter</a:t>
            </a:r>
            <a:endParaRPr lang="nl-NL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530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eld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60000" y="1474045"/>
            <a:ext cx="5400000" cy="720000"/>
          </a:xfrm>
          <a:solidFill>
            <a:schemeClr val="tx1"/>
          </a:solidFill>
        </p:spPr>
        <p:txBody>
          <a:bodyPr lIns="180000" tIns="180000" rIns="180000" bIns="180000" anchor="ctr" anchorCtr="1"/>
          <a:lstStyle>
            <a:lvl1pPr algn="ctr">
              <a:defRPr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endParaRPr lang="nl-N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coondia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 userDrawn="1"/>
        </p:nvSpPr>
        <p:spPr>
          <a:xfrm>
            <a:off x="0" y="411438"/>
            <a:ext cx="9144000" cy="47320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" y="0"/>
            <a:ext cx="9141291" cy="51435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60000" y="1474045"/>
            <a:ext cx="6436800" cy="720000"/>
          </a:xfrm>
          <a:noFill/>
        </p:spPr>
        <p:txBody>
          <a:bodyPr lIns="180000" tIns="180000" rIns="180000" bIns="180000" anchor="ctr" anchorCtr="1"/>
          <a:lstStyle>
            <a:lvl1pPr algn="l">
              <a:defRPr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endParaRPr lang="nl-N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coondia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 userDrawn="1"/>
        </p:nvSpPr>
        <p:spPr>
          <a:xfrm>
            <a:off x="0" y="411438"/>
            <a:ext cx="9144000" cy="47320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endParaRPr lang="nl-NL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160000" y="720000"/>
            <a:ext cx="6270171" cy="90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160000" y="1620000"/>
            <a:ext cx="6270171" cy="312933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59211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ek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160000" y="720000"/>
            <a:ext cx="6270171" cy="90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endParaRPr lang="nl-N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+ cirkelbeeld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60000" y="2160000"/>
            <a:ext cx="6270171" cy="277748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8" name="Ovaal 7"/>
          <p:cNvSpPr/>
          <p:nvPr userDrawn="1"/>
        </p:nvSpPr>
        <p:spPr>
          <a:xfrm>
            <a:off x="432000" y="792000"/>
            <a:ext cx="1835999" cy="1835999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ekstvak 5"/>
          <p:cNvSpPr txBox="1"/>
          <p:nvPr userDrawn="1"/>
        </p:nvSpPr>
        <p:spPr>
          <a:xfrm>
            <a:off x="549899" y="936710"/>
            <a:ext cx="1600200" cy="1546577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nl-NL">
                <a:solidFill>
                  <a:schemeClr val="bg2">
                    <a:lumMod val="75000"/>
                  </a:schemeClr>
                </a:solidFill>
              </a:rPr>
              <a:t>Beeld op de positie van dit </a:t>
            </a:r>
            <a:r>
              <a:rPr lang="nl-NL" err="1">
                <a:solidFill>
                  <a:schemeClr val="bg2">
                    <a:lumMod val="75000"/>
                  </a:schemeClr>
                </a:solidFill>
              </a:rPr>
              <a:t>grijzekader</a:t>
            </a:r>
            <a:r>
              <a:rPr lang="nl-NL">
                <a:solidFill>
                  <a:schemeClr val="bg2">
                    <a:lumMod val="75000"/>
                  </a:schemeClr>
                </a:solidFill>
              </a:rPr>
              <a:t> </a:t>
            </a:r>
          </a:p>
          <a:p>
            <a:pPr algn="ctr"/>
            <a:r>
              <a:rPr lang="nl-NL">
                <a:solidFill>
                  <a:schemeClr val="bg2">
                    <a:lumMod val="75000"/>
                  </a:schemeClr>
                </a:solidFill>
              </a:rPr>
              <a:t>Breedte 5,5 cm</a:t>
            </a:r>
          </a:p>
          <a:p>
            <a:pPr algn="ctr"/>
            <a:r>
              <a:rPr lang="nl-NL">
                <a:solidFill>
                  <a:schemeClr val="bg2">
                    <a:lumMod val="75000"/>
                  </a:schemeClr>
                </a:solidFill>
              </a:rPr>
              <a:t>Hoogte 5,5 cm</a:t>
            </a:r>
          </a:p>
          <a:p>
            <a:pPr marL="0" marR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>
                <a:solidFill>
                  <a:schemeClr val="bg2">
                    <a:lumMod val="75000"/>
                  </a:schemeClr>
                </a:solidFill>
              </a:rPr>
              <a:t>Vert. positie 2 m</a:t>
            </a:r>
          </a:p>
          <a:p>
            <a:pPr marL="0" marR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>
                <a:solidFill>
                  <a:schemeClr val="bg2">
                    <a:lumMod val="75000"/>
                  </a:schemeClr>
                </a:solidFill>
              </a:rPr>
              <a:t>Hor. positie</a:t>
            </a:r>
            <a:r>
              <a:rPr lang="nl-NL" baseline="0">
                <a:solidFill>
                  <a:schemeClr val="bg2">
                    <a:lumMod val="75000"/>
                  </a:schemeClr>
                </a:solidFill>
              </a:rPr>
              <a:t> 1 cm</a:t>
            </a:r>
            <a:endParaRPr lang="nl-NL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1501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 userDrawn="1"/>
        </p:nvSpPr>
        <p:spPr>
          <a:xfrm>
            <a:off x="0" y="0"/>
            <a:ext cx="9144000" cy="46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60000" y="720000"/>
            <a:ext cx="6270171" cy="825751"/>
          </a:xfrm>
          <a:prstGeom prst="rect">
            <a:avLst/>
          </a:prstGeom>
        </p:spPr>
        <p:txBody>
          <a:bodyPr vert="horz" lIns="0" tIns="46800" rIns="0" bIns="0" rtlCol="0" anchor="t" anchorCtr="0">
            <a:noAutofit/>
          </a:bodyPr>
          <a:lstStyle/>
          <a:p>
            <a:r>
              <a:rPr lang="nl-NL"/>
              <a:t>Titelstijl van model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0000" y="1620000"/>
            <a:ext cx="6270171" cy="3129336"/>
          </a:xfrm>
          <a:prstGeom prst="rect">
            <a:avLst/>
          </a:prstGeom>
        </p:spPr>
        <p:txBody>
          <a:bodyPr vert="horz" lIns="0" tIns="46800" rIns="0" bIns="0" rtlCol="0" anchor="t" anchorCtr="0">
            <a:no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78" y="32161"/>
            <a:ext cx="1357449" cy="459648"/>
          </a:xfrm>
          <a:prstGeom prst="rect">
            <a:avLst/>
          </a:prstGeom>
        </p:spPr>
      </p:pic>
      <p:sp>
        <p:nvSpPr>
          <p:cNvPr id="10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38902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82" r:id="rId2"/>
    <p:sldLayoutId id="2147483678" r:id="rId3"/>
    <p:sldLayoutId id="2147483680" r:id="rId4"/>
    <p:sldLayoutId id="2147483683" r:id="rId5"/>
    <p:sldLayoutId id="2147483685" r:id="rId6"/>
    <p:sldLayoutId id="2147483676" r:id="rId7"/>
    <p:sldLayoutId id="2147483681" r:id="rId8"/>
    <p:sldLayoutId id="2147483677" r:id="rId9"/>
    <p:sldLayoutId id="2147483675" r:id="rId10"/>
    <p:sldLayoutId id="2147483673" r:id="rId11"/>
    <p:sldLayoutId id="2147483679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hf sldNum="0" hdr="0" dt="0"/>
  <p:txStyles>
    <p:titleStyle>
      <a:lvl1pPr algn="l" defTabSz="685800" rtl="0" eaLnBrk="1" latinLnBrk="0" hangingPunct="1">
        <a:lnSpc>
          <a:spcPts val="3600"/>
        </a:lnSpc>
        <a:spcBef>
          <a:spcPct val="0"/>
        </a:spcBef>
        <a:buNone/>
        <a:defRPr sz="3200" b="1" i="0" kern="1200">
          <a:solidFill>
            <a:schemeClr val="tx1"/>
          </a:solidFill>
          <a:latin typeface="Calibri" charset="0"/>
          <a:ea typeface="Calibri" charset="0"/>
          <a:cs typeface="Calibri" charset="0"/>
        </a:defRPr>
      </a:lvl1pPr>
    </p:titleStyle>
    <p:bodyStyle>
      <a:lvl1pPr marL="108000" indent="-108000" algn="l" defTabSz="685800" rtl="0" eaLnBrk="1" fontAlgn="t" latinLnBrk="0" hangingPunct="1">
        <a:lnSpc>
          <a:spcPts val="24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216000" indent="-108000" algn="l" defTabSz="685800" rtl="0" eaLnBrk="1" fontAlgn="t" latinLnBrk="0" hangingPunct="1">
        <a:lnSpc>
          <a:spcPts val="24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324000" indent="-108000" algn="l" defTabSz="685800" rtl="0" eaLnBrk="1" fontAlgn="t" latinLnBrk="0" hangingPunct="1">
        <a:lnSpc>
          <a:spcPts val="24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432000" indent="-108000" algn="l" defTabSz="685800" rtl="0" eaLnBrk="1" fontAlgn="t" latinLnBrk="0" hangingPunct="1">
        <a:lnSpc>
          <a:spcPts val="24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540000" indent="-108000" algn="l" defTabSz="685800" rtl="0" eaLnBrk="1" fontAlgn="t" latinLnBrk="0" hangingPunct="1">
        <a:lnSpc>
          <a:spcPts val="24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krachtenveld.tools.prodemos.nl/spel?slug=krachtenveld-europese-unie" TargetMode="Externa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write-plan-business-startup-593333/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 descr="Afbeelding met wolk, buitenshuis, cirkel, Symmetrie&#10;&#10;Automatisch gegenereerde beschrijving">
            <a:extLst>
              <a:ext uri="{FF2B5EF4-FFF2-40B4-BE49-F238E27FC236}">
                <a16:creationId xmlns:a16="http://schemas.microsoft.com/office/drawing/2014/main" id="{ACADA4B6-501E-8C11-C0E1-D1B507F73F3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41323"/>
          <a:stretch/>
        </p:blipFill>
        <p:spPr>
          <a:xfrm>
            <a:off x="453914" y="275771"/>
            <a:ext cx="8236172" cy="3504229"/>
          </a:xfrm>
          <a:prstGeom prst="rect">
            <a:avLst/>
          </a:prstGeom>
        </p:spPr>
      </p:pic>
      <p:sp>
        <p:nvSpPr>
          <p:cNvPr id="2" name="Tijdelijke aanduiding voor voettekst 1"/>
          <p:cNvSpPr>
            <a:spLocks noGrp="1"/>
          </p:cNvSpPr>
          <p:nvPr>
            <p:ph type="ftr" sz="quarter" idx="3"/>
          </p:nvPr>
        </p:nvSpPr>
        <p:spPr>
          <a:xfrm>
            <a:off x="2226890" y="129738"/>
            <a:ext cx="6436186" cy="273844"/>
          </a:xfrm>
          <a:prstGeom prst="rect">
            <a:avLst/>
          </a:prstGeom>
        </p:spPr>
        <p:txBody>
          <a:bodyPr/>
          <a:lstStyle/>
          <a:p>
            <a:r>
              <a:rPr lang="nl-NL"/>
              <a:t>Hier de titel van de presentatie invoegen</a:t>
            </a:r>
          </a:p>
        </p:txBody>
      </p:sp>
      <p:grpSp>
        <p:nvGrpSpPr>
          <p:cNvPr id="5" name="Groeperen 4"/>
          <p:cNvGrpSpPr/>
          <p:nvPr/>
        </p:nvGrpSpPr>
        <p:grpSpPr>
          <a:xfrm>
            <a:off x="-6349" y="1"/>
            <a:ext cx="9150349" cy="5143499"/>
            <a:chOff x="-6349" y="1"/>
            <a:chExt cx="9150349" cy="5143499"/>
          </a:xfrm>
          <a:solidFill>
            <a:schemeClr val="tx1"/>
          </a:solidFill>
        </p:grpSpPr>
        <p:sp>
          <p:nvSpPr>
            <p:cNvPr id="6" name="Rechthoek 5"/>
            <p:cNvSpPr/>
            <p:nvPr/>
          </p:nvSpPr>
          <p:spPr>
            <a:xfrm>
              <a:off x="0" y="1"/>
              <a:ext cx="9144000" cy="44903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" name="Rechthoek 6"/>
            <p:cNvSpPr/>
            <p:nvPr/>
          </p:nvSpPr>
          <p:spPr>
            <a:xfrm>
              <a:off x="0" y="3771900"/>
              <a:ext cx="9144000" cy="1371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" name="Rechthoek 7"/>
            <p:cNvSpPr/>
            <p:nvPr/>
          </p:nvSpPr>
          <p:spPr>
            <a:xfrm>
              <a:off x="-6349" y="1"/>
              <a:ext cx="463550" cy="51434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" name="Rechthoek 8"/>
            <p:cNvSpPr/>
            <p:nvPr/>
          </p:nvSpPr>
          <p:spPr>
            <a:xfrm>
              <a:off x="8677772" y="1"/>
              <a:ext cx="463550" cy="51434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10" name="Titel 1"/>
          <p:cNvSpPr txBox="1">
            <a:spLocks/>
          </p:cNvSpPr>
          <p:nvPr/>
        </p:nvSpPr>
        <p:spPr>
          <a:xfrm>
            <a:off x="2160000" y="3780000"/>
            <a:ext cx="6629400" cy="1371599"/>
          </a:xfrm>
          <a:prstGeom prst="rect">
            <a:avLst/>
          </a:prstGeom>
        </p:spPr>
        <p:txBody>
          <a:bodyPr vert="horz" wrap="square" lIns="0" tIns="46800" rIns="0" bIns="0" rtlCol="0" anchor="ctr" anchorCtr="0">
            <a:noAutofit/>
          </a:bodyPr>
          <a:lstStyle>
            <a:lvl1pPr algn="l" defTabSz="685800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3200" b="1" i="0" kern="120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fontAlgn="ctr">
              <a:lnSpc>
                <a:spcPts val="3200"/>
              </a:lnSpc>
            </a:pPr>
            <a:r>
              <a:rPr lang="nl-NL" dirty="0">
                <a:solidFill>
                  <a:schemeClr val="bg1"/>
                </a:solidFill>
              </a:rPr>
              <a:t>Een uitzondering voor Nederland?</a:t>
            </a:r>
            <a:endParaRPr lang="nl-NL" sz="1800" dirty="0">
              <a:solidFill>
                <a:schemeClr val="tx2"/>
              </a:solidFill>
            </a:endParaRPr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9554"/>
            <a:ext cx="2049577" cy="794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7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74B43C-1DB8-127A-F23F-4244173FA2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FE69A53C-DA6D-5D44-D443-786A5DAC93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0000" y="1431689"/>
            <a:ext cx="6591094" cy="3490355"/>
          </a:xfrm>
        </p:spPr>
        <p:txBody>
          <a:bodyPr/>
          <a:lstStyle/>
          <a:p>
            <a:r>
              <a:rPr lang="nl-NL" dirty="0"/>
              <a:t> Lees de vier artikelen. </a:t>
            </a:r>
          </a:p>
          <a:p>
            <a:r>
              <a:rPr lang="nl-NL" dirty="0"/>
              <a:t> Schrijf een beschouwing over hoe verschillende actoren in de EU zouden kunnen reageren op het verzoek tot een </a:t>
            </a:r>
            <a:r>
              <a:rPr lang="nl-NL" dirty="0" err="1"/>
              <a:t>opt</a:t>
            </a:r>
            <a:r>
              <a:rPr lang="nl-NL" dirty="0"/>
              <a:t>-out van Nederland op het gebied van Europese </a:t>
            </a: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asiel- en migratieregelgeving.</a:t>
            </a:r>
          </a:p>
          <a:p>
            <a:r>
              <a:rPr lang="nl-N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Geef ter illustratie in elk geval een inschatting van de reactie van de </a:t>
            </a:r>
            <a:r>
              <a:rPr lang="nl-NL" dirty="0"/>
              <a:t>Spaanse, Italiaanse en Hongaarse regering en de Europese Commissie. </a:t>
            </a:r>
          </a:p>
          <a:p>
            <a:r>
              <a:rPr lang="nl-NL" dirty="0"/>
              <a:t> Sluit af met jouw eigen inschatting of het verzoek van de regering geaccepteerd zal worden of niet. En waarom.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A1884047-57F2-C968-191C-D2B8A00D4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Opdracht: beschouwing schrijven</a:t>
            </a:r>
          </a:p>
        </p:txBody>
      </p:sp>
      <p:pic>
        <p:nvPicPr>
          <p:cNvPr id="6" name="Afbeelding 5" descr="Afbeelding met wolk, buitenshuis, cirkel, Symmetrie&#10;&#10;Automatisch gegenereerde beschrijving">
            <a:extLst>
              <a:ext uri="{FF2B5EF4-FFF2-40B4-BE49-F238E27FC236}">
                <a16:creationId xmlns:a16="http://schemas.microsoft.com/office/drawing/2014/main" id="{EAA40620-BF2B-2D80-E10C-787CC61D4A06}"/>
              </a:ext>
            </a:extLst>
          </p:cNvPr>
          <p:cNvPicPr>
            <a:picLocks/>
          </p:cNvPicPr>
          <p:nvPr/>
        </p:nvPicPr>
        <p:blipFill rotWithShape="1">
          <a:blip r:embed="rId2"/>
          <a:srcRect l="27286" r="44826"/>
          <a:stretch/>
        </p:blipFill>
        <p:spPr>
          <a:xfrm>
            <a:off x="0" y="463500"/>
            <a:ext cx="1800000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661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 txBox="1">
            <a:spLocks/>
          </p:cNvSpPr>
          <p:nvPr/>
        </p:nvSpPr>
        <p:spPr>
          <a:xfrm>
            <a:off x="2160000" y="1593072"/>
            <a:ext cx="6270171" cy="665496"/>
          </a:xfrm>
          <a:prstGeom prst="rect">
            <a:avLst/>
          </a:prstGeom>
        </p:spPr>
        <p:txBody>
          <a:bodyPr lIns="0" tIns="0" rIns="0" bIns="0"/>
          <a:lstStyle>
            <a:lvl1pPr algn="l" defTabSz="685800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3200" b="1" i="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nl-NL">
                <a:solidFill>
                  <a:schemeClr val="bg1"/>
                </a:solidFill>
              </a:rPr>
              <a:t>prodemos.nl</a:t>
            </a:r>
            <a:br>
              <a:rPr lang="nl-NL">
                <a:solidFill>
                  <a:schemeClr val="bg1"/>
                </a:solidFill>
              </a:rPr>
            </a:br>
            <a:br>
              <a:rPr lang="nl-NL">
                <a:solidFill>
                  <a:schemeClr val="bg1"/>
                </a:solidFill>
              </a:rPr>
            </a:br>
            <a:br>
              <a:rPr lang="nl-NL">
                <a:solidFill>
                  <a:schemeClr val="bg1"/>
                </a:solidFill>
              </a:rPr>
            </a:br>
            <a:endParaRPr lang="nl-NL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8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9B8907-4FBE-972D-4484-D679F1E10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4102" y="823877"/>
            <a:ext cx="6323526" cy="720000"/>
          </a:xfrm>
        </p:spPr>
        <p:txBody>
          <a:bodyPr/>
          <a:lstStyle/>
          <a:p>
            <a:r>
              <a:rPr lang="nl-NL" dirty="0"/>
              <a:t>Schrijft brief aan/gaat naar Brussel</a:t>
            </a:r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86D7C07E-4698-2D23-0004-B909FE38F4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026" name="Picture 2" descr="Marjolein Faber">
            <a:extLst>
              <a:ext uri="{FF2B5EF4-FFF2-40B4-BE49-F238E27FC236}">
                <a16:creationId xmlns:a16="http://schemas.microsoft.com/office/drawing/2014/main" id="{68994FD7-984D-EEFC-7D23-8B74D1C67C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53" r="5579"/>
          <a:stretch/>
        </p:blipFill>
        <p:spPr bwMode="auto">
          <a:xfrm>
            <a:off x="2140950" y="1702316"/>
            <a:ext cx="2541267" cy="314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 descr="Afbeelding met Menselijk gezicht, persoon, kleding, portret&#10;&#10;Automatisch gegenereerde beschrijving">
            <a:extLst>
              <a:ext uri="{FF2B5EF4-FFF2-40B4-BE49-F238E27FC236}">
                <a16:creationId xmlns:a16="http://schemas.microsoft.com/office/drawing/2014/main" id="{A935F4FD-5457-4918-6C02-CC4D257AC32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1941" r="4290"/>
          <a:stretch/>
        </p:blipFill>
        <p:spPr>
          <a:xfrm>
            <a:off x="5030842" y="1702316"/>
            <a:ext cx="2541267" cy="3149600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FCC784E9-AF85-F476-54E0-9CE83896E07F}"/>
              </a:ext>
            </a:extLst>
          </p:cNvPr>
          <p:cNvSpPr txBox="1"/>
          <p:nvPr/>
        </p:nvSpPr>
        <p:spPr>
          <a:xfrm rot="16200000">
            <a:off x="6245059" y="3254075"/>
            <a:ext cx="289560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>
                <a:solidFill>
                  <a:schemeClr val="tx2"/>
                </a:solidFill>
              </a:rPr>
              <a:t>Foto’s : Martijn Beekman</a:t>
            </a:r>
          </a:p>
        </p:txBody>
      </p:sp>
    </p:spTree>
    <p:extLst>
      <p:ext uri="{BB962C8B-B14F-4D97-AF65-F5344CB8AC3E}">
        <p14:creationId xmlns:p14="http://schemas.microsoft.com/office/powerpoint/2010/main" val="1064623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4E7159C9-2683-5798-3EF3-0B1A3D2FE1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 Wet- en regelgeving in de EU</a:t>
            </a:r>
          </a:p>
          <a:p>
            <a:r>
              <a:rPr lang="nl-NL" dirty="0"/>
              <a:t> Mogelijkheden voor uitzonderingen (Casus: mest)</a:t>
            </a:r>
          </a:p>
          <a:p>
            <a:r>
              <a:rPr lang="nl-NL" dirty="0"/>
              <a:t> Uitleg opdracht: beschouwing schrijven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B7C5FA98-1642-DB71-0276-9A5CFEDE45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Opbouw les</a:t>
            </a:r>
          </a:p>
        </p:txBody>
      </p:sp>
      <p:pic>
        <p:nvPicPr>
          <p:cNvPr id="4" name="Afbeelding 3" descr="Afbeelding met wolk, buitenshuis, cirkel, Symmetrie&#10;&#10;Automatisch gegenereerde beschrijving">
            <a:extLst>
              <a:ext uri="{FF2B5EF4-FFF2-40B4-BE49-F238E27FC236}">
                <a16:creationId xmlns:a16="http://schemas.microsoft.com/office/drawing/2014/main" id="{19748272-C178-2473-670E-AE2693B26E35}"/>
              </a:ext>
            </a:extLst>
          </p:cNvPr>
          <p:cNvPicPr>
            <a:picLocks/>
          </p:cNvPicPr>
          <p:nvPr/>
        </p:nvPicPr>
        <p:blipFill rotWithShape="1">
          <a:blip r:embed="rId2"/>
          <a:srcRect l="27286" r="44826"/>
          <a:stretch/>
        </p:blipFill>
        <p:spPr>
          <a:xfrm>
            <a:off x="0" y="463500"/>
            <a:ext cx="1800000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980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hlinkClick r:id="rId2"/>
            <a:extLst>
              <a:ext uri="{FF2B5EF4-FFF2-40B4-BE49-F238E27FC236}">
                <a16:creationId xmlns:a16="http://schemas.microsoft.com/office/drawing/2014/main" id="{47F8D268-72B1-F370-5202-E5771D5EFBD2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63500"/>
            <a:ext cx="9144000" cy="4680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5C84154-FE62-51A8-5E9C-4FD6927F2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0" y="1447920"/>
            <a:ext cx="3962400" cy="720000"/>
          </a:xfrm>
        </p:spPr>
        <p:txBody>
          <a:bodyPr/>
          <a:lstStyle/>
          <a:p>
            <a:r>
              <a:rPr lang="nl-NL"/>
              <a:t>Krachtenveld EU</a:t>
            </a:r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9A7BCCAC-0972-AD3D-A71C-EAE036F388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07252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3869F5B4-B5DD-3CB7-E591-BCBC7A2A0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76E5F194-F6B7-99D0-7C5F-3020A10F22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985164">
            <a:off x="515625" y="868576"/>
            <a:ext cx="10038977" cy="305614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3E91E8B9-DAA1-DE1E-7218-4E039814BD88}"/>
              </a:ext>
            </a:extLst>
          </p:cNvPr>
          <p:cNvSpPr txBox="1"/>
          <p:nvPr/>
        </p:nvSpPr>
        <p:spPr>
          <a:xfrm rot="21117165">
            <a:off x="774849" y="4521342"/>
            <a:ext cx="315277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/>
              <a:t>NRC, 7 november 2024 </a:t>
            </a:r>
          </a:p>
        </p:txBody>
      </p:sp>
      <p:sp>
        <p:nvSpPr>
          <p:cNvPr id="6" name="Titel 2">
            <a:extLst>
              <a:ext uri="{FF2B5EF4-FFF2-40B4-BE49-F238E27FC236}">
                <a16:creationId xmlns:a16="http://schemas.microsoft.com/office/drawing/2014/main" id="{04C5A0AB-EF19-EBA4-B755-7CA8C0115876}"/>
              </a:ext>
            </a:extLst>
          </p:cNvPr>
          <p:cNvSpPr txBox="1">
            <a:spLocks/>
          </p:cNvSpPr>
          <p:nvPr/>
        </p:nvSpPr>
        <p:spPr>
          <a:xfrm>
            <a:off x="5980261" y="3793156"/>
            <a:ext cx="3163739" cy="738484"/>
          </a:xfrm>
          <a:prstGeom prst="rect">
            <a:avLst/>
          </a:prstGeom>
          <a:solidFill>
            <a:schemeClr val="tx1"/>
          </a:solidFill>
        </p:spPr>
        <p:txBody>
          <a:bodyPr vert="horz" lIns="180000" tIns="180000" rIns="180000" bIns="180000" rtlCol="0" anchor="ctr" anchorCtr="1">
            <a:noAutofit/>
          </a:bodyPr>
          <a:lstStyle>
            <a:lvl1pPr algn="ctr" defTabSz="685800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3200" b="1" i="0" kern="1200">
                <a:ln>
                  <a:noFill/>
                </a:ln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nl-NL"/>
              <a:t>Casus mest</a:t>
            </a:r>
          </a:p>
        </p:txBody>
      </p:sp>
    </p:spTree>
    <p:extLst>
      <p:ext uri="{BB962C8B-B14F-4D97-AF65-F5344CB8AC3E}">
        <p14:creationId xmlns:p14="http://schemas.microsoft.com/office/powerpoint/2010/main" val="4256177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B7819C24-A93A-021D-B3F3-64D9A621B8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‘</a:t>
            </a:r>
            <a:r>
              <a:rPr lang="nl-NL" sz="18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Nederlandse boeren hebben van Europa sinds 2006 meer mest mogen uitrijden, omdat hier veel grasland is dat stikstof goed kan opnemen. Maar al die mest heeft geleid tot stikstof-, bodem- en waterproblemen, en daarom wordt die uitzondering tussen 2023 en 2026 teruggedraaid. Het betekent dat boeren straks zo’n 30 procent minder dierlijke mest kwijt kunnen – los van kunstmest.’ (NRC, 7 november 2024)</a:t>
            </a:r>
            <a:endParaRPr lang="nl-NL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l-NL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EF72D628-D44B-6253-59C8-5D03ED49A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Casus mest</a:t>
            </a:r>
          </a:p>
        </p:txBody>
      </p:sp>
      <p:pic>
        <p:nvPicPr>
          <p:cNvPr id="6" name="Afbeelding 5" descr="Afbeelding met wolk, buitenshuis, cirkel, Symmetrie&#10;&#10;Automatisch gegenereerde beschrijving">
            <a:extLst>
              <a:ext uri="{FF2B5EF4-FFF2-40B4-BE49-F238E27FC236}">
                <a16:creationId xmlns:a16="http://schemas.microsoft.com/office/drawing/2014/main" id="{C484D4C7-348F-7308-778D-C6C4AD990D0A}"/>
              </a:ext>
            </a:extLst>
          </p:cNvPr>
          <p:cNvPicPr>
            <a:picLocks/>
          </p:cNvPicPr>
          <p:nvPr/>
        </p:nvPicPr>
        <p:blipFill rotWithShape="1">
          <a:blip r:embed="rId2"/>
          <a:srcRect l="27286" r="44826"/>
          <a:stretch/>
        </p:blipFill>
        <p:spPr>
          <a:xfrm>
            <a:off x="0" y="463500"/>
            <a:ext cx="1800000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310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385E0B-44EA-596A-72B1-0DBADDDBB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Vergadering</a:t>
            </a:r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021E4AC-0EAF-5F1F-12D0-892B73F72C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7F1C8853-F64F-89F2-DCF0-ADBEAF9A39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0000" y="1396608"/>
            <a:ext cx="6731587" cy="3605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000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persoon, computer, verbruiksartikelen voor kantoor, computer&#10;&#10;Automatisch gegenereerde beschrijving">
            <a:extLst>
              <a:ext uri="{FF2B5EF4-FFF2-40B4-BE49-F238E27FC236}">
                <a16:creationId xmlns:a16="http://schemas.microsoft.com/office/drawing/2014/main" id="{3EE8C1C3-8B8D-C986-5369-230A7327D2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9244"/>
          <a:stretch/>
        </p:blipFill>
        <p:spPr>
          <a:xfrm>
            <a:off x="1" y="475488"/>
            <a:ext cx="9144000" cy="4668012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A68E7E8-4EE5-5D81-ECFC-9883C2777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708400"/>
            <a:ext cx="6438900" cy="870712"/>
          </a:xfrm>
        </p:spPr>
        <p:txBody>
          <a:bodyPr/>
          <a:lstStyle/>
          <a:p>
            <a:pPr algn="l"/>
            <a:r>
              <a:rPr lang="nl-NL" dirty="0"/>
              <a:t>Opdracht: beschouwing schrijven</a:t>
            </a:r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091526E4-4511-7803-7645-DB2E73660C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74659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133A64B7-EC17-09CE-B08B-8FC2AEF56E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026411">
            <a:off x="2288954" y="-384593"/>
            <a:ext cx="6197200" cy="6329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908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ProDemos">
  <a:themeElements>
    <a:clrScheme name="ProDemos blauw">
      <a:dk1>
        <a:srgbClr val="00B3E6"/>
      </a:dk1>
      <a:lt1>
        <a:srgbClr val="FFFFFF"/>
      </a:lt1>
      <a:dk2>
        <a:srgbClr val="1A1918"/>
      </a:dk2>
      <a:lt2>
        <a:srgbClr val="E7E6E6"/>
      </a:lt2>
      <a:accent1>
        <a:srgbClr val="00B3E6"/>
      </a:accent1>
      <a:accent2>
        <a:srgbClr val="58A337"/>
      </a:accent2>
      <a:accent3>
        <a:srgbClr val="FCC241"/>
      </a:accent3>
      <a:accent4>
        <a:srgbClr val="EB5B24"/>
      </a:accent4>
      <a:accent5>
        <a:srgbClr val="D7007E"/>
      </a:accent5>
      <a:accent6>
        <a:srgbClr val="C7B8A3"/>
      </a:accent6>
      <a:hlink>
        <a:srgbClr val="00B3E6"/>
      </a:hlink>
      <a:folHlink>
        <a:srgbClr val="C7B8A3"/>
      </a:folHlink>
    </a:clrScheme>
    <a:fontScheme name="Office-them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23099-1 ProDemos powerpointtemplate-NL blauw.pptx" id="{F3DEBD63-EE53-DA4A-B1D6-DA947C1E4577}" vid="{E5A097DC-8011-C443-AA16-DAF9CA9DBBE8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EB7D61D776EC44EBF96354E46DD7CF7" ma:contentTypeVersion="18" ma:contentTypeDescription="Een nieuw document maken." ma:contentTypeScope="" ma:versionID="8133afb84a15b69cb26b22f1c1db2a09">
  <xsd:schema xmlns:xsd="http://www.w3.org/2001/XMLSchema" xmlns:xs="http://www.w3.org/2001/XMLSchema" xmlns:p="http://schemas.microsoft.com/office/2006/metadata/properties" xmlns:ns2="f6166596-befa-4d6e-9b8b-75e822e8a231" xmlns:ns3="3a7bcf79-13ec-4791-9315-eb816fa35df2" targetNamespace="http://schemas.microsoft.com/office/2006/metadata/properties" ma:root="true" ma:fieldsID="62832601cabcd8f2266d9163ccbf5c7b" ns2:_="" ns3:_="">
    <xsd:import namespace="f6166596-befa-4d6e-9b8b-75e822e8a231"/>
    <xsd:import namespace="3a7bcf79-13ec-4791-9315-eb816fa35df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166596-befa-4d6e-9b8b-75e822e8a23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0" nillable="true" ma:taxonomy="true" ma:internalName="lcf76f155ced4ddcb4097134ff3c332f" ma:taxonomyFieldName="MediaServiceImageTags" ma:displayName="Afbeeldingtags" ma:readOnly="false" ma:fieldId="{5cf76f15-5ced-4ddc-b409-7134ff3c332f}" ma:taxonomyMulti="true" ma:sspId="990ba098-8963-4177-a9c0-5ce46bfe6f5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7bcf79-13ec-4791-9315-eb816fa35df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35d50a92-1a98-4685-bbfd-29754743debb}" ma:internalName="TaxCatchAll" ma:showField="CatchAllData" ma:web="3a7bcf79-13ec-4791-9315-eb816fa35df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6166596-befa-4d6e-9b8b-75e822e8a231">
      <Terms xmlns="http://schemas.microsoft.com/office/infopath/2007/PartnerControls"/>
    </lcf76f155ced4ddcb4097134ff3c332f>
    <TaxCatchAll xmlns="3a7bcf79-13ec-4791-9315-eb816fa35df2" xsi:nil="true"/>
  </documentManagement>
</p:properties>
</file>

<file path=customXml/itemProps1.xml><?xml version="1.0" encoding="utf-8"?>
<ds:datastoreItem xmlns:ds="http://schemas.openxmlformats.org/officeDocument/2006/customXml" ds:itemID="{3361B622-2B34-4990-A92B-4D13134F21F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20D8002-7CCF-4A5A-A72C-1153B38245D9}">
  <ds:schemaRefs>
    <ds:schemaRef ds:uri="3a7bcf79-13ec-4791-9315-eb816fa35df2"/>
    <ds:schemaRef ds:uri="f6166596-befa-4d6e-9b8b-75e822e8a23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2D9F42FD-8749-4A7A-9A96-34D11D7C537B}">
  <ds:schemaRefs>
    <ds:schemaRef ds:uri="3a7bcf79-13ec-4791-9315-eb816fa35df2"/>
    <ds:schemaRef ds:uri="f6166596-befa-4d6e-9b8b-75e822e8a231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Metadata/LabelInfo.xml><?xml version="1.0" encoding="utf-8"?>
<clbl:labelList xmlns:clbl="http://schemas.microsoft.com/office/2020/mipLabelMetadata">
  <clbl:label id="{bff47c44-a17a-41cf-a8f7-54127cafb343}" enabled="0" method="" siteId="{bff47c44-a17a-41cf-a8f7-54127cafb343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ProDemos powerpointtemplate-NL blauw</Template>
  <TotalTime>1537</TotalTime>
  <Words>248</Words>
  <Application>Microsoft Office PowerPoint</Application>
  <PresentationFormat>On-screen Show (16:9)</PresentationFormat>
  <Paragraphs>24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ProDemos</vt:lpstr>
      <vt:lpstr>PowerPoint Presentation</vt:lpstr>
      <vt:lpstr>Schrijft brief aan/gaat naar Brussel</vt:lpstr>
      <vt:lpstr>Opbouw les</vt:lpstr>
      <vt:lpstr>Krachtenveld EU</vt:lpstr>
      <vt:lpstr>PowerPoint Presentation</vt:lpstr>
      <vt:lpstr>Casus mest</vt:lpstr>
      <vt:lpstr>Vergadering</vt:lpstr>
      <vt:lpstr>Opdracht: beschouwing schrijven</vt:lpstr>
      <vt:lpstr>PowerPoint Presentation</vt:lpstr>
      <vt:lpstr>Opdracht: beschouwing schrijven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Sedi van Loon</dc:creator>
  <cp:keywords/>
  <dc:description/>
  <cp:lastModifiedBy>Famke Langedijk</cp:lastModifiedBy>
  <cp:revision>2</cp:revision>
  <cp:lastPrinted>2017-06-07T13:51:27Z</cp:lastPrinted>
  <dcterms:created xsi:type="dcterms:W3CDTF">2024-11-21T13:03:51Z</dcterms:created>
  <dcterms:modified xsi:type="dcterms:W3CDTF">2024-12-06T11:02:07Z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0x010100BEB7D61D776EC44EBF96354E46DD7CF7</vt:lpwstr>
  </property>
  <property fmtid="{D5CDD505-2E9C-101B-9397-08002B2CF9AE}" pid="3" name="MediaServiceImageTags">
    <vt:lpwstr/>
  </property>
</Properties>
</file>