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19_7CCEDA2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0"/>
  </p:notesMasterIdLst>
  <p:handoutMasterIdLst>
    <p:handoutMasterId r:id="rId21"/>
  </p:handoutMasterIdLst>
  <p:sldIdLst>
    <p:sldId id="279" r:id="rId5"/>
    <p:sldId id="281" r:id="rId6"/>
    <p:sldId id="289" r:id="rId7"/>
    <p:sldId id="415" r:id="rId8"/>
    <p:sldId id="416" r:id="rId9"/>
    <p:sldId id="417" r:id="rId10"/>
    <p:sldId id="295" r:id="rId11"/>
    <p:sldId id="296" r:id="rId12"/>
    <p:sldId id="413" r:id="rId13"/>
    <p:sldId id="283" r:id="rId14"/>
    <p:sldId id="414" r:id="rId15"/>
    <p:sldId id="410" r:id="rId16"/>
    <p:sldId id="411" r:id="rId17"/>
    <p:sldId id="412" r:id="rId18"/>
    <p:sldId id="278" r:id="rId19"/>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F1EE02-F0DA-1C07-11CD-EAB3CA3AEA38}" name="Jonnick Kirwan" initials="JK" userId="S::jonnick@prodemos.nl::9a59ccf2-ff56-4baa-9c1a-5e00a0986d43" providerId="AD"/>
  <p188:author id="{1FA71CA2-32E9-1C6F-CE0B-7452064C281D}" name="Ward Dekker" initials="WD" userId="S::ward@prodemos.nl::b9a7c396-5430-4fc0-9018-2c60a00188bb" providerId="AD"/>
  <p188:author id="{9E6728E1-5837-1E81-5AA7-4B2DBEB9920F}" name="Sandra Boersma" initials="SB" userId="S::sandra@prodemos.nl::aa0d5c04-0f93-4a70-8f86-d3f3b8229c3c" providerId="AD"/>
  <p188:author id="{CDF592EC-F61F-9F0E-6732-3884B38945CF}" name="Janneke Francissen" initials="JF" userId="S::janneke@prodemos.nl::e9f1ff48-2d42-4ce7-81e6-7b659a81b7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625AE-24FC-A648-AF94-46768F45E58E}" v="2" dt="2023-09-11T08:18:47.159"/>
    <p1510:client id="{F6B5CCD1-6EDA-4B57-8AAA-E3F8D7F5294F}" v="7" dt="2023-09-14T09:52:02.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92"/>
  </p:normalViewPr>
  <p:slideViewPr>
    <p:cSldViewPr snapToGrid="0">
      <p:cViewPr varScale="1">
        <p:scale>
          <a:sx n="140" d="100"/>
          <a:sy n="140" d="100"/>
        </p:scale>
        <p:origin x="540"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omments/modernComment_119_7CCEDA2B.xml><?xml version="1.0" encoding="utf-8"?>
<p188:cmLst xmlns:a="http://schemas.openxmlformats.org/drawingml/2006/main" xmlns:r="http://schemas.openxmlformats.org/officeDocument/2006/relationships" xmlns:p188="http://schemas.microsoft.com/office/powerpoint/2018/8/main">
  <p188:cm id="{6EB8D672-2352-4ED1-96BC-C77F44EFB0AA}" authorId="{9E6728E1-5837-1E81-5AA7-4B2DBEB9920F}" status="resolved" created="2023-08-31T12:17:31.065" complete="100000">
    <ac:deMkLst xmlns:ac="http://schemas.microsoft.com/office/drawing/2013/main/command">
      <pc:docMk xmlns:pc="http://schemas.microsoft.com/office/powerpoint/2013/main/command"/>
      <pc:sldMk xmlns:pc="http://schemas.microsoft.com/office/powerpoint/2013/main/command" cId="2093931051" sldId="281"/>
      <ac:picMk id="6" creationId="{42CDA7CF-EA06-B411-5181-325FC8785F07}"/>
    </ac:deMkLst>
    <p188:replyLst>
      <p188:reply id="{541AFC99-053E-43BA-B12D-016F80F48629}" authorId="{FBF1EE02-F0DA-1C07-11CD-EAB3CA3AEA38}" created="2023-09-07T11:40:36.972">
        <p188:txBody>
          <a:bodyPr/>
          <a:lstStyle/>
          <a:p>
            <a:r>
              <a:rPr lang="en-US"/>
              <a:t>Foto is idd uit onze eigen beeldbank. Idee was dat het een jong iemand is die mee doet aan een debat - en dus mee doet met de politiek. Beetje vergezocht, maar ik vond hem vooral erg leuk :)</a:t>
            </a:r>
          </a:p>
        </p188:txBody>
        <p188:extLst>
          <p:ext xmlns:p="http://schemas.openxmlformats.org/presentationml/2006/main" uri="{57CB4572-C831-44C2-8A1C-0ADB6CCDFE69}">
            <p223:reactions xmlns:p223="http://schemas.microsoft.com/office/powerpoint/2022/03/main">
              <p223:rxn type="👍">
                <p223:instance time="2023-09-07T11:54:16.895" authorId="{9E6728E1-5837-1E81-5AA7-4B2DBEB9920F}"/>
              </p223:rxn>
            </p223:reactions>
          </p:ext>
        </p188:extLst>
      </p188:reply>
    </p188:replyLst>
    <p188:txBody>
      <a:bodyPr/>
      <a:lstStyle/>
      <a:p>
        <a:r>
          <a:rPr lang="nl-NL"/>
          <a:t>Is dit een foto van onszelf? Wat heeft het met het onderwerp te maken? Het is wel de nette manier om een foto in de Ppt te zetten, zo klopt ie volgens het sjabloon.</a:t>
        </a:r>
      </a:p>
    </p188:txBody>
  </p188:cm>
  <p188:cm id="{9ABBD75B-788B-4915-828D-4D31096673D3}" authorId="{9E6728E1-5837-1E81-5AA7-4B2DBEB9920F}" status="resolved" created="2023-08-31T12:24:50.310" complete="100000">
    <ac:txMkLst xmlns:ac="http://schemas.microsoft.com/office/drawing/2013/main/command">
      <pc:docMk xmlns:pc="http://schemas.microsoft.com/office/powerpoint/2013/main/command"/>
      <pc:sldMk xmlns:pc="http://schemas.microsoft.com/office/powerpoint/2013/main/command" cId="2093931051" sldId="281"/>
      <ac:spMk id="2" creationId="{00000000-0000-0000-0000-000000000000}"/>
      <ac:txMk cp="114" len="12">
        <ac:context len="128" hash="2449959844"/>
      </ac:txMk>
    </ac:txMkLst>
    <p188:pos x="1260208" y="1369385"/>
    <p188:replyLst>
      <p188:reply id="{366905AE-7F5F-4051-AE5B-6BF0416F7E4D}" authorId="{FBF1EE02-F0DA-1C07-11CD-EAB3CA3AEA38}" created="2023-09-07T11:41:21.537">
        <p188:txBody>
          <a:bodyPr/>
          <a:lstStyle/>
          <a:p>
            <a:r>
              <a:rPr lang="en-US"/>
              <a:t>niet direct, maar hij staat wel uitgelegd in de handleiding, dus een docent kan daar wel kort over uitleggen hoe het in elkaar zit</a:t>
            </a:r>
          </a:p>
        </p188:txBody>
      </p188:reply>
    </p188:replyLst>
    <p188:txBody>
      <a:bodyPr/>
      <a:lstStyle/>
      <a:p>
        <a:r>
          <a:rPr lang="nl-NL"/>
          <a:t>Kennen leerlingen de naam van deze werkvorm? Weten ze dan wat er gaat komen?</a:t>
        </a:r>
      </a:p>
    </p188:txBody>
    <p188:extLst>
      <p:ext xmlns:p="http://schemas.openxmlformats.org/presentationml/2006/main" uri="{57CB4572-C831-44C2-8A1C-0ADB6CCDFE69}">
        <p223:reactions xmlns:p223="http://schemas.microsoft.com/office/powerpoint/2022/03/main">
          <p223:rxn type="👍">
            <p223:instance time="2023-09-07T11:54:27.099" authorId="{9E6728E1-5837-1E81-5AA7-4B2DBEB9920F}"/>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14-9-2023</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14-9-2023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it-IT" b="0" i="0">
                <a:solidFill>
                  <a:srgbClr val="000000"/>
                </a:solidFill>
                <a:effectLst/>
                <a:latin typeface="PlusJakartaSans"/>
              </a:rPr>
              <a:t>Foto door Christina Morillo: https://www.pexels.com/nl-nl/foto/groep-mensen-in-vergaderruimte-1181304/</a:t>
            </a:r>
          </a:p>
          <a:p>
            <a:pPr marL="0" indent="0">
              <a:buNone/>
            </a:pPr>
            <a:endParaRPr lang="nl-NL"/>
          </a:p>
          <a:p>
            <a:endParaRPr lang="nl-NL"/>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061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6</a:t>
            </a:fld>
            <a:endParaRPr lang="nl-NL"/>
          </a:p>
        </p:txBody>
      </p:sp>
    </p:spTree>
    <p:extLst>
      <p:ext uri="{BB962C8B-B14F-4D97-AF65-F5344CB8AC3E}">
        <p14:creationId xmlns:p14="http://schemas.microsoft.com/office/powerpoint/2010/main" val="974106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000000"/>
                </a:solidFill>
                <a:effectLst/>
                <a:latin typeface="PlusJakartaSans"/>
              </a:rPr>
              <a:t>Foto door RDNE Stock project: https://www.pexels.com/nl-nl/foto/2-vrouwen-die-een-hijab-dragen-die-een-selfie-maken-4911255/</a:t>
            </a:r>
            <a:endParaRPr lang="en-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9</a:t>
            </a:fld>
            <a:endParaRPr lang="nl-NL"/>
          </a:p>
        </p:txBody>
      </p:sp>
    </p:spTree>
    <p:extLst>
      <p:ext uri="{BB962C8B-B14F-4D97-AF65-F5344CB8AC3E}">
        <p14:creationId xmlns:p14="http://schemas.microsoft.com/office/powerpoint/2010/main" val="1940109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000000"/>
                </a:solidFill>
                <a:effectLst/>
                <a:latin typeface="PlusJakartaSans"/>
              </a:rPr>
              <a:t>Foto door Kelly : https://www.pexels.com/nl-nl/foto/demonstranten-houden-tekenen-4552852/</a:t>
            </a:r>
          </a:p>
          <a:p>
            <a:r>
              <a:rPr lang="nl-NL" b="0" i="0">
                <a:solidFill>
                  <a:srgbClr val="000000"/>
                </a:solidFill>
                <a:effectLst/>
                <a:latin typeface="PlusJakartaSans"/>
              </a:rPr>
              <a:t>Foto door Element5 Digital: https://www.pexels.com/nl-nl/foto/persoon-die-papier-op-doos-laat-1550337/</a:t>
            </a:r>
            <a:endParaRPr lang="en-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11</a:t>
            </a:fld>
            <a:endParaRPr lang="nl-NL"/>
          </a:p>
        </p:txBody>
      </p:sp>
    </p:spTree>
    <p:extLst>
      <p:ext uri="{BB962C8B-B14F-4D97-AF65-F5344CB8AC3E}">
        <p14:creationId xmlns:p14="http://schemas.microsoft.com/office/powerpoint/2010/main" val="372293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a:solidFill>
                  <a:schemeClr val="bg2">
                    <a:lumMod val="75000"/>
                  </a:schemeClr>
                </a:solidFill>
              </a:rPr>
              <a:t>Beeld op de positie van dit grijze kader </a:t>
            </a:r>
          </a:p>
          <a:p>
            <a:r>
              <a:rPr lang="nl-NL">
                <a:solidFill>
                  <a:schemeClr val="bg2">
                    <a:lumMod val="75000"/>
                  </a:schemeClr>
                </a:solidFill>
              </a:rPr>
              <a:t>Breedte 5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4" name="Rechthoek 3"/>
          <p:cNvSpPr/>
          <p:nvPr userDrawn="1"/>
        </p:nvSpPr>
        <p:spPr>
          <a:xfrm>
            <a:off x="2160000" y="2697695"/>
            <a:ext cx="3586680" cy="692497"/>
          </a:xfrm>
          <a:prstGeom prst="rect">
            <a:avLst/>
          </a:prstGeom>
        </p:spPr>
        <p:txBody>
          <a:bodyPr wrap="square" lIns="0" tIns="0" rIns="0" bIns="0" numCol="2">
            <a:noAutofit/>
          </a:bodyPr>
          <a:lstStyle/>
          <a:p>
            <a:pPr>
              <a:lnSpc>
                <a:spcPts val="2000"/>
              </a:lnSpc>
            </a:pPr>
            <a:r>
              <a:rPr lang="nl-NL" sz="1400">
                <a:solidFill>
                  <a:schemeClr val="bg1"/>
                </a:solidFill>
              </a:rPr>
              <a:t>﻿</a:t>
            </a:r>
            <a:r>
              <a:rPr lang="nl-NL" sz="1400" err="1">
                <a:solidFill>
                  <a:schemeClr val="bg1"/>
                </a:solidFill>
              </a:rPr>
              <a:t>ProDemos</a:t>
            </a:r>
            <a:endParaRPr lang="nl-NL" sz="1400">
              <a:solidFill>
                <a:schemeClr val="bg1"/>
              </a:solidFill>
            </a:endParaRPr>
          </a:p>
          <a:p>
            <a:pPr>
              <a:lnSpc>
                <a:spcPts val="2000"/>
              </a:lnSpc>
            </a:pPr>
            <a:r>
              <a:rPr lang="nl-NL" sz="1400" err="1">
                <a:solidFill>
                  <a:schemeClr val="bg1"/>
                </a:solidFill>
              </a:rPr>
              <a:t>Hofweg</a:t>
            </a:r>
            <a:r>
              <a:rPr lang="nl-NL" sz="1400">
                <a:solidFill>
                  <a:schemeClr val="bg1"/>
                </a:solidFill>
              </a:rPr>
              <a:t> 1H</a:t>
            </a:r>
          </a:p>
          <a:p>
            <a:pPr>
              <a:lnSpc>
                <a:spcPts val="2000"/>
              </a:lnSpc>
            </a:pPr>
            <a:r>
              <a:rPr lang="nl-NL" sz="1400">
                <a:solidFill>
                  <a:schemeClr val="bg1"/>
                </a:solidFill>
              </a:rPr>
              <a:t>2511 AA Den Haag</a:t>
            </a:r>
          </a:p>
          <a:p>
            <a:pPr>
              <a:lnSpc>
                <a:spcPts val="2000"/>
              </a:lnSpc>
            </a:pPr>
            <a:r>
              <a:rPr lang="nl-NL" sz="1400">
                <a:solidFill>
                  <a:schemeClr val="bg1"/>
                </a:solidFill>
              </a:rPr>
              <a:t>(070) 757 02 00</a:t>
            </a:r>
          </a:p>
          <a:p>
            <a:pPr>
              <a:lnSpc>
                <a:spcPts val="2000"/>
              </a:lnSpc>
            </a:pPr>
            <a:r>
              <a:rPr lang="nl-NL" sz="1400" err="1">
                <a:solidFill>
                  <a:schemeClr val="bg1"/>
                </a:solidFill>
              </a:rPr>
              <a:t>info@prodemos.nl</a:t>
            </a:r>
            <a:endParaRPr lang="nl-NL" sz="1400">
              <a:solidFill>
                <a:schemeClr val="bg1"/>
              </a:solidFill>
            </a:endParaRPr>
          </a:p>
          <a:p>
            <a:pPr>
              <a:lnSpc>
                <a:spcPts val="2000"/>
              </a:lnSpc>
            </a:pPr>
            <a:r>
              <a:rPr lang="nl-NL" sz="1400" err="1">
                <a:solidFill>
                  <a:schemeClr val="bg1"/>
                </a:solidFill>
              </a:rPr>
              <a:t>prodemos.nl</a:t>
            </a:r>
            <a:endParaRPr lang="nl-NL" sz="1400">
              <a:solidFill>
                <a:schemeClr val="bg1"/>
              </a:solidFill>
            </a:endParaRPr>
          </a:p>
        </p:txBody>
      </p:sp>
      <p:sp>
        <p:nvSpPr>
          <p:cNvPr id="7" name="Rechthoek 6"/>
          <p:cNvSpPr/>
          <p:nvPr userDrawn="1"/>
        </p:nvSpPr>
        <p:spPr>
          <a:xfrm>
            <a:off x="0" y="0"/>
            <a:ext cx="9144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0107"/>
            <a:ext cx="2049577" cy="794362"/>
          </a:xfrm>
          <a:prstGeom prst="rect">
            <a:avLst/>
          </a:prstGeom>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a:t>Klik om stijl te bewerken</a:t>
            </a:r>
          </a:p>
        </p:txBody>
      </p:sp>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1" y="4160617"/>
            <a:ext cx="2060308" cy="312518"/>
          </a:xfrm>
          <a:prstGeom prst="rect">
            <a:avLst/>
          </a:prstGeom>
        </p:spPr>
      </p:pic>
    </p:spTree>
    <p:extLst>
      <p:ext uri="{BB962C8B-B14F-4D97-AF65-F5344CB8AC3E}">
        <p14:creationId xmlns:p14="http://schemas.microsoft.com/office/powerpoint/2010/main" val="204250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 + icoon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6" name="Rechthoek 5"/>
          <p:cNvSpPr/>
          <p:nvPr userDrawn="1"/>
        </p:nvSpPr>
        <p:spPr>
          <a:xfrm>
            <a:off x="1" y="473338"/>
            <a:ext cx="1979525" cy="46746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Tijdelijke aanduiding voor inhoud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25"/>
            <a:ext cx="1979525" cy="5140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err="1">
                <a:solidFill>
                  <a:schemeClr val="bg2">
                    <a:lumMod val="75000"/>
                  </a:schemeClr>
                </a:solidFill>
              </a:rPr>
              <a:t>Beelddia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r>
              <a:rPr lang="nl-NL">
                <a:solidFill>
                  <a:schemeClr val="bg2">
                    <a:lumMod val="75000"/>
                  </a:schemeClr>
                </a:solidFill>
              </a:rPr>
              <a:t>Tekst vrij te positioneren.</a:t>
            </a:r>
          </a:p>
          <a:p>
            <a:r>
              <a:rPr lang="nl-NL">
                <a:solidFill>
                  <a:schemeClr val="bg2">
                    <a:lumMod val="75000"/>
                  </a:schemeClr>
                </a:solidFill>
              </a:rPr>
              <a:t>Breedte 25,4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baseline="0">
                <a:solidFill>
                  <a:schemeClr val="bg2">
                    <a:lumMod val="75000"/>
                  </a:schemeClr>
                </a:solidFill>
              </a:rPr>
              <a:t>Selecteer de afbeelding en ga naar menu ‘Schikken / Naar achtergrond’ </a:t>
            </a:r>
            <a:br>
              <a:rPr lang="nl-NL" baseline="0">
                <a:solidFill>
                  <a:schemeClr val="bg2">
                    <a:lumMod val="75000"/>
                  </a:schemeClr>
                </a:solidFill>
              </a:rPr>
            </a:br>
            <a:r>
              <a:rPr lang="nl-NL" baseline="0">
                <a:solidFill>
                  <a:schemeClr val="bg2">
                    <a:lumMod val="75000"/>
                  </a:schemeClr>
                </a:solidFill>
              </a:rPr>
              <a:t>om de afbeelding achter de tekst te plaatsen</a:t>
            </a:r>
            <a:endParaRPr lang="nl-NL">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a:solidFill>
                  <a:schemeClr val="bg2">
                    <a:lumMod val="75000"/>
                  </a:schemeClr>
                </a:solidFill>
              </a:rPr>
              <a:t>Kop</a:t>
            </a:r>
            <a:br>
              <a:rPr lang="nl-NL">
                <a:solidFill>
                  <a:schemeClr val="bg2">
                    <a:lumMod val="75000"/>
                  </a:schemeClr>
                </a:solidFill>
              </a:rPr>
            </a:br>
            <a:r>
              <a:rPr lang="nl-NL">
                <a:solidFill>
                  <a:schemeClr val="bg2">
                    <a:lumMod val="75000"/>
                  </a:schemeClr>
                </a:solidFill>
              </a:rPr>
              <a:t>Plaatsing in gekleurd kader</a:t>
            </a:r>
          </a:p>
          <a:p>
            <a:r>
              <a:rPr lang="nl-NL">
                <a:solidFill>
                  <a:schemeClr val="bg2">
                    <a:lumMod val="75000"/>
                  </a:schemeClr>
                </a:solidFill>
              </a:rPr>
              <a:t>Links of rechts tegen de rand aan plaatsen, hoogte afhankelijk van achterliggende afbeelding</a:t>
            </a:r>
          </a:p>
          <a:p>
            <a:endParaRPr lang="nl-NL">
              <a:solidFill>
                <a:schemeClr val="bg2">
                  <a:lumMod val="75000"/>
                </a:schemeClr>
              </a:solidFill>
            </a:endParaRPr>
          </a:p>
          <a:p>
            <a:r>
              <a:rPr lang="nl-NL" baseline="0">
                <a:solidFill>
                  <a:schemeClr val="bg2">
                    <a:lumMod val="75000"/>
                  </a:schemeClr>
                </a:solidFill>
              </a:rPr>
              <a:t>Maak het kader rondom de tekst ca. 1 cm groter</a:t>
            </a:r>
            <a:endParaRPr lang="nl-NL">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1474045"/>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coondia-1">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2" name="Titel 1"/>
          <p:cNvSpPr>
            <a:spLocks noGrp="1"/>
          </p:cNvSpPr>
          <p:nvPr>
            <p:ph type="title"/>
          </p:nvPr>
        </p:nvSpPr>
        <p:spPr>
          <a:xfrm>
            <a:off x="2160000" y="1474045"/>
            <a:ext cx="6436800" cy="720000"/>
          </a:xfrm>
          <a:noFill/>
        </p:spPr>
        <p:txBody>
          <a:bodyPr lIns="180000" tIns="180000" rIns="180000" bIns="180000" anchor="ctr" anchorCtr="1"/>
          <a:lstStyle>
            <a:lvl1pPr algn="l">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coondia-2">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a:t>Klik om stijl te bewerken</a:t>
            </a:r>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a:solidFill>
                  <a:schemeClr val="bg2">
                    <a:lumMod val="75000"/>
                  </a:schemeClr>
                </a:solidFill>
              </a:rPr>
              <a:t>Beeld op de positie van dit </a:t>
            </a:r>
            <a:r>
              <a:rPr lang="nl-NL" err="1">
                <a:solidFill>
                  <a:schemeClr val="bg2">
                    <a:lumMod val="75000"/>
                  </a:schemeClr>
                </a:solidFill>
              </a:rPr>
              <a:t>grijzekader</a:t>
            </a:r>
            <a:r>
              <a:rPr lang="nl-NL">
                <a:solidFill>
                  <a:schemeClr val="bg2">
                    <a:lumMod val="75000"/>
                  </a:schemeClr>
                </a:solidFill>
              </a:rPr>
              <a:t> </a:t>
            </a:r>
          </a:p>
          <a:p>
            <a:pPr algn="ctr"/>
            <a:r>
              <a:rPr lang="nl-NL">
                <a:solidFill>
                  <a:schemeClr val="bg2">
                    <a:lumMod val="75000"/>
                  </a:schemeClr>
                </a:solidFill>
              </a:rPr>
              <a:t>Breedte 5,5 cm</a:t>
            </a:r>
          </a:p>
          <a:p>
            <a:pPr algn="ctr"/>
            <a:r>
              <a:rPr lang="nl-NL">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Hor. positie</a:t>
            </a:r>
            <a:r>
              <a:rPr lang="nl-NL" baseline="0">
                <a:solidFill>
                  <a:schemeClr val="bg2">
                    <a:lumMod val="75000"/>
                  </a:schemeClr>
                </a:solidFill>
              </a:rPr>
              <a:t> 1 cm</a:t>
            </a:r>
            <a:endParaRPr lang="nl-NL">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a:t>Titelstijl van model bewerken</a:t>
            </a:r>
            <a:endParaRPr lang="en-US"/>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Afbeelding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78" r:id="rId3"/>
    <p:sldLayoutId id="2147483680" r:id="rId4"/>
    <p:sldLayoutId id="2147483683" r:id="rId5"/>
    <p:sldLayoutId id="2147483685" r:id="rId6"/>
    <p:sldLayoutId id="2147483676" r:id="rId7"/>
    <p:sldLayoutId id="2147483681" r:id="rId8"/>
    <p:sldLayoutId id="2147483677" r:id="rId9"/>
    <p:sldLayoutId id="2147483675" r:id="rId10"/>
    <p:sldLayoutId id="2147483673" r:id="rId11"/>
    <p:sldLayoutId id="2147483679" r:id="rId12"/>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p:titleStyle>
    <p:body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YzKM71EI6XA&amp;ab_channel=Brainwash" TargetMode="External"/><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microsoft.com/office/2018/10/relationships/comments" Target="../comments/modernComment_119_7CCEDA2B.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374904" y="419442"/>
            <a:ext cx="8414496" cy="3482618"/>
          </a:xfrm>
          <a:prstGeom prst="rect">
            <a:avLst/>
          </a:prstGeom>
          <a:solidFill>
            <a:schemeClr val="bg2"/>
          </a:solidFill>
        </p:spPr>
        <p:txBody>
          <a:bodyPr wrap="square" lIns="2160000" tIns="46800" rIns="2160000" rtlCol="0" anchor="ctr" anchorCtr="0">
            <a:noAutofit/>
          </a:bodyPr>
          <a:lstStyle/>
          <a:p>
            <a:r>
              <a:rPr lang="nl-NL" err="1">
                <a:solidFill>
                  <a:schemeClr val="bg2">
                    <a:lumMod val="75000"/>
                  </a:schemeClr>
                </a:solidFill>
              </a:rPr>
              <a:t>Openingsdia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a:solidFill>
                  <a:schemeClr val="bg2">
                    <a:lumMod val="75000"/>
                  </a:schemeClr>
                </a:solidFill>
              </a:rPr>
              <a:t> rechts </a:t>
            </a:r>
            <a:r>
              <a:rPr lang="nl-NL" baseline="0">
                <a:solidFill>
                  <a:schemeClr val="bg2">
                    <a:lumMod val="75000"/>
                  </a:schemeClr>
                </a:solidFill>
              </a:rPr>
              <a:t>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a:solidFill>
                  <a:schemeClr val="bg2">
                    <a:lumMod val="75000"/>
                  </a:schemeClr>
                </a:solidFill>
              </a:rPr>
              <a:t>Selecteer de afbeelding en ga naar menu ‘Schikken / Naar achtergrond’ om deze achter het blauwe kader te plaatsen</a:t>
            </a:r>
            <a:endParaRPr lang="nl-NL" baseline="0">
              <a:solidFill>
                <a:schemeClr val="bg2">
                  <a:lumMod val="75000"/>
                </a:schemeClr>
              </a:solidFill>
            </a:endParaRPr>
          </a:p>
          <a:p>
            <a:pPr marL="228600" indent="-228600">
              <a:buAutoNum type="arabicPeriod"/>
            </a:pPr>
            <a:r>
              <a:rPr lang="nl-NL">
                <a:solidFill>
                  <a:schemeClr val="bg2">
                    <a:lumMod val="75000"/>
                  </a:schemeClr>
                </a:solidFill>
              </a:rPr>
              <a:t>Verwijder dit grijze kader</a:t>
            </a:r>
          </a:p>
        </p:txBody>
      </p:sp>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a:t>Hier de titel van de presentatie invoegen</a:t>
            </a:r>
          </a:p>
        </p:txBody>
      </p:sp>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p:cNvSpPr txBox="1">
            <a:spLocks/>
          </p:cNvSpPr>
          <p:nvPr/>
        </p:nvSpPr>
        <p:spPr>
          <a:xfrm>
            <a:off x="457201" y="3780000"/>
            <a:ext cx="8332199"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fontAlgn="ctr">
              <a:lnSpc>
                <a:spcPts val="3200"/>
              </a:lnSpc>
            </a:pPr>
            <a:r>
              <a:rPr lang="nl-NL">
                <a:solidFill>
                  <a:schemeClr val="bg1"/>
                </a:solidFill>
              </a:rPr>
              <a:t>Representatie en diversiteit in de Tweede Kamer</a:t>
            </a:r>
            <a:endParaRPr lang="nl-NL">
              <a:solidFill>
                <a:schemeClr val="tx2"/>
              </a:solidFill>
            </a:endParaRPr>
          </a:p>
        </p:txBody>
      </p:sp>
      <p:pic>
        <p:nvPicPr>
          <p:cNvPr id="12" name="Afbeelding 11" descr="Afbeelding met overdekt, meubels, Kantoorgebouw, stoel&#10;&#10;Automatisch gegenereerde beschrijving">
            <a:extLst>
              <a:ext uri="{FF2B5EF4-FFF2-40B4-BE49-F238E27FC236}">
                <a16:creationId xmlns:a16="http://schemas.microsoft.com/office/drawing/2014/main" id="{67ABC25B-4541-6F3B-B73C-32388CCE0A67}"/>
              </a:ext>
            </a:extLst>
          </p:cNvPr>
          <p:cNvPicPr>
            <a:picLocks noChangeAspect="1"/>
          </p:cNvPicPr>
          <p:nvPr/>
        </p:nvPicPr>
        <p:blipFill rotWithShape="1">
          <a:blip r:embed="rId3"/>
          <a:srcRect t="32790"/>
          <a:stretch/>
        </p:blipFill>
        <p:spPr>
          <a:xfrm>
            <a:off x="454523" y="432281"/>
            <a:ext cx="8227392" cy="3456940"/>
          </a:xfrm>
          <a:prstGeom prst="rect">
            <a:avLst/>
          </a:prstGeom>
        </p:spPr>
      </p:pic>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9554"/>
            <a:ext cx="2049577" cy="794362"/>
          </a:xfrm>
          <a:prstGeom prst="rect">
            <a:avLst/>
          </a:prstGeom>
        </p:spPr>
      </p:pic>
    </p:spTree>
    <p:extLst>
      <p:ext uri="{BB962C8B-B14F-4D97-AF65-F5344CB8AC3E}">
        <p14:creationId xmlns:p14="http://schemas.microsoft.com/office/powerpoint/2010/main" val="76670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3"/>
          </p:nvPr>
        </p:nvSpPr>
        <p:spPr/>
        <p:txBody>
          <a:bodyPr/>
          <a:lstStyle/>
          <a:p>
            <a:endParaRPr lang="nl-NL"/>
          </a:p>
        </p:txBody>
      </p:sp>
      <p:pic>
        <p:nvPicPr>
          <p:cNvPr id="5" name="Afbeelding 4" descr="Afbeelding met Menselijk gezicht, persoon, kleding, schermopname&#10;&#10;Automatisch gegenereerde beschrijving">
            <a:extLst>
              <a:ext uri="{FF2B5EF4-FFF2-40B4-BE49-F238E27FC236}">
                <a16:creationId xmlns:a16="http://schemas.microsoft.com/office/drawing/2014/main" id="{CE33B387-E955-26F1-2970-E3059BFA3D7D}"/>
              </a:ext>
            </a:extLst>
          </p:cNvPr>
          <p:cNvPicPr>
            <a:picLocks noChangeAspect="1"/>
          </p:cNvPicPr>
          <p:nvPr/>
        </p:nvPicPr>
        <p:blipFill rotWithShape="1">
          <a:blip r:embed="rId2"/>
          <a:srcRect t="5528" b="9261"/>
          <a:stretch/>
        </p:blipFill>
        <p:spPr>
          <a:xfrm>
            <a:off x="685800" y="645573"/>
            <a:ext cx="7772400" cy="4139298"/>
          </a:xfrm>
          <a:prstGeom prst="rect">
            <a:avLst/>
          </a:prstGeom>
        </p:spPr>
      </p:pic>
      <p:sp>
        <p:nvSpPr>
          <p:cNvPr id="6" name="Driehoek 5">
            <a:hlinkClick r:id="rId3"/>
            <a:extLst>
              <a:ext uri="{FF2B5EF4-FFF2-40B4-BE49-F238E27FC236}">
                <a16:creationId xmlns:a16="http://schemas.microsoft.com/office/drawing/2014/main" id="{091ECF4F-A185-E908-9683-59FC54C1DA42}"/>
              </a:ext>
            </a:extLst>
          </p:cNvPr>
          <p:cNvSpPr/>
          <p:nvPr/>
        </p:nvSpPr>
        <p:spPr>
          <a:xfrm rot="5400000">
            <a:off x="4167963" y="2353715"/>
            <a:ext cx="808074" cy="723014"/>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092492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3"/>
          </p:nvPr>
        </p:nvSpPr>
        <p:spPr/>
        <p:txBody>
          <a:bodyPr/>
          <a:lstStyle/>
          <a:p>
            <a:endParaRPr lang="nl-NL"/>
          </a:p>
        </p:txBody>
      </p:sp>
      <p:pic>
        <p:nvPicPr>
          <p:cNvPr id="1026" name="Picture 2">
            <a:extLst>
              <a:ext uri="{FF2B5EF4-FFF2-40B4-BE49-F238E27FC236}">
                <a16:creationId xmlns:a16="http://schemas.microsoft.com/office/drawing/2014/main" id="{595CFE27-EF08-8433-C992-F0C2324F1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587"/>
            <a:ext cx="9144000" cy="46543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2">
            <a:extLst>
              <a:ext uri="{FF2B5EF4-FFF2-40B4-BE49-F238E27FC236}">
                <a16:creationId xmlns:a16="http://schemas.microsoft.com/office/drawing/2014/main" id="{A4DC602E-A281-22D8-78A9-1EBC86AEE0A7}"/>
              </a:ext>
            </a:extLst>
          </p:cNvPr>
          <p:cNvSpPr>
            <a:spLocks noGrp="1"/>
          </p:cNvSpPr>
          <p:nvPr/>
        </p:nvSpPr>
        <p:spPr>
          <a:xfrm>
            <a:off x="3744000" y="3811193"/>
            <a:ext cx="5400000" cy="596209"/>
          </a:xfrm>
          <a:prstGeom prst="rect">
            <a:avLst/>
          </a:prstGeom>
          <a:solidFill>
            <a:schemeClr val="tx1"/>
          </a:solidFill>
        </p:spPr>
        <p:txBody>
          <a:bodyPr vert="horz" lIns="180000" tIns="180000" rIns="180000" bIns="180000" rtlCol="0" anchor="ctr" anchorCtr="1">
            <a:noAutofit/>
          </a:bodyPr>
          <a:lstStyle>
            <a:lvl1pPr algn="ctr"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Over de lijn</a:t>
            </a:r>
          </a:p>
        </p:txBody>
      </p:sp>
    </p:spTree>
    <p:extLst>
      <p:ext uri="{BB962C8B-B14F-4D97-AF65-F5344CB8AC3E}">
        <p14:creationId xmlns:p14="http://schemas.microsoft.com/office/powerpoint/2010/main" val="1492518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5785660-FE9C-5686-8FBF-9F3DCDB3FB74}"/>
              </a:ext>
            </a:extLst>
          </p:cNvPr>
          <p:cNvSpPr>
            <a:spLocks noGrp="1"/>
          </p:cNvSpPr>
          <p:nvPr>
            <p:ph type="title"/>
          </p:nvPr>
        </p:nvSpPr>
        <p:spPr>
          <a:xfrm>
            <a:off x="47414" y="720000"/>
            <a:ext cx="9096586" cy="900000"/>
          </a:xfrm>
        </p:spPr>
        <p:txBody>
          <a:bodyPr/>
          <a:lstStyle/>
          <a:p>
            <a:r>
              <a:rPr lang="nl-NL"/>
              <a:t>Om een groep goed te vertegenwoordigen, moet je zelf uit die groep komen</a:t>
            </a:r>
          </a:p>
        </p:txBody>
      </p:sp>
      <p:sp>
        <p:nvSpPr>
          <p:cNvPr id="4" name="Tijdelijke aanduiding voor voettekst 3">
            <a:extLst>
              <a:ext uri="{FF2B5EF4-FFF2-40B4-BE49-F238E27FC236}">
                <a16:creationId xmlns:a16="http://schemas.microsoft.com/office/drawing/2014/main" id="{5E9B7C96-4A43-4B87-F9D7-59D46F417201}"/>
              </a:ext>
            </a:extLst>
          </p:cNvPr>
          <p:cNvSpPr>
            <a:spLocks noGrp="1"/>
          </p:cNvSpPr>
          <p:nvPr>
            <p:ph type="ftr" sz="quarter" idx="3"/>
          </p:nvPr>
        </p:nvSpPr>
        <p:spPr/>
        <p:txBody>
          <a:bodyPr/>
          <a:lstStyle/>
          <a:p>
            <a:endParaRPr lang="nl-NL"/>
          </a:p>
        </p:txBody>
      </p:sp>
      <p:sp>
        <p:nvSpPr>
          <p:cNvPr id="5" name="PIJL-RECHTS 6">
            <a:extLst>
              <a:ext uri="{FF2B5EF4-FFF2-40B4-BE49-F238E27FC236}">
                <a16:creationId xmlns:a16="http://schemas.microsoft.com/office/drawing/2014/main" id="{4BEB037C-A27E-DEB6-5A3A-2BEDEE5466C4}"/>
              </a:ext>
            </a:extLst>
          </p:cNvPr>
          <p:cNvSpPr/>
          <p:nvPr/>
        </p:nvSpPr>
        <p:spPr>
          <a:xfrm rot="10800000">
            <a:off x="763014" y="2430732"/>
            <a:ext cx="2793971" cy="1512292"/>
          </a:xfrm>
          <a:prstGeom prst="rightArrow">
            <a:avLst/>
          </a:prstGeom>
          <a:solidFill>
            <a:srgbClr val="92D050"/>
          </a:solidFill>
          <a:ln w="28575">
            <a:solidFill>
              <a:srgbClr val="92D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6" name="PIJL-RECHTS 4">
            <a:extLst>
              <a:ext uri="{FF2B5EF4-FFF2-40B4-BE49-F238E27FC236}">
                <a16:creationId xmlns:a16="http://schemas.microsoft.com/office/drawing/2014/main" id="{21860E0B-C2B4-AD82-4DF4-BE6A68051C91}"/>
              </a:ext>
            </a:extLst>
          </p:cNvPr>
          <p:cNvSpPr/>
          <p:nvPr/>
        </p:nvSpPr>
        <p:spPr>
          <a:xfrm>
            <a:off x="5856279" y="2430730"/>
            <a:ext cx="2740521" cy="1512293"/>
          </a:xfrm>
          <a:prstGeom prst="rightArrow">
            <a:avLst/>
          </a:prstGeom>
          <a:solidFill>
            <a:srgbClr val="FF0000"/>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0D9D2F6E-73E0-6A51-39E5-847121461C03}"/>
              </a:ext>
            </a:extLst>
          </p:cNvPr>
          <p:cNvSpPr txBox="1"/>
          <p:nvPr/>
        </p:nvSpPr>
        <p:spPr>
          <a:xfrm>
            <a:off x="2159999" y="2986821"/>
            <a:ext cx="778934" cy="400110"/>
          </a:xfrm>
          <a:prstGeom prst="rect">
            <a:avLst/>
          </a:prstGeom>
          <a:noFill/>
        </p:spPr>
        <p:txBody>
          <a:bodyPr wrap="square" rtlCol="0">
            <a:spAutoFit/>
          </a:bodyPr>
          <a:lstStyle/>
          <a:p>
            <a:r>
              <a:rPr lang="nl-NL" sz="2000">
                <a:solidFill>
                  <a:schemeClr val="bg1"/>
                </a:solidFill>
              </a:rPr>
              <a:t>Eens</a:t>
            </a:r>
            <a:endParaRPr lang="en-NL" sz="2000">
              <a:solidFill>
                <a:schemeClr val="bg1"/>
              </a:solidFill>
            </a:endParaRPr>
          </a:p>
        </p:txBody>
      </p:sp>
      <p:sp>
        <p:nvSpPr>
          <p:cNvPr id="7" name="Tekstvak 6">
            <a:extLst>
              <a:ext uri="{FF2B5EF4-FFF2-40B4-BE49-F238E27FC236}">
                <a16:creationId xmlns:a16="http://schemas.microsoft.com/office/drawing/2014/main" id="{614F92BD-BB26-09E9-0DE4-401CB0A7E0B1}"/>
              </a:ext>
            </a:extLst>
          </p:cNvPr>
          <p:cNvSpPr txBox="1"/>
          <p:nvPr/>
        </p:nvSpPr>
        <p:spPr>
          <a:xfrm>
            <a:off x="6205067" y="2986821"/>
            <a:ext cx="1001760" cy="400110"/>
          </a:xfrm>
          <a:prstGeom prst="rect">
            <a:avLst/>
          </a:prstGeom>
          <a:noFill/>
        </p:spPr>
        <p:txBody>
          <a:bodyPr wrap="square" rtlCol="0">
            <a:spAutoFit/>
          </a:bodyPr>
          <a:lstStyle/>
          <a:p>
            <a:r>
              <a:rPr lang="nl-NL" sz="2000">
                <a:solidFill>
                  <a:schemeClr val="bg1"/>
                </a:solidFill>
              </a:rPr>
              <a:t>Oneens</a:t>
            </a:r>
            <a:endParaRPr lang="en-NL" sz="2000">
              <a:solidFill>
                <a:schemeClr val="bg1"/>
              </a:solidFill>
            </a:endParaRPr>
          </a:p>
        </p:txBody>
      </p:sp>
    </p:spTree>
    <p:extLst>
      <p:ext uri="{BB962C8B-B14F-4D97-AF65-F5344CB8AC3E}">
        <p14:creationId xmlns:p14="http://schemas.microsoft.com/office/powerpoint/2010/main" val="4825521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5785660-FE9C-5686-8FBF-9F3DCDB3FB74}"/>
              </a:ext>
            </a:extLst>
          </p:cNvPr>
          <p:cNvSpPr>
            <a:spLocks noGrp="1"/>
          </p:cNvSpPr>
          <p:nvPr>
            <p:ph type="title"/>
          </p:nvPr>
        </p:nvSpPr>
        <p:spPr>
          <a:xfrm>
            <a:off x="47414" y="720000"/>
            <a:ext cx="9096586" cy="900000"/>
          </a:xfrm>
        </p:spPr>
        <p:txBody>
          <a:bodyPr/>
          <a:lstStyle/>
          <a:p>
            <a:r>
              <a:rPr lang="nl-NL"/>
              <a:t>De helft van de Kamerleden zou een vrouw moeten zijn</a:t>
            </a:r>
          </a:p>
        </p:txBody>
      </p:sp>
      <p:sp>
        <p:nvSpPr>
          <p:cNvPr id="4" name="Tijdelijke aanduiding voor voettekst 3">
            <a:extLst>
              <a:ext uri="{FF2B5EF4-FFF2-40B4-BE49-F238E27FC236}">
                <a16:creationId xmlns:a16="http://schemas.microsoft.com/office/drawing/2014/main" id="{5E9B7C96-4A43-4B87-F9D7-59D46F417201}"/>
              </a:ext>
            </a:extLst>
          </p:cNvPr>
          <p:cNvSpPr>
            <a:spLocks noGrp="1"/>
          </p:cNvSpPr>
          <p:nvPr>
            <p:ph type="ftr" sz="quarter" idx="3"/>
          </p:nvPr>
        </p:nvSpPr>
        <p:spPr/>
        <p:txBody>
          <a:bodyPr/>
          <a:lstStyle/>
          <a:p>
            <a:endParaRPr lang="nl-NL"/>
          </a:p>
        </p:txBody>
      </p:sp>
      <p:sp>
        <p:nvSpPr>
          <p:cNvPr id="5" name="PIJL-RECHTS 6">
            <a:extLst>
              <a:ext uri="{FF2B5EF4-FFF2-40B4-BE49-F238E27FC236}">
                <a16:creationId xmlns:a16="http://schemas.microsoft.com/office/drawing/2014/main" id="{4BEB037C-A27E-DEB6-5A3A-2BEDEE5466C4}"/>
              </a:ext>
            </a:extLst>
          </p:cNvPr>
          <p:cNvSpPr/>
          <p:nvPr/>
        </p:nvSpPr>
        <p:spPr>
          <a:xfrm rot="10800000">
            <a:off x="763014" y="2430732"/>
            <a:ext cx="2793971" cy="1512292"/>
          </a:xfrm>
          <a:prstGeom prst="rightArrow">
            <a:avLst/>
          </a:prstGeom>
          <a:solidFill>
            <a:srgbClr val="92D050"/>
          </a:solidFill>
          <a:ln w="28575">
            <a:solidFill>
              <a:srgbClr val="92D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6" name="PIJL-RECHTS 4">
            <a:extLst>
              <a:ext uri="{FF2B5EF4-FFF2-40B4-BE49-F238E27FC236}">
                <a16:creationId xmlns:a16="http://schemas.microsoft.com/office/drawing/2014/main" id="{21860E0B-C2B4-AD82-4DF4-BE6A68051C91}"/>
              </a:ext>
            </a:extLst>
          </p:cNvPr>
          <p:cNvSpPr/>
          <p:nvPr/>
        </p:nvSpPr>
        <p:spPr>
          <a:xfrm>
            <a:off x="5856279" y="2430730"/>
            <a:ext cx="2740521" cy="1512293"/>
          </a:xfrm>
          <a:prstGeom prst="rightArrow">
            <a:avLst/>
          </a:prstGeom>
          <a:solidFill>
            <a:srgbClr val="FF0000"/>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0D9D2F6E-73E0-6A51-39E5-847121461C03}"/>
              </a:ext>
            </a:extLst>
          </p:cNvPr>
          <p:cNvSpPr txBox="1"/>
          <p:nvPr/>
        </p:nvSpPr>
        <p:spPr>
          <a:xfrm>
            <a:off x="2159999" y="2986821"/>
            <a:ext cx="778934" cy="400110"/>
          </a:xfrm>
          <a:prstGeom prst="rect">
            <a:avLst/>
          </a:prstGeom>
          <a:noFill/>
        </p:spPr>
        <p:txBody>
          <a:bodyPr wrap="square" rtlCol="0">
            <a:spAutoFit/>
          </a:bodyPr>
          <a:lstStyle/>
          <a:p>
            <a:r>
              <a:rPr lang="nl-NL" sz="2000">
                <a:solidFill>
                  <a:schemeClr val="bg1"/>
                </a:solidFill>
              </a:rPr>
              <a:t>Eens</a:t>
            </a:r>
            <a:endParaRPr lang="en-NL" sz="2000">
              <a:solidFill>
                <a:schemeClr val="bg1"/>
              </a:solidFill>
            </a:endParaRPr>
          </a:p>
        </p:txBody>
      </p:sp>
      <p:sp>
        <p:nvSpPr>
          <p:cNvPr id="7" name="Tekstvak 6">
            <a:extLst>
              <a:ext uri="{FF2B5EF4-FFF2-40B4-BE49-F238E27FC236}">
                <a16:creationId xmlns:a16="http://schemas.microsoft.com/office/drawing/2014/main" id="{614F92BD-BB26-09E9-0DE4-401CB0A7E0B1}"/>
              </a:ext>
            </a:extLst>
          </p:cNvPr>
          <p:cNvSpPr txBox="1"/>
          <p:nvPr/>
        </p:nvSpPr>
        <p:spPr>
          <a:xfrm>
            <a:off x="6205067" y="2986821"/>
            <a:ext cx="1001760" cy="400110"/>
          </a:xfrm>
          <a:prstGeom prst="rect">
            <a:avLst/>
          </a:prstGeom>
          <a:noFill/>
        </p:spPr>
        <p:txBody>
          <a:bodyPr wrap="square" rtlCol="0">
            <a:spAutoFit/>
          </a:bodyPr>
          <a:lstStyle/>
          <a:p>
            <a:r>
              <a:rPr lang="nl-NL" sz="2000">
                <a:solidFill>
                  <a:schemeClr val="bg1"/>
                </a:solidFill>
              </a:rPr>
              <a:t>Oneens</a:t>
            </a:r>
            <a:endParaRPr lang="en-NL" sz="2000">
              <a:solidFill>
                <a:schemeClr val="bg1"/>
              </a:solidFill>
            </a:endParaRPr>
          </a:p>
        </p:txBody>
      </p:sp>
    </p:spTree>
    <p:extLst>
      <p:ext uri="{BB962C8B-B14F-4D97-AF65-F5344CB8AC3E}">
        <p14:creationId xmlns:p14="http://schemas.microsoft.com/office/powerpoint/2010/main" val="7729087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5785660-FE9C-5686-8FBF-9F3DCDB3FB74}"/>
              </a:ext>
            </a:extLst>
          </p:cNvPr>
          <p:cNvSpPr>
            <a:spLocks noGrp="1"/>
          </p:cNvSpPr>
          <p:nvPr>
            <p:ph type="title"/>
          </p:nvPr>
        </p:nvSpPr>
        <p:spPr>
          <a:xfrm>
            <a:off x="47414" y="720000"/>
            <a:ext cx="9096586" cy="900000"/>
          </a:xfrm>
        </p:spPr>
        <p:txBody>
          <a:bodyPr/>
          <a:lstStyle/>
          <a:p>
            <a:r>
              <a:rPr lang="nl-NL"/>
              <a:t>De helft van de Kamerleden zou een MBO-diploma moeten hebben</a:t>
            </a:r>
          </a:p>
        </p:txBody>
      </p:sp>
      <p:sp>
        <p:nvSpPr>
          <p:cNvPr id="4" name="Tijdelijke aanduiding voor voettekst 3">
            <a:extLst>
              <a:ext uri="{FF2B5EF4-FFF2-40B4-BE49-F238E27FC236}">
                <a16:creationId xmlns:a16="http://schemas.microsoft.com/office/drawing/2014/main" id="{5E9B7C96-4A43-4B87-F9D7-59D46F417201}"/>
              </a:ext>
            </a:extLst>
          </p:cNvPr>
          <p:cNvSpPr>
            <a:spLocks noGrp="1"/>
          </p:cNvSpPr>
          <p:nvPr>
            <p:ph type="ftr" sz="quarter" idx="3"/>
          </p:nvPr>
        </p:nvSpPr>
        <p:spPr/>
        <p:txBody>
          <a:bodyPr/>
          <a:lstStyle/>
          <a:p>
            <a:endParaRPr lang="nl-NL"/>
          </a:p>
        </p:txBody>
      </p:sp>
      <p:sp>
        <p:nvSpPr>
          <p:cNvPr id="5" name="PIJL-RECHTS 6">
            <a:extLst>
              <a:ext uri="{FF2B5EF4-FFF2-40B4-BE49-F238E27FC236}">
                <a16:creationId xmlns:a16="http://schemas.microsoft.com/office/drawing/2014/main" id="{4BEB037C-A27E-DEB6-5A3A-2BEDEE5466C4}"/>
              </a:ext>
            </a:extLst>
          </p:cNvPr>
          <p:cNvSpPr/>
          <p:nvPr/>
        </p:nvSpPr>
        <p:spPr>
          <a:xfrm rot="10800000">
            <a:off x="763014" y="2430732"/>
            <a:ext cx="2793971" cy="1512292"/>
          </a:xfrm>
          <a:prstGeom prst="rightArrow">
            <a:avLst/>
          </a:prstGeom>
          <a:solidFill>
            <a:srgbClr val="92D050"/>
          </a:solidFill>
          <a:ln w="28575">
            <a:solidFill>
              <a:srgbClr val="92D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6" name="PIJL-RECHTS 4">
            <a:extLst>
              <a:ext uri="{FF2B5EF4-FFF2-40B4-BE49-F238E27FC236}">
                <a16:creationId xmlns:a16="http://schemas.microsoft.com/office/drawing/2014/main" id="{21860E0B-C2B4-AD82-4DF4-BE6A68051C91}"/>
              </a:ext>
            </a:extLst>
          </p:cNvPr>
          <p:cNvSpPr/>
          <p:nvPr/>
        </p:nvSpPr>
        <p:spPr>
          <a:xfrm>
            <a:off x="5856279" y="2430730"/>
            <a:ext cx="2740521" cy="1512293"/>
          </a:xfrm>
          <a:prstGeom prst="rightArrow">
            <a:avLst/>
          </a:prstGeom>
          <a:solidFill>
            <a:srgbClr val="FF0000"/>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0D9D2F6E-73E0-6A51-39E5-847121461C03}"/>
              </a:ext>
            </a:extLst>
          </p:cNvPr>
          <p:cNvSpPr txBox="1"/>
          <p:nvPr/>
        </p:nvSpPr>
        <p:spPr>
          <a:xfrm>
            <a:off x="2159999" y="2986821"/>
            <a:ext cx="778934" cy="400110"/>
          </a:xfrm>
          <a:prstGeom prst="rect">
            <a:avLst/>
          </a:prstGeom>
          <a:noFill/>
        </p:spPr>
        <p:txBody>
          <a:bodyPr wrap="square" rtlCol="0">
            <a:spAutoFit/>
          </a:bodyPr>
          <a:lstStyle/>
          <a:p>
            <a:r>
              <a:rPr lang="nl-NL" sz="2000">
                <a:solidFill>
                  <a:schemeClr val="bg1"/>
                </a:solidFill>
              </a:rPr>
              <a:t>Eens</a:t>
            </a:r>
            <a:endParaRPr lang="en-NL" sz="2000">
              <a:solidFill>
                <a:schemeClr val="bg1"/>
              </a:solidFill>
            </a:endParaRPr>
          </a:p>
        </p:txBody>
      </p:sp>
      <p:sp>
        <p:nvSpPr>
          <p:cNvPr id="7" name="Tekstvak 6">
            <a:extLst>
              <a:ext uri="{FF2B5EF4-FFF2-40B4-BE49-F238E27FC236}">
                <a16:creationId xmlns:a16="http://schemas.microsoft.com/office/drawing/2014/main" id="{614F92BD-BB26-09E9-0DE4-401CB0A7E0B1}"/>
              </a:ext>
            </a:extLst>
          </p:cNvPr>
          <p:cNvSpPr txBox="1"/>
          <p:nvPr/>
        </p:nvSpPr>
        <p:spPr>
          <a:xfrm>
            <a:off x="6205067" y="2986821"/>
            <a:ext cx="1001760" cy="400110"/>
          </a:xfrm>
          <a:prstGeom prst="rect">
            <a:avLst/>
          </a:prstGeom>
          <a:noFill/>
        </p:spPr>
        <p:txBody>
          <a:bodyPr wrap="square" rtlCol="0">
            <a:spAutoFit/>
          </a:bodyPr>
          <a:lstStyle/>
          <a:p>
            <a:r>
              <a:rPr lang="nl-NL" sz="2000">
                <a:solidFill>
                  <a:schemeClr val="bg1"/>
                </a:solidFill>
              </a:rPr>
              <a:t>Oneens</a:t>
            </a:r>
            <a:endParaRPr lang="en-NL" sz="2000">
              <a:solidFill>
                <a:schemeClr val="bg1"/>
              </a:solidFill>
            </a:endParaRPr>
          </a:p>
        </p:txBody>
      </p:sp>
    </p:spTree>
    <p:extLst>
      <p:ext uri="{BB962C8B-B14F-4D97-AF65-F5344CB8AC3E}">
        <p14:creationId xmlns:p14="http://schemas.microsoft.com/office/powerpoint/2010/main" val="7465357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60000" y="1593072"/>
            <a:ext cx="6270171" cy="665496"/>
          </a:xfrm>
          <a:prstGeom prst="rect">
            <a:avLst/>
          </a:prstGeom>
        </p:spPr>
        <p:txBody>
          <a:bodyPr lIns="0" tIns="0" rIns="0" bIns="0"/>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solidFill>
                  <a:schemeClr val="bg1"/>
                </a:solidFill>
              </a:rPr>
              <a:t>prodemos.nl</a:t>
            </a:r>
            <a:br>
              <a:rPr lang="nl-NL">
                <a:solidFill>
                  <a:schemeClr val="bg1"/>
                </a:solidFill>
              </a:rPr>
            </a:br>
            <a:br>
              <a:rPr lang="nl-NL">
                <a:solidFill>
                  <a:schemeClr val="bg1"/>
                </a:solidFill>
              </a:rPr>
            </a:br>
            <a:br>
              <a:rPr lang="nl-NL">
                <a:solidFill>
                  <a:schemeClr val="bg1"/>
                </a:solidFill>
              </a:rPr>
            </a:br>
            <a:endParaRPr lang="nl-NL">
              <a:solidFill>
                <a:schemeClr val="bg1"/>
              </a:solidFill>
            </a:endParaRPr>
          </a:p>
        </p:txBody>
      </p:sp>
    </p:spTree>
    <p:extLst>
      <p:ext uri="{BB962C8B-B14F-4D97-AF65-F5344CB8AC3E}">
        <p14:creationId xmlns:p14="http://schemas.microsoft.com/office/powerpoint/2010/main" val="50886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107950" indent="-107950"/>
            <a:r>
              <a:rPr lang="nl-NL"/>
              <a:t>Wat is over- en ondervertegenwoordiging?</a:t>
            </a:r>
            <a:endParaRPr lang="en-US"/>
          </a:p>
          <a:p>
            <a:pPr marL="107950" indent="-107950"/>
            <a:r>
              <a:rPr lang="nl-NL"/>
              <a:t>Tekst lezen + vraag beantwoorden</a:t>
            </a:r>
          </a:p>
          <a:p>
            <a:pPr marL="107950" indent="-107950"/>
            <a:r>
              <a:rPr lang="nl-NL"/>
              <a:t>Groepsopdracht: ondervertegenwoordiging</a:t>
            </a:r>
            <a:endParaRPr lang="nl-NL">
              <a:cs typeface="Calibri" panose="020F0502020204030204"/>
            </a:endParaRPr>
          </a:p>
          <a:p>
            <a:pPr marL="107950" indent="-107950"/>
            <a:r>
              <a:rPr lang="nl-NL"/>
              <a:t>Over de lijn</a:t>
            </a:r>
            <a:endParaRPr lang="nl-NL">
              <a:cs typeface="Calibri" panose="020F0502020204030204"/>
            </a:endParaRPr>
          </a:p>
          <a:p>
            <a:pPr marL="107950" indent="-107950"/>
            <a:endParaRPr lang="nl-NL">
              <a:cs typeface="Calibri" panose="020F0502020204030204"/>
            </a:endParaRPr>
          </a:p>
        </p:txBody>
      </p:sp>
      <p:sp>
        <p:nvSpPr>
          <p:cNvPr id="3" name="Titel 2"/>
          <p:cNvSpPr>
            <a:spLocks noGrp="1"/>
          </p:cNvSpPr>
          <p:nvPr>
            <p:ph type="title"/>
          </p:nvPr>
        </p:nvSpPr>
        <p:spPr/>
        <p:txBody>
          <a:bodyPr/>
          <a:lstStyle/>
          <a:p>
            <a:r>
              <a:rPr lang="nl-NL"/>
              <a:t>Wat gaat we doen?</a:t>
            </a:r>
          </a:p>
        </p:txBody>
      </p:sp>
      <p:pic>
        <p:nvPicPr>
          <p:cNvPr id="6" name="Afbeelding 5" descr="Afbeelding met kleding, persoon, Menselijk gezicht, Modeaccessoire&#10;&#10;Automatisch gegenereerde beschrijving">
            <a:extLst>
              <a:ext uri="{FF2B5EF4-FFF2-40B4-BE49-F238E27FC236}">
                <a16:creationId xmlns:a16="http://schemas.microsoft.com/office/drawing/2014/main" id="{42CDA7CF-EA06-B411-5181-325FC8785F07}"/>
              </a:ext>
            </a:extLst>
          </p:cNvPr>
          <p:cNvPicPr>
            <a:picLocks noChangeAspect="1"/>
          </p:cNvPicPr>
          <p:nvPr/>
        </p:nvPicPr>
        <p:blipFill>
          <a:blip r:embed="rId3"/>
          <a:stretch>
            <a:fillRect/>
          </a:stretch>
        </p:blipFill>
        <p:spPr>
          <a:xfrm>
            <a:off x="-20514" y="463622"/>
            <a:ext cx="1781212" cy="4679878"/>
          </a:xfrm>
          <a:prstGeom prst="rect">
            <a:avLst/>
          </a:prstGeom>
        </p:spPr>
      </p:pic>
    </p:spTree>
    <p:extLst>
      <p:ext uri="{BB962C8B-B14F-4D97-AF65-F5344CB8AC3E}">
        <p14:creationId xmlns:p14="http://schemas.microsoft.com/office/powerpoint/2010/main" val="20939310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2221948" y="1795972"/>
            <a:ext cx="6270171" cy="3129336"/>
          </a:xfrm>
        </p:spPr>
        <p:txBody>
          <a:bodyPr/>
          <a:lstStyle/>
          <a:p>
            <a:r>
              <a:rPr lang="nl-NL"/>
              <a:t>Je krijgt zo een aantal groepen op het scherm te zien.</a:t>
            </a:r>
          </a:p>
          <a:p>
            <a:r>
              <a:rPr lang="nl-NL"/>
              <a:t>Denk je dat deze groep oververtegenwoordigd is? Steek dan je hand op.</a:t>
            </a:r>
          </a:p>
          <a:p>
            <a:r>
              <a:rPr lang="nl-NL"/>
              <a:t>Denk je dat deze groep ondervertegenwoordigd is? Houd dan je hand naar beneden.</a:t>
            </a:r>
          </a:p>
        </p:txBody>
      </p:sp>
      <p:sp>
        <p:nvSpPr>
          <p:cNvPr id="3" name="Titel 2"/>
          <p:cNvSpPr>
            <a:spLocks noGrp="1"/>
          </p:cNvSpPr>
          <p:nvPr>
            <p:ph type="title"/>
          </p:nvPr>
        </p:nvSpPr>
        <p:spPr>
          <a:xfrm>
            <a:off x="2221948" y="655771"/>
            <a:ext cx="7152640" cy="900000"/>
          </a:xfrm>
        </p:spPr>
        <p:txBody>
          <a:bodyPr/>
          <a:lstStyle/>
          <a:p>
            <a:r>
              <a:rPr lang="nl-NL"/>
              <a:t>Opdracht: over-of ondervertegenwoordigd? </a:t>
            </a:r>
          </a:p>
        </p:txBody>
      </p:sp>
      <p:sp>
        <p:nvSpPr>
          <p:cNvPr id="4" name="Tijdelijke aanduiding voor voettekst 3"/>
          <p:cNvSpPr>
            <a:spLocks noGrp="1"/>
          </p:cNvSpPr>
          <p:nvPr>
            <p:ph type="ftr" sz="quarter" idx="3"/>
          </p:nvPr>
        </p:nvSpPr>
        <p:spPr/>
        <p:txBody>
          <a:bodyPr/>
          <a:lstStyle/>
          <a:p>
            <a:endParaRPr lang="nl-NL"/>
          </a:p>
        </p:txBody>
      </p:sp>
    </p:spTree>
    <p:extLst>
      <p:ext uri="{BB962C8B-B14F-4D97-AF65-F5344CB8AC3E}">
        <p14:creationId xmlns:p14="http://schemas.microsoft.com/office/powerpoint/2010/main" val="8501123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7D91266-6211-8867-6397-6D0D5E20A044}"/>
              </a:ext>
            </a:extLst>
          </p:cNvPr>
          <p:cNvSpPr>
            <a:spLocks noGrp="1"/>
          </p:cNvSpPr>
          <p:nvPr>
            <p:ph idx="1"/>
          </p:nvPr>
        </p:nvSpPr>
        <p:spPr>
          <a:xfrm>
            <a:off x="2159999" y="2254314"/>
            <a:ext cx="6270171" cy="3129336"/>
          </a:xfrm>
        </p:spPr>
        <p:txBody>
          <a:bodyPr/>
          <a:lstStyle/>
          <a:p>
            <a:r>
              <a:rPr lang="nl-NL"/>
              <a:t>Ongeveer 50% van de bevolking</a:t>
            </a:r>
          </a:p>
          <a:p>
            <a:endParaRPr lang="nl-NL"/>
          </a:p>
          <a:p>
            <a:r>
              <a:rPr lang="nl-NL"/>
              <a:t>63% van de Kamerleden is een man</a:t>
            </a:r>
          </a:p>
          <a:p>
            <a:endParaRPr lang="nl-NL"/>
          </a:p>
        </p:txBody>
      </p:sp>
      <p:sp>
        <p:nvSpPr>
          <p:cNvPr id="3" name="Titel 2">
            <a:extLst>
              <a:ext uri="{FF2B5EF4-FFF2-40B4-BE49-F238E27FC236}">
                <a16:creationId xmlns:a16="http://schemas.microsoft.com/office/drawing/2014/main" id="{276E44BB-D3EA-B1C4-5B9C-C7A820B9B8BF}"/>
              </a:ext>
            </a:extLst>
          </p:cNvPr>
          <p:cNvSpPr>
            <a:spLocks noGrp="1"/>
          </p:cNvSpPr>
          <p:nvPr>
            <p:ph type="title"/>
          </p:nvPr>
        </p:nvSpPr>
        <p:spPr/>
        <p:txBody>
          <a:bodyPr/>
          <a:lstStyle/>
          <a:p>
            <a:r>
              <a:rPr lang="nl-NL"/>
              <a:t>Onder- over oververtegenwoordigd?</a:t>
            </a:r>
            <a:br>
              <a:rPr lang="nl-NL"/>
            </a:br>
            <a:r>
              <a:rPr lang="nl-NL"/>
              <a:t>Mannen</a:t>
            </a:r>
          </a:p>
        </p:txBody>
      </p:sp>
      <p:pic>
        <p:nvPicPr>
          <p:cNvPr id="4" name="Afbeelding 3" descr="Afbeelding met persoon, person, kleding, Menselijk gezicht&#10;&#10;Automatisch gegenereerde beschrijving">
            <a:extLst>
              <a:ext uri="{FF2B5EF4-FFF2-40B4-BE49-F238E27FC236}">
                <a16:creationId xmlns:a16="http://schemas.microsoft.com/office/drawing/2014/main" id="{2D1A400C-5623-6767-54E6-D407D54C9133}"/>
              </a:ext>
            </a:extLst>
          </p:cNvPr>
          <p:cNvPicPr>
            <a:picLocks noChangeAspect="1"/>
          </p:cNvPicPr>
          <p:nvPr/>
        </p:nvPicPr>
        <p:blipFill rotWithShape="1">
          <a:blip r:embed="rId2"/>
          <a:srcRect l="15677" t="12108" r="32578"/>
          <a:stretch/>
        </p:blipFill>
        <p:spPr>
          <a:xfrm>
            <a:off x="0" y="461319"/>
            <a:ext cx="1840224" cy="4682181"/>
          </a:xfrm>
          <a:prstGeom prst="rect">
            <a:avLst/>
          </a:prstGeom>
        </p:spPr>
      </p:pic>
    </p:spTree>
    <p:extLst>
      <p:ext uri="{BB962C8B-B14F-4D97-AF65-F5344CB8AC3E}">
        <p14:creationId xmlns:p14="http://schemas.microsoft.com/office/powerpoint/2010/main" val="13608405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B452521-49DF-620B-BA39-0FA49947F452}"/>
              </a:ext>
            </a:extLst>
          </p:cNvPr>
          <p:cNvSpPr>
            <a:spLocks noGrp="1"/>
          </p:cNvSpPr>
          <p:nvPr>
            <p:ph idx="1"/>
          </p:nvPr>
        </p:nvSpPr>
        <p:spPr>
          <a:xfrm>
            <a:off x="2159999" y="1727091"/>
            <a:ext cx="6270171" cy="3129336"/>
          </a:xfrm>
        </p:spPr>
        <p:txBody>
          <a:bodyPr/>
          <a:lstStyle/>
          <a:p>
            <a:pPr lvl="1"/>
            <a:r>
              <a:rPr lang="nl-NL"/>
              <a:t>Ongeveer 40% van de bevolking</a:t>
            </a:r>
          </a:p>
          <a:p>
            <a:pPr lvl="1"/>
            <a:endParaRPr lang="nl-NL"/>
          </a:p>
          <a:p>
            <a:pPr lvl="1"/>
            <a:r>
              <a:rPr lang="nl-NL"/>
              <a:t>60% van de Kamerleden komt uit de Randstad.</a:t>
            </a:r>
          </a:p>
          <a:p>
            <a:endParaRPr lang="nl-NL"/>
          </a:p>
        </p:txBody>
      </p:sp>
      <p:sp>
        <p:nvSpPr>
          <p:cNvPr id="3" name="Titel 2">
            <a:extLst>
              <a:ext uri="{FF2B5EF4-FFF2-40B4-BE49-F238E27FC236}">
                <a16:creationId xmlns:a16="http://schemas.microsoft.com/office/drawing/2014/main" id="{D3E666B9-7D47-1D50-0BFF-CE327E748555}"/>
              </a:ext>
            </a:extLst>
          </p:cNvPr>
          <p:cNvSpPr>
            <a:spLocks noGrp="1"/>
          </p:cNvSpPr>
          <p:nvPr>
            <p:ph type="title"/>
          </p:nvPr>
        </p:nvSpPr>
        <p:spPr/>
        <p:txBody>
          <a:bodyPr/>
          <a:lstStyle/>
          <a:p>
            <a:r>
              <a:rPr lang="nl-NL"/>
              <a:t>Onder- of oververtegenwoordigd?</a:t>
            </a:r>
            <a:br>
              <a:rPr lang="nl-NL"/>
            </a:br>
            <a:r>
              <a:rPr lang="nl-NL"/>
              <a:t>De Randstad</a:t>
            </a:r>
          </a:p>
        </p:txBody>
      </p:sp>
      <p:pic>
        <p:nvPicPr>
          <p:cNvPr id="4" name="Afbeelding 3" descr="Afbeelding met buitenshuis, hemel, water, Tuibrug&#10;&#10;Automatisch gegenereerde beschrijving">
            <a:extLst>
              <a:ext uri="{FF2B5EF4-FFF2-40B4-BE49-F238E27FC236}">
                <a16:creationId xmlns:a16="http://schemas.microsoft.com/office/drawing/2014/main" id="{7FC3E456-917F-8D65-3A09-963026EDBD2D}"/>
              </a:ext>
            </a:extLst>
          </p:cNvPr>
          <p:cNvPicPr>
            <a:picLocks noChangeAspect="1"/>
          </p:cNvPicPr>
          <p:nvPr/>
        </p:nvPicPr>
        <p:blipFill rotWithShape="1">
          <a:blip r:embed="rId3"/>
          <a:srcRect r="53747" b="3670"/>
          <a:stretch/>
        </p:blipFill>
        <p:spPr>
          <a:xfrm>
            <a:off x="1" y="468303"/>
            <a:ext cx="1795848" cy="4675197"/>
          </a:xfrm>
          <a:prstGeom prst="rect">
            <a:avLst/>
          </a:prstGeom>
        </p:spPr>
      </p:pic>
    </p:spTree>
    <p:extLst>
      <p:ext uri="{BB962C8B-B14F-4D97-AF65-F5344CB8AC3E}">
        <p14:creationId xmlns:p14="http://schemas.microsoft.com/office/powerpoint/2010/main" val="34858615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2F57409-5900-80F0-75B3-35347CA5DDC3}"/>
              </a:ext>
            </a:extLst>
          </p:cNvPr>
          <p:cNvSpPr>
            <a:spLocks noGrp="1"/>
          </p:cNvSpPr>
          <p:nvPr>
            <p:ph idx="1"/>
          </p:nvPr>
        </p:nvSpPr>
        <p:spPr>
          <a:xfrm>
            <a:off x="2160000" y="1760043"/>
            <a:ext cx="6270171" cy="3129336"/>
          </a:xfrm>
        </p:spPr>
        <p:txBody>
          <a:bodyPr/>
          <a:lstStyle/>
          <a:p>
            <a:r>
              <a:rPr lang="nl-NL"/>
              <a:t>Ongeveer 65% van de bevolking</a:t>
            </a:r>
          </a:p>
          <a:p>
            <a:endParaRPr lang="nl-NL"/>
          </a:p>
          <a:p>
            <a:r>
              <a:rPr lang="nl-NL"/>
              <a:t>5% van de Kamerleden heeft een MBO-diploma</a:t>
            </a:r>
          </a:p>
          <a:p>
            <a:endParaRPr lang="nl-NL"/>
          </a:p>
        </p:txBody>
      </p:sp>
      <p:sp>
        <p:nvSpPr>
          <p:cNvPr id="3" name="Titel 2">
            <a:extLst>
              <a:ext uri="{FF2B5EF4-FFF2-40B4-BE49-F238E27FC236}">
                <a16:creationId xmlns:a16="http://schemas.microsoft.com/office/drawing/2014/main" id="{6F8A716E-B284-7747-2DA5-157BF08FE7C9}"/>
              </a:ext>
            </a:extLst>
          </p:cNvPr>
          <p:cNvSpPr>
            <a:spLocks noGrp="1"/>
          </p:cNvSpPr>
          <p:nvPr>
            <p:ph type="title"/>
          </p:nvPr>
        </p:nvSpPr>
        <p:spPr/>
        <p:txBody>
          <a:bodyPr/>
          <a:lstStyle/>
          <a:p>
            <a:r>
              <a:rPr lang="nl-NL"/>
              <a:t>Onder- of oververtegenwoordigd?</a:t>
            </a:r>
            <a:br>
              <a:rPr lang="nl-NL"/>
            </a:br>
            <a:r>
              <a:rPr lang="nl-NL"/>
              <a:t>Praktisch opgeleiden</a:t>
            </a:r>
          </a:p>
        </p:txBody>
      </p:sp>
      <p:pic>
        <p:nvPicPr>
          <p:cNvPr id="4" name="Afbeelding 3">
            <a:extLst>
              <a:ext uri="{FF2B5EF4-FFF2-40B4-BE49-F238E27FC236}">
                <a16:creationId xmlns:a16="http://schemas.microsoft.com/office/drawing/2014/main" id="{3C9C4343-4DAF-3339-87B9-DBE663E16F77}"/>
              </a:ext>
            </a:extLst>
          </p:cNvPr>
          <p:cNvPicPr>
            <a:picLocks noChangeAspect="1"/>
          </p:cNvPicPr>
          <p:nvPr/>
        </p:nvPicPr>
        <p:blipFill rotWithShape="1">
          <a:blip r:embed="rId2"/>
          <a:srcRect l="63623" t="1495"/>
          <a:stretch/>
        </p:blipFill>
        <p:spPr>
          <a:xfrm>
            <a:off x="0" y="494270"/>
            <a:ext cx="1874608" cy="4649230"/>
          </a:xfrm>
          <a:prstGeom prst="rect">
            <a:avLst/>
          </a:prstGeom>
        </p:spPr>
      </p:pic>
    </p:spTree>
    <p:extLst>
      <p:ext uri="{BB962C8B-B14F-4D97-AF65-F5344CB8AC3E}">
        <p14:creationId xmlns:p14="http://schemas.microsoft.com/office/powerpoint/2010/main" val="7906446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3"/>
          </p:nvPr>
        </p:nvSpPr>
        <p:spPr/>
        <p:txBody>
          <a:bodyPr/>
          <a:lstStyle/>
          <a:p>
            <a:endParaRPr lang="nl-NL"/>
          </a:p>
        </p:txBody>
      </p:sp>
      <p:sp>
        <p:nvSpPr>
          <p:cNvPr id="8" name="Titel 2">
            <a:extLst>
              <a:ext uri="{FF2B5EF4-FFF2-40B4-BE49-F238E27FC236}">
                <a16:creationId xmlns:a16="http://schemas.microsoft.com/office/drawing/2014/main" id="{017F8465-8B24-186E-343D-DC867EB14DDC}"/>
              </a:ext>
            </a:extLst>
          </p:cNvPr>
          <p:cNvSpPr>
            <a:spLocks noGrp="1"/>
          </p:cNvSpPr>
          <p:nvPr>
            <p:ph type="title"/>
          </p:nvPr>
        </p:nvSpPr>
        <p:spPr>
          <a:xfrm>
            <a:off x="4484148" y="1199835"/>
            <a:ext cx="4444000" cy="519521"/>
          </a:xfrm>
        </p:spPr>
        <p:txBody>
          <a:bodyPr/>
          <a:lstStyle/>
          <a:p>
            <a:pPr algn="ctr"/>
            <a:r>
              <a:rPr lang="nl-NL"/>
              <a:t>Migratieachtergrond</a:t>
            </a:r>
          </a:p>
        </p:txBody>
      </p:sp>
      <p:sp>
        <p:nvSpPr>
          <p:cNvPr id="9" name="Tijdelijke aanduiding voor inhoud 1">
            <a:extLst>
              <a:ext uri="{FF2B5EF4-FFF2-40B4-BE49-F238E27FC236}">
                <a16:creationId xmlns:a16="http://schemas.microsoft.com/office/drawing/2014/main" id="{AD864013-B8FA-B940-1FFC-3AB5FC3DA3A4}"/>
              </a:ext>
            </a:extLst>
          </p:cNvPr>
          <p:cNvSpPr txBox="1">
            <a:spLocks/>
          </p:cNvSpPr>
          <p:nvPr/>
        </p:nvSpPr>
        <p:spPr>
          <a:xfrm>
            <a:off x="4945018" y="1867746"/>
            <a:ext cx="2456786" cy="1813710"/>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a:t>26% van de bevolking</a:t>
            </a:r>
          </a:p>
          <a:p>
            <a:r>
              <a:rPr lang="nl-NL"/>
              <a:t>16% van de Kamerleden heeft een </a:t>
            </a:r>
            <a:r>
              <a:rPr lang="nl-NL" err="1"/>
              <a:t>migratie-achtergrond</a:t>
            </a:r>
            <a:endParaRPr lang="nl-NL"/>
          </a:p>
        </p:txBody>
      </p:sp>
      <p:pic>
        <p:nvPicPr>
          <p:cNvPr id="5" name="Afbeelding 4" descr="Afbeelding met Menselijk gezicht, persoon, glimlach, kleding&#10;&#10;Automatisch gegenereerde beschrijving">
            <a:extLst>
              <a:ext uri="{FF2B5EF4-FFF2-40B4-BE49-F238E27FC236}">
                <a16:creationId xmlns:a16="http://schemas.microsoft.com/office/drawing/2014/main" id="{0B434DC0-A7E7-18D3-84E3-0E5544FE2181}"/>
              </a:ext>
            </a:extLst>
          </p:cNvPr>
          <p:cNvPicPr>
            <a:picLocks noChangeAspect="1"/>
          </p:cNvPicPr>
          <p:nvPr/>
        </p:nvPicPr>
        <p:blipFill rotWithShape="1">
          <a:blip r:embed="rId3"/>
          <a:srcRect l="21428" t="26601" r="11528"/>
          <a:stretch/>
        </p:blipFill>
        <p:spPr>
          <a:xfrm>
            <a:off x="188076" y="1199835"/>
            <a:ext cx="4444000" cy="3775287"/>
          </a:xfrm>
          <a:prstGeom prst="rect">
            <a:avLst/>
          </a:prstGeom>
        </p:spPr>
      </p:pic>
    </p:spTree>
    <p:extLst>
      <p:ext uri="{BB962C8B-B14F-4D97-AF65-F5344CB8AC3E}">
        <p14:creationId xmlns:p14="http://schemas.microsoft.com/office/powerpoint/2010/main" val="32640548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107950" indent="-107950"/>
            <a:r>
              <a:rPr lang="nl-NL" dirty="0"/>
              <a:t>Maak groepjes van 4</a:t>
            </a:r>
            <a:endParaRPr lang="en-US" dirty="0"/>
          </a:p>
          <a:p>
            <a:pPr marL="107950" indent="-107950"/>
            <a:r>
              <a:rPr lang="nl-NL" dirty="0"/>
              <a:t>Ieder groepslid krijgt een bron om te lezen: doe dat in stilte (10 min.). Klaar met lezen? Maak de individuele opdracht</a:t>
            </a:r>
            <a:endParaRPr lang="nl-NL" dirty="0">
              <a:cs typeface="Calibri"/>
            </a:endParaRPr>
          </a:p>
          <a:p>
            <a:pPr marL="107950" indent="-107950"/>
            <a:r>
              <a:rPr lang="nl-NL" dirty="0"/>
              <a:t>Na 10 min: bespreek met je groepje de groepsopdracht. Geef antwoord op de vragen op je werkblad (5 minuten)</a:t>
            </a:r>
            <a:endParaRPr lang="nl-NL" dirty="0">
              <a:cs typeface="Calibri"/>
            </a:endParaRPr>
          </a:p>
          <a:p>
            <a:pPr marL="107950" indent="-107950"/>
            <a:r>
              <a:rPr lang="nl-NL" dirty="0"/>
              <a:t>Na 5 min: klassikaal bespreken</a:t>
            </a:r>
            <a:endParaRPr lang="nl-NL" dirty="0">
              <a:cs typeface="Calibri" panose="020F0502020204030204"/>
            </a:endParaRPr>
          </a:p>
        </p:txBody>
      </p:sp>
      <p:sp>
        <p:nvSpPr>
          <p:cNvPr id="3" name="Titel 2"/>
          <p:cNvSpPr>
            <a:spLocks noGrp="1"/>
          </p:cNvSpPr>
          <p:nvPr>
            <p:ph type="title"/>
          </p:nvPr>
        </p:nvSpPr>
        <p:spPr>
          <a:xfrm>
            <a:off x="2160000" y="720000"/>
            <a:ext cx="6984000" cy="900000"/>
          </a:xfrm>
        </p:spPr>
        <p:txBody>
          <a:bodyPr/>
          <a:lstStyle/>
          <a:p>
            <a:r>
              <a:rPr lang="nl-NL"/>
              <a:t>Groepsopdracht: Vertegenwoordiging</a:t>
            </a:r>
          </a:p>
        </p:txBody>
      </p:sp>
      <p:sp>
        <p:nvSpPr>
          <p:cNvPr id="4" name="Tijdelijke aanduiding voor voettekst 3"/>
          <p:cNvSpPr>
            <a:spLocks noGrp="1"/>
          </p:cNvSpPr>
          <p:nvPr>
            <p:ph type="ftr" sz="quarter" idx="3"/>
          </p:nvPr>
        </p:nvSpPr>
        <p:spPr/>
        <p:txBody>
          <a:bodyPr/>
          <a:lstStyle/>
          <a:p>
            <a:endParaRPr lang="nl-NL"/>
          </a:p>
        </p:txBody>
      </p:sp>
    </p:spTree>
    <p:extLst>
      <p:ext uri="{BB962C8B-B14F-4D97-AF65-F5344CB8AC3E}">
        <p14:creationId xmlns:p14="http://schemas.microsoft.com/office/powerpoint/2010/main" val="27129559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42720" y="565719"/>
            <a:ext cx="6984000" cy="900000"/>
          </a:xfrm>
        </p:spPr>
        <p:txBody>
          <a:bodyPr/>
          <a:lstStyle/>
          <a:p>
            <a:r>
              <a:rPr lang="nl-NL"/>
              <a:t>Hoe kun je zelf opkomen voor groepen?</a:t>
            </a:r>
          </a:p>
        </p:txBody>
      </p:sp>
      <p:sp>
        <p:nvSpPr>
          <p:cNvPr id="4" name="Tijdelijke aanduiding voor voettekst 3"/>
          <p:cNvSpPr>
            <a:spLocks noGrp="1"/>
          </p:cNvSpPr>
          <p:nvPr>
            <p:ph type="ftr" sz="quarter" idx="3"/>
          </p:nvPr>
        </p:nvSpPr>
        <p:spPr/>
        <p:txBody>
          <a:bodyPr/>
          <a:lstStyle/>
          <a:p>
            <a:endParaRPr lang="nl-NL"/>
          </a:p>
        </p:txBody>
      </p:sp>
      <p:grpSp>
        <p:nvGrpSpPr>
          <p:cNvPr id="13" name="Groep 12">
            <a:extLst>
              <a:ext uri="{FF2B5EF4-FFF2-40B4-BE49-F238E27FC236}">
                <a16:creationId xmlns:a16="http://schemas.microsoft.com/office/drawing/2014/main" id="{05CE6A97-8B8F-4FBF-1F49-3335144CA8A2}"/>
              </a:ext>
            </a:extLst>
          </p:cNvPr>
          <p:cNvGrpSpPr/>
          <p:nvPr/>
        </p:nvGrpSpPr>
        <p:grpSpPr>
          <a:xfrm>
            <a:off x="2390294" y="1620000"/>
            <a:ext cx="2440096" cy="2692631"/>
            <a:chOff x="2131904" y="1324727"/>
            <a:chExt cx="2440096" cy="2692631"/>
          </a:xfrm>
        </p:grpSpPr>
        <p:pic>
          <p:nvPicPr>
            <p:cNvPr id="8" name="Afbeelding 7" descr="Afbeelding met kleding, buitenshuis, handschrift, persoon&#10;&#10;Automatisch gegenereerde beschrijving">
              <a:extLst>
                <a:ext uri="{FF2B5EF4-FFF2-40B4-BE49-F238E27FC236}">
                  <a16:creationId xmlns:a16="http://schemas.microsoft.com/office/drawing/2014/main" id="{C29DC52B-ED17-A22F-FECD-A74FFAA5A495}"/>
                </a:ext>
              </a:extLst>
            </p:cNvPr>
            <p:cNvPicPr>
              <a:picLocks noChangeAspect="1"/>
            </p:cNvPicPr>
            <p:nvPr/>
          </p:nvPicPr>
          <p:blipFill rotWithShape="1">
            <a:blip r:embed="rId3"/>
            <a:srcRect t="30552"/>
            <a:stretch/>
          </p:blipFill>
          <p:spPr>
            <a:xfrm>
              <a:off x="2390294" y="1324727"/>
              <a:ext cx="1963610" cy="2110208"/>
            </a:xfrm>
            <a:prstGeom prst="rect">
              <a:avLst/>
            </a:prstGeom>
          </p:spPr>
        </p:pic>
        <p:sp>
          <p:nvSpPr>
            <p:cNvPr id="11" name="Titel 2">
              <a:extLst>
                <a:ext uri="{FF2B5EF4-FFF2-40B4-BE49-F238E27FC236}">
                  <a16:creationId xmlns:a16="http://schemas.microsoft.com/office/drawing/2014/main" id="{F577881B-812B-1007-01C8-6856901E90DC}"/>
                </a:ext>
              </a:extLst>
            </p:cNvPr>
            <p:cNvSpPr txBox="1">
              <a:spLocks/>
            </p:cNvSpPr>
            <p:nvPr/>
          </p:nvSpPr>
          <p:spPr>
            <a:xfrm>
              <a:off x="2131904" y="3497837"/>
              <a:ext cx="2440096" cy="519521"/>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pPr algn="ctr"/>
              <a:r>
                <a:rPr lang="nl-NL" sz="1600">
                  <a:solidFill>
                    <a:schemeClr val="tx2"/>
                  </a:solidFill>
                </a:rPr>
                <a:t>Demonstreren</a:t>
              </a:r>
            </a:p>
          </p:txBody>
        </p:sp>
      </p:grpSp>
      <p:grpSp>
        <p:nvGrpSpPr>
          <p:cNvPr id="14" name="Groep 13">
            <a:extLst>
              <a:ext uri="{FF2B5EF4-FFF2-40B4-BE49-F238E27FC236}">
                <a16:creationId xmlns:a16="http://schemas.microsoft.com/office/drawing/2014/main" id="{2703F2E1-94CA-C0DA-113B-D3306EDE1C68}"/>
              </a:ext>
            </a:extLst>
          </p:cNvPr>
          <p:cNvGrpSpPr/>
          <p:nvPr/>
        </p:nvGrpSpPr>
        <p:grpSpPr>
          <a:xfrm>
            <a:off x="5212800" y="1620000"/>
            <a:ext cx="3474720" cy="2692631"/>
            <a:chOff x="5395680" y="1324727"/>
            <a:chExt cx="3474720" cy="2692631"/>
          </a:xfrm>
        </p:grpSpPr>
        <p:pic>
          <p:nvPicPr>
            <p:cNvPr id="10" name="Afbeelding 9" descr="Afbeelding met buitenshuis, gereedschap, zwart-wit&#10;&#10;Beschrijving automatisch gegenereerd met gemiddelde betrouwbaarheid">
              <a:extLst>
                <a:ext uri="{FF2B5EF4-FFF2-40B4-BE49-F238E27FC236}">
                  <a16:creationId xmlns:a16="http://schemas.microsoft.com/office/drawing/2014/main" id="{6B1C3506-C202-40B1-CF4C-5DBFAC304264}"/>
                </a:ext>
              </a:extLst>
            </p:cNvPr>
            <p:cNvPicPr>
              <a:picLocks noChangeAspect="1"/>
            </p:cNvPicPr>
            <p:nvPr/>
          </p:nvPicPr>
          <p:blipFill rotWithShape="1">
            <a:blip r:embed="rId4"/>
            <a:srcRect l="14264" t="9350" r="13914"/>
            <a:stretch/>
          </p:blipFill>
          <p:spPr>
            <a:xfrm>
              <a:off x="5879254" y="1324727"/>
              <a:ext cx="2507573" cy="2110208"/>
            </a:xfrm>
            <a:prstGeom prst="rect">
              <a:avLst/>
            </a:prstGeom>
          </p:spPr>
        </p:pic>
        <p:sp>
          <p:nvSpPr>
            <p:cNvPr id="12" name="Titel 2">
              <a:extLst>
                <a:ext uri="{FF2B5EF4-FFF2-40B4-BE49-F238E27FC236}">
                  <a16:creationId xmlns:a16="http://schemas.microsoft.com/office/drawing/2014/main" id="{6F2FEA64-DC8A-450C-1213-F6DA7391C482}"/>
                </a:ext>
              </a:extLst>
            </p:cNvPr>
            <p:cNvSpPr txBox="1">
              <a:spLocks/>
            </p:cNvSpPr>
            <p:nvPr/>
          </p:nvSpPr>
          <p:spPr>
            <a:xfrm>
              <a:off x="5395680" y="3497837"/>
              <a:ext cx="3474720" cy="519521"/>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pPr algn="ctr"/>
              <a:r>
                <a:rPr lang="nl-NL" sz="1800" dirty="0">
                  <a:solidFill>
                    <a:schemeClr val="tx2"/>
                  </a:solidFill>
                  <a:latin typeface="Calibri"/>
                  <a:cs typeface="Calibri"/>
                </a:rPr>
                <a:t>Voorkeurstemmen</a:t>
              </a:r>
              <a:endParaRPr lang="nl-NL" sz="1800" dirty="0">
                <a:solidFill>
                  <a:schemeClr val="tx2"/>
                </a:solidFill>
              </a:endParaRPr>
            </a:p>
          </p:txBody>
        </p:sp>
      </p:grpSp>
    </p:spTree>
    <p:extLst>
      <p:ext uri="{BB962C8B-B14F-4D97-AF65-F5344CB8AC3E}">
        <p14:creationId xmlns:p14="http://schemas.microsoft.com/office/powerpoint/2010/main" val="16846274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oDemos">
  <a:themeElements>
    <a:clrScheme name="ProDemos blauw">
      <a:dk1>
        <a:srgbClr val="00B3E6"/>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C7B8A3"/>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3099-1 ProDemos powerpointtemplate-NL blauw.pptx" id="{F3DEBD63-EE53-DA4A-B1D6-DA947C1E4577}" vid="{E5A097DC-8011-C443-AA16-DAF9CA9DBBE8}"/>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B7D61D776EC44EBF96354E46DD7CF7" ma:contentTypeVersion="17" ma:contentTypeDescription="Een nieuw document maken." ma:contentTypeScope="" ma:versionID="2b3e075314f3ea0329d6670ef95d0e30">
  <xsd:schema xmlns:xsd="http://www.w3.org/2001/XMLSchema" xmlns:xs="http://www.w3.org/2001/XMLSchema" xmlns:p="http://schemas.microsoft.com/office/2006/metadata/properties" xmlns:ns2="f6166596-befa-4d6e-9b8b-75e822e8a231" xmlns:ns3="3a7bcf79-13ec-4791-9315-eb816fa35df2" targetNamespace="http://schemas.microsoft.com/office/2006/metadata/properties" ma:root="true" ma:fieldsID="5455266ead71188a11145d80b8e3d6f7" ns2:_="" ns3:_="">
    <xsd:import namespace="f6166596-befa-4d6e-9b8b-75e822e8a231"/>
    <xsd:import namespace="3a7bcf79-13ec-4791-9315-eb816fa35d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66596-befa-4d6e-9b8b-75e822e8a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7bcf79-13ec-4791-9315-eb816fa35df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5d50a92-1a98-4685-bbfd-29754743debb}" ma:internalName="TaxCatchAll" ma:showField="CatchAllData" ma:web="3a7bcf79-13ec-4791-9315-eb816fa35d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6166596-befa-4d6e-9b8b-75e822e8a231">
      <Terms xmlns="http://schemas.microsoft.com/office/infopath/2007/PartnerControls"/>
    </lcf76f155ced4ddcb4097134ff3c332f>
    <TaxCatchAll xmlns="3a7bcf79-13ec-4791-9315-eb816fa35df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A8E5F3-42E9-46B6-8241-6691B92FEF9C}">
  <ds:schemaRefs>
    <ds:schemaRef ds:uri="3a7bcf79-13ec-4791-9315-eb816fa35df2"/>
    <ds:schemaRef ds:uri="f6166596-befa-4d6e-9b8b-75e822e8a2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9F42FD-8749-4A7A-9A96-34D11D7C537B}">
  <ds:schemaRefs>
    <ds:schemaRef ds:uri="3a7bcf79-13ec-4791-9315-eb816fa35df2"/>
    <ds:schemaRef ds:uri="http://purl.org/dc/elements/1.1/"/>
    <ds:schemaRef ds:uri="http://schemas.microsoft.com/office/2006/documentManagement/types"/>
    <ds:schemaRef ds:uri="http://purl.org/dc/dcmitype/"/>
    <ds:schemaRef ds:uri="f6166596-befa-4d6e-9b8b-75e822e8a23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3361B622-2B34-4990-A92B-4D13134F21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ProDemos powerpointtemplate-NL blauw (2)</Template>
  <TotalTime>1</TotalTime>
  <Words>506</Words>
  <Application>Microsoft Office PowerPoint</Application>
  <PresentationFormat>On-screen Show (16:9)</PresentationFormat>
  <Paragraphs>72</Paragraphs>
  <Slides>15</Slides>
  <Notes>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ProDemos</vt:lpstr>
      <vt:lpstr>PowerPoint Presentation</vt:lpstr>
      <vt:lpstr>Wat gaat we doen?</vt:lpstr>
      <vt:lpstr>Opdracht: over-of ondervertegenwoordigd? </vt:lpstr>
      <vt:lpstr>Onder- over oververtegenwoordigd? Mannen</vt:lpstr>
      <vt:lpstr>Onder- of oververtegenwoordigd? De Randstad</vt:lpstr>
      <vt:lpstr>Onder- of oververtegenwoordigd? Praktisch opgeleiden</vt:lpstr>
      <vt:lpstr>Migratieachtergrond</vt:lpstr>
      <vt:lpstr>Groepsopdracht: Vertegenwoordiging</vt:lpstr>
      <vt:lpstr>Hoe kun je zelf opkomen voor groepen?</vt:lpstr>
      <vt:lpstr>PowerPoint Presentation</vt:lpstr>
      <vt:lpstr>PowerPoint Presentation</vt:lpstr>
      <vt:lpstr>Om een groep goed te vertegenwoordigen, moet je zelf uit die groep komen</vt:lpstr>
      <vt:lpstr>De helft van de Kamerleden zou een vrouw moeten zijn</vt:lpstr>
      <vt:lpstr>De helft van de Kamerleden zou een MBO-diploma moeten hebben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Jonnick Kirwan</dc:creator>
  <cp:keywords/>
  <dc:description/>
  <cp:lastModifiedBy>Jonnick Kirwan</cp:lastModifiedBy>
  <cp:revision>6</cp:revision>
  <cp:lastPrinted>2017-06-07T13:51:27Z</cp:lastPrinted>
  <dcterms:created xsi:type="dcterms:W3CDTF">2023-08-25T14:09:27Z</dcterms:created>
  <dcterms:modified xsi:type="dcterms:W3CDTF">2023-09-14T09:52:11Z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0x010100BEB7D61D776EC44EBF96354E46DD7CF7</vt:lpwstr>
  </property>
  <property fmtid="{D5CDD505-2E9C-101B-9397-08002B2CF9AE}" pid="3" name="MediaServiceImageTags">
    <vt:lpwstr/>
  </property>
</Properties>
</file>