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21"/>
  </p:notesMasterIdLst>
  <p:handoutMasterIdLst>
    <p:handoutMasterId r:id="rId22"/>
  </p:handoutMasterIdLst>
  <p:sldIdLst>
    <p:sldId id="266" r:id="rId5"/>
    <p:sldId id="287" r:id="rId6"/>
    <p:sldId id="280" r:id="rId7"/>
    <p:sldId id="269" r:id="rId8"/>
    <p:sldId id="291" r:id="rId9"/>
    <p:sldId id="296" r:id="rId10"/>
    <p:sldId id="308" r:id="rId11"/>
    <p:sldId id="307" r:id="rId12"/>
    <p:sldId id="281" r:id="rId13"/>
    <p:sldId id="298" r:id="rId14"/>
    <p:sldId id="295" r:id="rId15"/>
    <p:sldId id="311" r:id="rId16"/>
    <p:sldId id="302" r:id="rId17"/>
    <p:sldId id="292" r:id="rId18"/>
    <p:sldId id="309" r:id="rId19"/>
    <p:sldId id="289" r:id="rId20"/>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F900DD-A6E2-4282-9C3D-33B83BDBA1F3}" name="Jelt Pekaar" initials="JP" userId="S::jelt@prodemos.nl::f4d079fb-027c-4556-b69f-cbd98e1a5519" providerId="AD"/>
  <p188:author id="{9E6728E1-5837-1E81-5AA7-4B2DBEB9920F}" name="Sandra Boersma" initials="SB" userId="S::sandra@prodemos.nl::aa0d5c04-0f93-4a70-8f86-d3f3b8229c3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4E7"/>
    <a:srgbClr val="D7007E"/>
    <a:srgbClr val="DD4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71548-42C1-AF9F-6F01-D91E06EF1AA6}" v="1" dt="2023-09-07T11:05:04.584"/>
    <p1510:client id="{3F4742CC-E968-4CBC-AF54-3BEBD6633F4A}" v="1" dt="2023-09-06T14:28:56.402"/>
    <p1510:client id="{9D699D3A-094E-4B36-A6FC-42B9B9666304}" v="7" dt="2023-09-07T11:48:14.686"/>
    <p1510:client id="{F8A64C5D-5FD1-8DAE-675A-9E1CFD1E448A}" v="1" dt="2023-09-06T14:04:22.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14FE8B-7A65-9B47-8F56-2D30012BDEEE}" type="datetimeFigureOut">
              <a:rPr lang="nl-NL" smtClean="0"/>
              <a:t>11-9-2023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952CEB-2BFA-B94E-A417-6D5514E5CFB7}" type="slidenum">
              <a:rPr lang="nl-NL" smtClean="0"/>
              <a:t>‹nr.›</a:t>
            </a:fld>
            <a:endParaRPr lang="nl-NL"/>
          </a:p>
        </p:txBody>
      </p:sp>
    </p:spTree>
    <p:extLst>
      <p:ext uri="{BB962C8B-B14F-4D97-AF65-F5344CB8AC3E}">
        <p14:creationId xmlns:p14="http://schemas.microsoft.com/office/powerpoint/2010/main" val="174417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32D6E-9725-964D-938F-E18D8D177D2F}" type="datetimeFigureOut">
              <a:rPr lang="nl-NL" smtClean="0"/>
              <a:t>11-9-2023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51376-0157-B84F-87E6-9CFD05A29497}" type="slidenum">
              <a:rPr lang="nl-NL" smtClean="0"/>
              <a:t>‹nr.›</a:t>
            </a:fld>
            <a:endParaRPr lang="nl-NL"/>
          </a:p>
        </p:txBody>
      </p:sp>
    </p:spTree>
    <p:extLst>
      <p:ext uri="{BB962C8B-B14F-4D97-AF65-F5344CB8AC3E}">
        <p14:creationId xmlns:p14="http://schemas.microsoft.com/office/powerpoint/2010/main" val="55550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Voeg voor de </a:t>
            </a:r>
            <a:r>
              <a:rPr lang="nl-NL" err="1"/>
              <a:t>openingsdia</a:t>
            </a:r>
            <a:r>
              <a:rPr lang="nl-NL" baseline="0"/>
              <a:t> een afbeelding toe uit het </a:t>
            </a:r>
            <a:r>
              <a:rPr lang="nl-NL" baseline="0" err="1"/>
              <a:t>ProDemos</a:t>
            </a:r>
            <a:r>
              <a:rPr lang="nl-NL" baseline="0"/>
              <a:t> beeldarchief.</a:t>
            </a:r>
          </a:p>
          <a:p>
            <a:pPr marL="228600" indent="-228600">
              <a:buAutoNum type="arabicPeriod"/>
            </a:pPr>
            <a:r>
              <a:rPr lang="nl-NL" baseline="0"/>
              <a:t>Ga in het menu naar Schikken / Naar achtergrond</a:t>
            </a:r>
          </a:p>
          <a:p>
            <a:pPr marL="228600" indent="-228600">
              <a:buAutoNum type="arabicPeriod"/>
            </a:pPr>
            <a:r>
              <a:rPr lang="nl-NL" baseline="0"/>
              <a:t>Vergroot </a:t>
            </a:r>
            <a:r>
              <a:rPr lang="nl-NL" baseline="0" err="1"/>
              <a:t>zonodig</a:t>
            </a:r>
            <a:r>
              <a:rPr lang="nl-NL" baseline="0"/>
              <a:t> de afbeelding, zorg dat het kader gevuld is en maak een aardige uitsnede.</a:t>
            </a:r>
            <a:endParaRPr lang="nl-NL"/>
          </a:p>
          <a:p>
            <a:endParaRPr lang="nl-NL"/>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1</a:t>
            </a:fld>
            <a:endParaRPr lang="nl-NL"/>
          </a:p>
        </p:txBody>
      </p:sp>
    </p:spTree>
    <p:extLst>
      <p:ext uri="{BB962C8B-B14F-4D97-AF65-F5344CB8AC3E}">
        <p14:creationId xmlns:p14="http://schemas.microsoft.com/office/powerpoint/2010/main" val="164213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4</a:t>
            </a:fld>
            <a:endParaRPr lang="nl-NL"/>
          </a:p>
        </p:txBody>
      </p:sp>
    </p:spTree>
    <p:extLst>
      <p:ext uri="{BB962C8B-B14F-4D97-AF65-F5344CB8AC3E}">
        <p14:creationId xmlns:p14="http://schemas.microsoft.com/office/powerpoint/2010/main" val="153824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13</a:t>
            </a:fld>
            <a:endParaRPr lang="nl-NL"/>
          </a:p>
        </p:txBody>
      </p:sp>
    </p:spTree>
    <p:extLst>
      <p:ext uri="{BB962C8B-B14F-4D97-AF65-F5344CB8AC3E}">
        <p14:creationId xmlns:p14="http://schemas.microsoft.com/office/powerpoint/2010/main" val="400101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 beeld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kstvak 3"/>
          <p:cNvSpPr txBox="1"/>
          <p:nvPr userDrawn="1"/>
        </p:nvSpPr>
        <p:spPr>
          <a:xfrm>
            <a:off x="0" y="468000"/>
            <a:ext cx="1764000" cy="4680000"/>
          </a:xfrm>
          <a:prstGeom prst="rect">
            <a:avLst/>
          </a:prstGeom>
          <a:solidFill>
            <a:schemeClr val="bg2"/>
          </a:solidFill>
        </p:spPr>
        <p:txBody>
          <a:bodyPr wrap="square" rtlCol="0" anchor="ctr" anchorCtr="0">
            <a:noAutofit/>
          </a:bodyPr>
          <a:lstStyle/>
          <a:p>
            <a:r>
              <a:rPr lang="nl-NL">
                <a:solidFill>
                  <a:schemeClr val="bg2">
                    <a:lumMod val="75000"/>
                  </a:schemeClr>
                </a:solidFill>
              </a:rPr>
              <a:t>Beeld op de positie van dit grijze kader </a:t>
            </a:r>
          </a:p>
          <a:p>
            <a:r>
              <a:rPr lang="nl-NL">
                <a:solidFill>
                  <a:schemeClr val="bg2">
                    <a:lumMod val="75000"/>
                  </a:schemeClr>
                </a:solidFill>
              </a:rPr>
              <a:t>Breedte 5 cm</a:t>
            </a:r>
          </a:p>
          <a:p>
            <a:r>
              <a:rPr lang="nl-NL">
                <a:solidFill>
                  <a:schemeClr val="bg2">
                    <a:lumMod val="75000"/>
                  </a:schemeClr>
                </a:solidFill>
              </a:rPr>
              <a:t>Hoogte 13 cm</a:t>
            </a:r>
          </a:p>
          <a:p>
            <a:r>
              <a:rPr lang="nl-NL">
                <a:solidFill>
                  <a:schemeClr val="bg2">
                    <a:lumMod val="75000"/>
                  </a:schemeClr>
                </a:solidFill>
              </a:rPr>
              <a:t>Vert. positie 1,3 cm</a:t>
            </a:r>
          </a:p>
          <a:p>
            <a:r>
              <a:rPr lang="nl-NL">
                <a:solidFill>
                  <a:schemeClr val="bg2">
                    <a:lumMod val="75000"/>
                  </a:schemeClr>
                </a:solidFill>
              </a:rPr>
              <a:t>Hor. Positie 0 cm</a:t>
            </a:r>
          </a:p>
          <a:p>
            <a:endParaRPr lang="nl-NL">
              <a:solidFill>
                <a:schemeClr val="bg2">
                  <a:lumMod val="75000"/>
                </a:schemeClr>
              </a:solidFill>
            </a:endParaRPr>
          </a:p>
          <a:p>
            <a:pPr marL="228600" indent="-228600">
              <a:buAutoNum type="arabicPeriod"/>
            </a:pPr>
            <a:r>
              <a:rPr lang="nl-NL">
                <a:solidFill>
                  <a:schemeClr val="bg2">
                    <a:lumMod val="75000"/>
                  </a:schemeClr>
                </a:solidFill>
              </a:rPr>
              <a:t>Voeg een afbeelding toe</a:t>
            </a:r>
          </a:p>
          <a:p>
            <a:pPr marL="228600" indent="-228600">
              <a:buAutoNum type="arabicPeriod"/>
            </a:pPr>
            <a:r>
              <a:rPr lang="nl-NL" err="1">
                <a:solidFill>
                  <a:schemeClr val="bg2">
                    <a:lumMod val="75000"/>
                  </a:schemeClr>
                </a:solidFill>
              </a:rPr>
              <a:t>Muis-klik</a:t>
            </a:r>
            <a:r>
              <a:rPr lang="nl-NL" baseline="0">
                <a:solidFill>
                  <a:schemeClr val="bg2">
                    <a:lumMod val="75000"/>
                  </a:schemeClr>
                </a:solidFill>
              </a:rPr>
              <a:t> rechts op de afbeelding en selecteer ‘Bijsnijden’</a:t>
            </a:r>
          </a:p>
          <a:p>
            <a:pPr marL="228600" indent="-228600">
              <a:buAutoNum type="arabicPeriod"/>
            </a:pPr>
            <a:r>
              <a:rPr lang="nl-NL" baseline="0">
                <a:solidFill>
                  <a:schemeClr val="bg2">
                    <a:lumMod val="75000"/>
                  </a:schemeClr>
                </a:solidFill>
              </a:rPr>
              <a:t>Pas de breedte van de afbeelding aan en </a:t>
            </a:r>
            <a:r>
              <a:rPr lang="nl-NL" baseline="0" err="1">
                <a:solidFill>
                  <a:schemeClr val="bg2">
                    <a:lumMod val="75000"/>
                  </a:schemeClr>
                </a:solidFill>
              </a:rPr>
              <a:t>zonodig</a:t>
            </a:r>
            <a:r>
              <a:rPr lang="nl-NL" baseline="0">
                <a:solidFill>
                  <a:schemeClr val="bg2">
                    <a:lumMod val="75000"/>
                  </a:schemeClr>
                </a:solidFill>
              </a:rPr>
              <a:t> de uitsnede</a:t>
            </a:r>
          </a:p>
        </p:txBody>
      </p:sp>
      <p:sp>
        <p:nvSpPr>
          <p:cNvPr id="7" name="Titel 6"/>
          <p:cNvSpPr>
            <a:spLocks noGrp="1"/>
          </p:cNvSpPr>
          <p:nvPr>
            <p:ph type="title"/>
          </p:nvPr>
        </p:nvSpPr>
        <p:spPr>
          <a:xfrm>
            <a:off x="2160000" y="720000"/>
            <a:ext cx="6270171" cy="900000"/>
          </a:xfrm>
        </p:spPr>
        <p:txBody>
          <a:bodyPr/>
          <a:lstStyle>
            <a:lvl1pPr>
              <a:defRPr>
                <a:solidFill>
                  <a:schemeClr val="tx1"/>
                </a:solidFill>
              </a:defRPr>
            </a:lvl1pPr>
          </a:lstStyle>
          <a:p>
            <a:r>
              <a:rPr lang="nl-NL"/>
              <a:t>Klik om stijl te bewerken</a:t>
            </a:r>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opening">
    <p:spTree>
      <p:nvGrpSpPr>
        <p:cNvPr id="1" name=""/>
        <p:cNvGrpSpPr/>
        <p:nvPr/>
      </p:nvGrpSpPr>
      <p:grpSpPr>
        <a:xfrm>
          <a:off x="0" y="0"/>
          <a:ext cx="0" cy="0"/>
          <a:chOff x="0" y="0"/>
          <a:chExt cx="0" cy="0"/>
        </a:xfrm>
      </p:grpSpPr>
      <p:sp>
        <p:nvSpPr>
          <p:cNvPr id="6" name="Rechthoek 5"/>
          <p:cNvSpPr/>
          <p:nvPr userDrawn="1"/>
        </p:nvSpPr>
        <p:spPr>
          <a:xfrm>
            <a:off x="0" y="3771901"/>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le 1"/>
          <p:cNvSpPr>
            <a:spLocks noGrp="1"/>
          </p:cNvSpPr>
          <p:nvPr>
            <p:ph type="ctrTitle"/>
          </p:nvPr>
        </p:nvSpPr>
        <p:spPr>
          <a:xfrm>
            <a:off x="2057401" y="3771900"/>
            <a:ext cx="6542322" cy="971550"/>
          </a:xfrm>
        </p:spPr>
        <p:txBody>
          <a:bodyPr anchor="b"/>
          <a:lstStyle>
            <a:lvl1pPr algn="l">
              <a:defRPr sz="3600">
                <a:solidFill>
                  <a:schemeClr val="bg1"/>
                </a:solidFill>
              </a:defRPr>
            </a:lvl1pPr>
          </a:lstStyle>
          <a:p>
            <a:r>
              <a:rPr lang="nl-NL"/>
              <a:t>Klik om stijl te bewerken</a:t>
            </a:r>
            <a:endParaRPr lang="en-US"/>
          </a:p>
        </p:txBody>
      </p:sp>
    </p:spTree>
    <p:extLst>
      <p:ext uri="{BB962C8B-B14F-4D97-AF65-F5344CB8AC3E}">
        <p14:creationId xmlns:p14="http://schemas.microsoft.com/office/powerpoint/2010/main" val="14054028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160000" y="927156"/>
            <a:ext cx="6542322" cy="1790700"/>
          </a:xfrm>
        </p:spPr>
        <p:txBody>
          <a:bodyPr anchor="b"/>
          <a:lstStyle>
            <a:lvl1pPr algn="l">
              <a:defRPr sz="4500"/>
            </a:lvl1pPr>
          </a:lstStyle>
          <a:p>
            <a:r>
              <a:rPr lang="nl-NL"/>
              <a:t>Klik om stijl te bewerken</a:t>
            </a:r>
            <a:endParaRPr lang="en-US"/>
          </a:p>
        </p:txBody>
      </p:sp>
      <p:sp>
        <p:nvSpPr>
          <p:cNvPr id="3" name="Subtitle 2"/>
          <p:cNvSpPr>
            <a:spLocks noGrp="1"/>
          </p:cNvSpPr>
          <p:nvPr>
            <p:ph type="subTitle" idx="1"/>
          </p:nvPr>
        </p:nvSpPr>
        <p:spPr>
          <a:xfrm>
            <a:off x="2160000" y="2717856"/>
            <a:ext cx="6542322"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sp>
        <p:nvSpPr>
          <p:cNvPr id="4"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nd dia">
    <p:bg>
      <p:bgPr>
        <a:solidFill>
          <a:schemeClr val="tx1"/>
        </a:solidFill>
        <a:effectLst/>
      </p:bgPr>
    </p:bg>
    <p:spTree>
      <p:nvGrpSpPr>
        <p:cNvPr id="1" name=""/>
        <p:cNvGrpSpPr/>
        <p:nvPr/>
      </p:nvGrpSpPr>
      <p:grpSpPr>
        <a:xfrm>
          <a:off x="0" y="0"/>
          <a:ext cx="0" cy="0"/>
          <a:chOff x="0" y="0"/>
          <a:chExt cx="0" cy="0"/>
        </a:xfrm>
      </p:grpSpPr>
      <p:sp>
        <p:nvSpPr>
          <p:cNvPr id="4" name="Rechthoek 3"/>
          <p:cNvSpPr/>
          <p:nvPr userDrawn="1"/>
        </p:nvSpPr>
        <p:spPr>
          <a:xfrm>
            <a:off x="2160000" y="2697695"/>
            <a:ext cx="3586680" cy="692497"/>
          </a:xfrm>
          <a:prstGeom prst="rect">
            <a:avLst/>
          </a:prstGeom>
        </p:spPr>
        <p:txBody>
          <a:bodyPr wrap="square" lIns="0" tIns="0" rIns="0" bIns="0" numCol="2">
            <a:noAutofit/>
          </a:bodyPr>
          <a:lstStyle/>
          <a:p>
            <a:pPr>
              <a:lnSpc>
                <a:spcPts val="2000"/>
              </a:lnSpc>
            </a:pPr>
            <a:r>
              <a:rPr lang="nl-NL" sz="1400">
                <a:solidFill>
                  <a:schemeClr val="bg1"/>
                </a:solidFill>
              </a:rPr>
              <a:t>﻿</a:t>
            </a:r>
            <a:r>
              <a:rPr lang="nl-NL" sz="1400" err="1">
                <a:solidFill>
                  <a:schemeClr val="bg1"/>
                </a:solidFill>
              </a:rPr>
              <a:t>ProDemos</a:t>
            </a:r>
            <a:endParaRPr lang="nl-NL" sz="1400">
              <a:solidFill>
                <a:schemeClr val="bg1"/>
              </a:solidFill>
            </a:endParaRPr>
          </a:p>
          <a:p>
            <a:pPr>
              <a:lnSpc>
                <a:spcPts val="2000"/>
              </a:lnSpc>
            </a:pPr>
            <a:r>
              <a:rPr lang="nl-NL" sz="1400" err="1">
                <a:solidFill>
                  <a:schemeClr val="bg1"/>
                </a:solidFill>
              </a:rPr>
              <a:t>Hofweg</a:t>
            </a:r>
            <a:r>
              <a:rPr lang="nl-NL" sz="1400">
                <a:solidFill>
                  <a:schemeClr val="bg1"/>
                </a:solidFill>
              </a:rPr>
              <a:t> 1H</a:t>
            </a:r>
          </a:p>
          <a:p>
            <a:pPr>
              <a:lnSpc>
                <a:spcPts val="2000"/>
              </a:lnSpc>
            </a:pPr>
            <a:r>
              <a:rPr lang="nl-NL" sz="1400">
                <a:solidFill>
                  <a:schemeClr val="bg1"/>
                </a:solidFill>
              </a:rPr>
              <a:t>2511 AA Den Haag</a:t>
            </a:r>
          </a:p>
          <a:p>
            <a:pPr>
              <a:lnSpc>
                <a:spcPts val="2000"/>
              </a:lnSpc>
            </a:pPr>
            <a:r>
              <a:rPr lang="nl-NL" sz="1400">
                <a:solidFill>
                  <a:schemeClr val="bg1"/>
                </a:solidFill>
              </a:rPr>
              <a:t>(070) 757 02 00</a:t>
            </a:r>
          </a:p>
          <a:p>
            <a:pPr>
              <a:lnSpc>
                <a:spcPts val="2000"/>
              </a:lnSpc>
            </a:pPr>
            <a:r>
              <a:rPr lang="nl-NL" sz="1400" err="1">
                <a:solidFill>
                  <a:schemeClr val="bg1"/>
                </a:solidFill>
              </a:rPr>
              <a:t>info@prodemos.nl</a:t>
            </a:r>
            <a:endParaRPr lang="nl-NL" sz="1400">
              <a:solidFill>
                <a:schemeClr val="bg1"/>
              </a:solidFill>
            </a:endParaRPr>
          </a:p>
          <a:p>
            <a:pPr>
              <a:lnSpc>
                <a:spcPts val="2000"/>
              </a:lnSpc>
            </a:pPr>
            <a:r>
              <a:rPr lang="nl-NL" sz="1400" err="1">
                <a:solidFill>
                  <a:schemeClr val="bg1"/>
                </a:solidFill>
              </a:rPr>
              <a:t>prodemos.nl</a:t>
            </a:r>
            <a:endParaRPr lang="nl-NL" sz="1400">
              <a:solidFill>
                <a:schemeClr val="bg1"/>
              </a:solidFill>
            </a:endParaRPr>
          </a:p>
        </p:txBody>
      </p:sp>
      <p:sp>
        <p:nvSpPr>
          <p:cNvPr id="7" name="Rechthoek 6"/>
          <p:cNvSpPr/>
          <p:nvPr userDrawn="1"/>
        </p:nvSpPr>
        <p:spPr>
          <a:xfrm>
            <a:off x="0" y="0"/>
            <a:ext cx="9144000" cy="4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0107"/>
            <a:ext cx="2046543" cy="794362"/>
          </a:xfrm>
          <a:prstGeom prst="rect">
            <a:avLst/>
          </a:prstGeom>
        </p:spPr>
      </p:pic>
      <p:sp>
        <p:nvSpPr>
          <p:cNvPr id="8" name="Titel 1"/>
          <p:cNvSpPr>
            <a:spLocks noGrp="1"/>
          </p:cNvSpPr>
          <p:nvPr>
            <p:ph type="title"/>
          </p:nvPr>
        </p:nvSpPr>
        <p:spPr>
          <a:xfrm>
            <a:off x="2160000" y="1577870"/>
            <a:ext cx="6270171" cy="647208"/>
          </a:xfrm>
        </p:spPr>
        <p:txBody>
          <a:bodyPr/>
          <a:lstStyle>
            <a:lvl1pPr>
              <a:defRPr>
                <a:solidFill>
                  <a:schemeClr val="bg1"/>
                </a:solidFill>
              </a:defRPr>
            </a:lvl1pPr>
          </a:lstStyle>
          <a:p>
            <a:r>
              <a:rPr lang="nl-NL"/>
              <a:t>Klik om stijl te bewerken</a:t>
            </a:r>
          </a:p>
        </p:txBody>
      </p:sp>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0001" y="4160617"/>
            <a:ext cx="2060308" cy="312518"/>
          </a:xfrm>
          <a:prstGeom prst="rect">
            <a:avLst/>
          </a:prstGeom>
        </p:spPr>
      </p:pic>
    </p:spTree>
    <p:extLst>
      <p:ext uri="{BB962C8B-B14F-4D97-AF65-F5344CB8AC3E}">
        <p14:creationId xmlns:p14="http://schemas.microsoft.com/office/powerpoint/2010/main" val="20425051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kst + icoon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tel 6"/>
          <p:cNvSpPr>
            <a:spLocks noGrp="1"/>
          </p:cNvSpPr>
          <p:nvPr>
            <p:ph type="title"/>
          </p:nvPr>
        </p:nvSpPr>
        <p:spPr>
          <a:xfrm>
            <a:off x="2160000" y="720000"/>
            <a:ext cx="6270171" cy="900000"/>
          </a:xfrm>
        </p:spPr>
        <p:txBody>
          <a:bodyPr/>
          <a:lstStyle>
            <a:lvl1pPr>
              <a:defRPr>
                <a:solidFill>
                  <a:schemeClr val="tx1"/>
                </a:solidFill>
              </a:defRPr>
            </a:lvl1pPr>
          </a:lstStyle>
          <a:p>
            <a:r>
              <a:rPr lang="nl-NL"/>
              <a:t>Klik om stijl te bewerken</a:t>
            </a:r>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
        <p:nvSpPr>
          <p:cNvPr id="9" name="Rechthoek 8"/>
          <p:cNvSpPr/>
          <p:nvPr userDrawn="1"/>
        </p:nvSpPr>
        <p:spPr>
          <a:xfrm>
            <a:off x="0" y="470669"/>
            <a:ext cx="1979525" cy="46746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980613"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ekstvak 3"/>
          <p:cNvSpPr txBox="1"/>
          <p:nvPr userDrawn="1"/>
        </p:nvSpPr>
        <p:spPr>
          <a:xfrm>
            <a:off x="-1" y="468000"/>
            <a:ext cx="9144001" cy="4680000"/>
          </a:xfrm>
          <a:prstGeom prst="rect">
            <a:avLst/>
          </a:prstGeom>
          <a:solidFill>
            <a:schemeClr val="bg2"/>
          </a:solidFill>
        </p:spPr>
        <p:txBody>
          <a:bodyPr wrap="square" rtlCol="0" anchor="ctr" anchorCtr="0">
            <a:noAutofit/>
          </a:bodyPr>
          <a:lstStyle/>
          <a:p>
            <a:r>
              <a:rPr lang="nl-NL" err="1">
                <a:solidFill>
                  <a:schemeClr val="bg2">
                    <a:lumMod val="75000"/>
                  </a:schemeClr>
                </a:solidFill>
              </a:rPr>
              <a:t>Beelddia</a:t>
            </a:r>
            <a:endParaRPr lang="nl-NL">
              <a:solidFill>
                <a:schemeClr val="bg2">
                  <a:lumMod val="75000"/>
                </a:schemeClr>
              </a:solidFill>
            </a:endParaRPr>
          </a:p>
          <a:p>
            <a:endParaRPr lang="nl-NL">
              <a:solidFill>
                <a:schemeClr val="bg2">
                  <a:lumMod val="75000"/>
                </a:schemeClr>
              </a:solidFill>
            </a:endParaRPr>
          </a:p>
          <a:p>
            <a:r>
              <a:rPr lang="nl-NL">
                <a:solidFill>
                  <a:schemeClr val="bg2">
                    <a:lumMod val="75000"/>
                  </a:schemeClr>
                </a:solidFill>
              </a:rPr>
              <a:t>Beeld op de positie van dit grijze kader. </a:t>
            </a:r>
          </a:p>
          <a:p>
            <a:r>
              <a:rPr lang="nl-NL">
                <a:solidFill>
                  <a:schemeClr val="bg2">
                    <a:lumMod val="75000"/>
                  </a:schemeClr>
                </a:solidFill>
              </a:rPr>
              <a:t>Tekst vrij te positioneren.</a:t>
            </a:r>
          </a:p>
          <a:p>
            <a:r>
              <a:rPr lang="nl-NL">
                <a:solidFill>
                  <a:schemeClr val="bg2">
                    <a:lumMod val="75000"/>
                  </a:schemeClr>
                </a:solidFill>
              </a:rPr>
              <a:t>Breedte 25,4 cm</a:t>
            </a:r>
          </a:p>
          <a:p>
            <a:r>
              <a:rPr lang="nl-NL">
                <a:solidFill>
                  <a:schemeClr val="bg2">
                    <a:lumMod val="75000"/>
                  </a:schemeClr>
                </a:solidFill>
              </a:rPr>
              <a:t>Hoogte 13 cm</a:t>
            </a:r>
          </a:p>
          <a:p>
            <a:r>
              <a:rPr lang="nl-NL">
                <a:solidFill>
                  <a:schemeClr val="bg2">
                    <a:lumMod val="75000"/>
                  </a:schemeClr>
                </a:solidFill>
              </a:rPr>
              <a:t>Vert. positie 1,3 cm</a:t>
            </a:r>
          </a:p>
          <a:p>
            <a:r>
              <a:rPr lang="nl-NL">
                <a:solidFill>
                  <a:schemeClr val="bg2">
                    <a:lumMod val="75000"/>
                  </a:schemeClr>
                </a:solidFill>
              </a:rPr>
              <a:t>Hor. Positie 0 cm</a:t>
            </a:r>
          </a:p>
          <a:p>
            <a:endParaRPr lang="nl-NL">
              <a:solidFill>
                <a:schemeClr val="bg2">
                  <a:lumMod val="75000"/>
                </a:schemeClr>
              </a:solidFill>
            </a:endParaRPr>
          </a:p>
          <a:p>
            <a:pPr marL="228600" indent="-228600">
              <a:buAutoNum type="arabicPeriod"/>
            </a:pPr>
            <a:r>
              <a:rPr lang="nl-NL">
                <a:solidFill>
                  <a:schemeClr val="bg2">
                    <a:lumMod val="75000"/>
                  </a:schemeClr>
                </a:solidFill>
              </a:rPr>
              <a:t>Voeg een afbeelding toe</a:t>
            </a:r>
          </a:p>
          <a:p>
            <a:pPr marL="228600" indent="-228600">
              <a:buAutoNum type="arabicPeriod"/>
            </a:pPr>
            <a:r>
              <a:rPr lang="nl-NL" err="1">
                <a:solidFill>
                  <a:schemeClr val="bg2">
                    <a:lumMod val="75000"/>
                  </a:schemeClr>
                </a:solidFill>
              </a:rPr>
              <a:t>Muis-klik</a:t>
            </a:r>
            <a:r>
              <a:rPr lang="nl-NL" baseline="0">
                <a:solidFill>
                  <a:schemeClr val="bg2">
                    <a:lumMod val="75000"/>
                  </a:schemeClr>
                </a:solidFill>
              </a:rPr>
              <a:t> rechts op de afbeelding en selecteer ‘Bijsnijden’</a:t>
            </a:r>
          </a:p>
          <a:p>
            <a:pPr marL="228600" indent="-228600">
              <a:buAutoNum type="arabicPeriod"/>
            </a:pPr>
            <a:r>
              <a:rPr lang="nl-NL" baseline="0">
                <a:solidFill>
                  <a:schemeClr val="bg2">
                    <a:lumMod val="75000"/>
                  </a:schemeClr>
                </a:solidFill>
              </a:rPr>
              <a:t>Pas de breedte van de afbeelding aan en </a:t>
            </a:r>
            <a:r>
              <a:rPr lang="nl-NL" baseline="0" err="1">
                <a:solidFill>
                  <a:schemeClr val="bg2">
                    <a:lumMod val="75000"/>
                  </a:schemeClr>
                </a:solidFill>
              </a:rPr>
              <a:t>zonodig</a:t>
            </a:r>
            <a:r>
              <a:rPr lang="nl-NL" baseline="0">
                <a:solidFill>
                  <a:schemeClr val="bg2">
                    <a:lumMod val="75000"/>
                  </a:schemeClr>
                </a:solidFill>
              </a:rPr>
              <a:t> de uitsnede</a:t>
            </a:r>
          </a:p>
          <a:p>
            <a:pPr marL="228600" indent="-228600">
              <a:buAutoNum type="arabicPeriod"/>
            </a:pPr>
            <a:r>
              <a:rPr lang="nl-NL" baseline="0">
                <a:solidFill>
                  <a:schemeClr val="bg2">
                    <a:lumMod val="75000"/>
                  </a:schemeClr>
                </a:solidFill>
              </a:rPr>
              <a:t>Selecteer de afbeelding en ga naar menu ‘Schikken / Naar achtergrond’ </a:t>
            </a:r>
            <a:br>
              <a:rPr lang="nl-NL" baseline="0">
                <a:solidFill>
                  <a:schemeClr val="bg2">
                    <a:lumMod val="75000"/>
                  </a:schemeClr>
                </a:solidFill>
              </a:rPr>
            </a:br>
            <a:r>
              <a:rPr lang="nl-NL" baseline="0">
                <a:solidFill>
                  <a:schemeClr val="bg2">
                    <a:lumMod val="75000"/>
                  </a:schemeClr>
                </a:solidFill>
              </a:rPr>
              <a:t>om de afbeelding achter de tekst te plaatsen</a:t>
            </a:r>
            <a:endParaRPr lang="nl-NL">
              <a:solidFill>
                <a:schemeClr val="bg2">
                  <a:lumMod val="75000"/>
                </a:schemeClr>
              </a:solidFill>
            </a:endParaRPr>
          </a:p>
        </p:txBody>
      </p:sp>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a:t>Klik om stijl te bewerken</a:t>
            </a:r>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
        <p:nvSpPr>
          <p:cNvPr id="6" name="Tekstvak 5"/>
          <p:cNvSpPr txBox="1"/>
          <p:nvPr userDrawn="1"/>
        </p:nvSpPr>
        <p:spPr>
          <a:xfrm>
            <a:off x="5985164" y="2603697"/>
            <a:ext cx="2452255" cy="1859130"/>
          </a:xfrm>
          <a:prstGeom prst="rect">
            <a:avLst/>
          </a:prstGeom>
          <a:solidFill>
            <a:schemeClr val="bg2"/>
          </a:solidFill>
        </p:spPr>
        <p:txBody>
          <a:bodyPr wrap="square" rtlCol="0" anchor="ctr" anchorCtr="0">
            <a:noAutofit/>
          </a:bodyPr>
          <a:lstStyle/>
          <a:p>
            <a:r>
              <a:rPr lang="nl-NL" b="1">
                <a:solidFill>
                  <a:schemeClr val="bg2">
                    <a:lumMod val="75000"/>
                  </a:schemeClr>
                </a:solidFill>
              </a:rPr>
              <a:t>Kop</a:t>
            </a:r>
            <a:br>
              <a:rPr lang="nl-NL">
                <a:solidFill>
                  <a:schemeClr val="bg2">
                    <a:lumMod val="75000"/>
                  </a:schemeClr>
                </a:solidFill>
              </a:rPr>
            </a:br>
            <a:r>
              <a:rPr lang="nl-NL">
                <a:solidFill>
                  <a:schemeClr val="bg2">
                    <a:lumMod val="75000"/>
                  </a:schemeClr>
                </a:solidFill>
              </a:rPr>
              <a:t>Plaatsing in gekleurd kader</a:t>
            </a:r>
          </a:p>
          <a:p>
            <a:r>
              <a:rPr lang="nl-NL">
                <a:solidFill>
                  <a:schemeClr val="bg2">
                    <a:lumMod val="75000"/>
                  </a:schemeClr>
                </a:solidFill>
              </a:rPr>
              <a:t>Links of rechts tegen de rand aan plaatsen, hoogte afhankelijk van achterliggende afbeelding</a:t>
            </a:r>
          </a:p>
          <a:p>
            <a:endParaRPr lang="nl-NL">
              <a:solidFill>
                <a:schemeClr val="bg2">
                  <a:lumMod val="75000"/>
                </a:schemeClr>
              </a:solidFill>
            </a:endParaRPr>
          </a:p>
          <a:p>
            <a:r>
              <a:rPr lang="nl-NL" baseline="0">
                <a:solidFill>
                  <a:schemeClr val="bg2">
                    <a:lumMod val="75000"/>
                  </a:schemeClr>
                </a:solidFill>
              </a:rPr>
              <a:t>Maak het kader rondom de tekst ca. 1 cm groter</a:t>
            </a:r>
            <a:endParaRPr lang="nl-NL">
              <a:solidFill>
                <a:schemeClr val="bg2">
                  <a:lumMod val="75000"/>
                </a:schemeClr>
              </a:solidFill>
            </a:endParaRPr>
          </a:p>
        </p:txBody>
      </p:sp>
    </p:spTree>
    <p:extLst>
      <p:ext uri="{BB962C8B-B14F-4D97-AF65-F5344CB8AC3E}">
        <p14:creationId xmlns:p14="http://schemas.microsoft.com/office/powerpoint/2010/main" val="19375300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elddia">
    <p:spTree>
      <p:nvGrpSpPr>
        <p:cNvPr id="1" name=""/>
        <p:cNvGrpSpPr/>
        <p:nvPr/>
      </p:nvGrpSpPr>
      <p:grpSpPr>
        <a:xfrm>
          <a:off x="0" y="0"/>
          <a:ext cx="0" cy="0"/>
          <a:chOff x="0" y="0"/>
          <a:chExt cx="0" cy="0"/>
        </a:xfrm>
      </p:grpSpPr>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a:t>Klik om stijl te bewerken</a:t>
            </a:r>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coondia 1">
    <p:spTree>
      <p:nvGrpSpPr>
        <p:cNvPr id="1" name=""/>
        <p:cNvGrpSpPr/>
        <p:nvPr/>
      </p:nvGrpSpPr>
      <p:grpSpPr>
        <a:xfrm>
          <a:off x="0" y="0"/>
          <a:ext cx="0" cy="0"/>
          <a:chOff x="0" y="0"/>
          <a:chExt cx="0" cy="0"/>
        </a:xfrm>
      </p:grpSpPr>
      <p:sp>
        <p:nvSpPr>
          <p:cNvPr id="4" name="Rechthoek 3"/>
          <p:cNvSpPr/>
          <p:nvPr userDrawn="1"/>
        </p:nvSpPr>
        <p:spPr>
          <a:xfrm>
            <a:off x="0" y="411438"/>
            <a:ext cx="9144000" cy="4732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7" name="Titel 1"/>
          <p:cNvSpPr txBox="1">
            <a:spLocks/>
          </p:cNvSpPr>
          <p:nvPr userDrawn="1"/>
        </p:nvSpPr>
        <p:spPr>
          <a:xfrm>
            <a:off x="2160000" y="1474045"/>
            <a:ext cx="6436800" cy="720000"/>
          </a:xfrm>
          <a:prstGeom prst="rect">
            <a:avLst/>
          </a:prstGeom>
          <a:noFill/>
        </p:spPr>
        <p:txBody>
          <a:bodyPr vert="horz" lIns="180000" tIns="180000" rIns="180000" bIns="180000" rtlCol="0" anchor="ctr" anchorCtr="1">
            <a:noAutofit/>
          </a:bodyPr>
          <a:lstStyle>
            <a:lvl1pPr algn="l" defTabSz="685800" rtl="0" eaLnBrk="1" latinLnBrk="0" hangingPunct="1">
              <a:lnSpc>
                <a:spcPts val="3600"/>
              </a:lnSpc>
              <a:spcBef>
                <a:spcPct val="0"/>
              </a:spcBef>
              <a:buNone/>
              <a:defRPr sz="3200" b="1" i="0" kern="1200">
                <a:ln>
                  <a:noFill/>
                </a:ln>
                <a:solidFill>
                  <a:schemeClr val="bg1"/>
                </a:solidFill>
                <a:latin typeface="Calibri" charset="0"/>
                <a:ea typeface="Calibri" charset="0"/>
                <a:cs typeface="Calibri" charset="0"/>
              </a:defRPr>
            </a:lvl1pPr>
          </a:lstStyle>
          <a:p>
            <a:r>
              <a:rPr lang="nl-NL"/>
              <a:t>Titelstijl van model bewerken</a:t>
            </a:r>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coondia 2">
    <p:spTree>
      <p:nvGrpSpPr>
        <p:cNvPr id="1" name=""/>
        <p:cNvGrpSpPr/>
        <p:nvPr/>
      </p:nvGrpSpPr>
      <p:grpSpPr>
        <a:xfrm>
          <a:off x="0" y="0"/>
          <a:ext cx="0" cy="0"/>
          <a:chOff x="0" y="0"/>
          <a:chExt cx="0" cy="0"/>
        </a:xfrm>
      </p:grpSpPr>
      <p:sp>
        <p:nvSpPr>
          <p:cNvPr id="4" name="Rechthoek 3"/>
          <p:cNvSpPr/>
          <p:nvPr userDrawn="1"/>
        </p:nvSpPr>
        <p:spPr>
          <a:xfrm>
            <a:off x="0" y="411438"/>
            <a:ext cx="9144000" cy="4732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1"/>
                </a:solidFill>
              </a:defRPr>
            </a:lvl1pPr>
          </a:lstStyle>
          <a:p>
            <a:r>
              <a:rPr lang="nl-NL"/>
              <a:t>Klik om stijl te bewerken</a:t>
            </a:r>
            <a:endParaRPr lang="en-US"/>
          </a:p>
        </p:txBody>
      </p:sp>
      <p:sp>
        <p:nvSpPr>
          <p:cNvPr id="7"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extLst>
      <p:ext uri="{BB962C8B-B14F-4D97-AF65-F5344CB8AC3E}">
        <p14:creationId xmlns:p14="http://schemas.microsoft.com/office/powerpoint/2010/main" val="17592117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ekdia">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1"/>
                </a:solidFill>
              </a:defRPr>
            </a:lvl1pPr>
          </a:lstStyle>
          <a:p>
            <a:r>
              <a:rPr lang="nl-NL"/>
              <a:t>Klik om stijl te bewerken</a:t>
            </a:r>
            <a:endParaRPr lang="en-US"/>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 cirkelbeelddia">
    <p:spTree>
      <p:nvGrpSpPr>
        <p:cNvPr id="1" name=""/>
        <p:cNvGrpSpPr/>
        <p:nvPr/>
      </p:nvGrpSpPr>
      <p:grpSpPr>
        <a:xfrm>
          <a:off x="0" y="0"/>
          <a:ext cx="0" cy="0"/>
          <a:chOff x="0" y="0"/>
          <a:chExt cx="0" cy="0"/>
        </a:xfrm>
      </p:grpSpPr>
      <p:sp>
        <p:nvSpPr>
          <p:cNvPr id="2" name="Titel 1"/>
          <p:cNvSpPr>
            <a:spLocks noGrp="1"/>
          </p:cNvSpPr>
          <p:nvPr>
            <p:ph type="title"/>
          </p:nvPr>
        </p:nvSpPr>
        <p:spPr>
          <a:xfrm>
            <a:off x="2160000" y="2160000"/>
            <a:ext cx="6270171" cy="2777480"/>
          </a:xfrm>
        </p:spPr>
        <p:txBody>
          <a:bodyPr/>
          <a:lstStyle>
            <a:lvl1pPr>
              <a:defRPr>
                <a:solidFill>
                  <a:schemeClr val="tx1"/>
                </a:solidFill>
              </a:defRPr>
            </a:lvl1pPr>
          </a:lstStyle>
          <a:p>
            <a:r>
              <a:rPr lang="nl-NL"/>
              <a:t>Klik om stijl te bewerken</a:t>
            </a:r>
          </a:p>
        </p:txBody>
      </p:sp>
      <p:sp>
        <p:nvSpPr>
          <p:cNvPr id="8" name="Ovaal 7"/>
          <p:cNvSpPr/>
          <p:nvPr userDrawn="1"/>
        </p:nvSpPr>
        <p:spPr>
          <a:xfrm>
            <a:off x="432000" y="792000"/>
            <a:ext cx="1835999" cy="18359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userDrawn="1"/>
        </p:nvSpPr>
        <p:spPr>
          <a:xfrm>
            <a:off x="549899" y="936710"/>
            <a:ext cx="1600200" cy="1546577"/>
          </a:xfrm>
          <a:prstGeom prst="rect">
            <a:avLst/>
          </a:prstGeom>
          <a:noFill/>
        </p:spPr>
        <p:txBody>
          <a:bodyPr wrap="square" rtlCol="0" anchor="ctr" anchorCtr="0">
            <a:noAutofit/>
          </a:bodyPr>
          <a:lstStyle/>
          <a:p>
            <a:pPr algn="ctr"/>
            <a:r>
              <a:rPr lang="nl-NL">
                <a:solidFill>
                  <a:schemeClr val="bg2">
                    <a:lumMod val="75000"/>
                  </a:schemeClr>
                </a:solidFill>
              </a:rPr>
              <a:t>Beeld op de positie van dit </a:t>
            </a:r>
            <a:r>
              <a:rPr lang="nl-NL" err="1">
                <a:solidFill>
                  <a:schemeClr val="bg2">
                    <a:lumMod val="75000"/>
                  </a:schemeClr>
                </a:solidFill>
              </a:rPr>
              <a:t>grijzekader</a:t>
            </a:r>
            <a:r>
              <a:rPr lang="nl-NL">
                <a:solidFill>
                  <a:schemeClr val="bg2">
                    <a:lumMod val="75000"/>
                  </a:schemeClr>
                </a:solidFill>
              </a:rPr>
              <a:t> </a:t>
            </a:r>
          </a:p>
          <a:p>
            <a:pPr algn="ctr"/>
            <a:r>
              <a:rPr lang="nl-NL">
                <a:solidFill>
                  <a:schemeClr val="bg2">
                    <a:lumMod val="75000"/>
                  </a:schemeClr>
                </a:solidFill>
              </a:rPr>
              <a:t>Breedte 5,5 cm</a:t>
            </a:r>
          </a:p>
          <a:p>
            <a:pPr algn="ctr"/>
            <a:r>
              <a:rPr lang="nl-NL">
                <a:solidFill>
                  <a:schemeClr val="bg2">
                    <a:lumMod val="75000"/>
                  </a:schemeClr>
                </a:solidFill>
              </a:rPr>
              <a:t>Hoogte 5,5 cm</a:t>
            </a:r>
          </a:p>
          <a:p>
            <a:pPr marL="0" marR="0" indent="0" algn="ctr" defTabSz="685800" rtl="0" eaLnBrk="1" fontAlgn="auto" latinLnBrk="0" hangingPunct="1">
              <a:lnSpc>
                <a:spcPct val="100000"/>
              </a:lnSpc>
              <a:spcBef>
                <a:spcPts val="0"/>
              </a:spcBef>
              <a:spcAft>
                <a:spcPts val="0"/>
              </a:spcAft>
              <a:buClrTx/>
              <a:buSzTx/>
              <a:buFontTx/>
              <a:buNone/>
              <a:tabLst/>
              <a:defRPr/>
            </a:pPr>
            <a:r>
              <a:rPr lang="nl-NL">
                <a:solidFill>
                  <a:schemeClr val="bg2">
                    <a:lumMod val="75000"/>
                  </a:schemeClr>
                </a:solidFill>
              </a:rPr>
              <a:t>Vert. positie 2 m</a:t>
            </a:r>
          </a:p>
          <a:p>
            <a:pPr marL="0" marR="0" indent="0" algn="ctr" defTabSz="685800" rtl="0" eaLnBrk="1" fontAlgn="auto" latinLnBrk="0" hangingPunct="1">
              <a:lnSpc>
                <a:spcPct val="100000"/>
              </a:lnSpc>
              <a:spcBef>
                <a:spcPts val="0"/>
              </a:spcBef>
              <a:spcAft>
                <a:spcPts val="0"/>
              </a:spcAft>
              <a:buClrTx/>
              <a:buSzTx/>
              <a:buFontTx/>
              <a:buNone/>
              <a:tabLst/>
              <a:defRPr/>
            </a:pPr>
            <a:r>
              <a:rPr lang="nl-NL">
                <a:solidFill>
                  <a:schemeClr val="bg2">
                    <a:lumMod val="75000"/>
                  </a:schemeClr>
                </a:solidFill>
              </a:rPr>
              <a:t>Hor. positie</a:t>
            </a:r>
            <a:r>
              <a:rPr lang="nl-NL" baseline="0">
                <a:solidFill>
                  <a:schemeClr val="bg2">
                    <a:lumMod val="75000"/>
                  </a:schemeClr>
                </a:solidFill>
              </a:rPr>
              <a:t> 1 cm</a:t>
            </a:r>
            <a:endParaRPr lang="nl-NL">
              <a:solidFill>
                <a:schemeClr val="bg2">
                  <a:lumMod val="75000"/>
                </a:schemeClr>
              </a:solidFill>
            </a:endParaRPr>
          </a:p>
        </p:txBody>
      </p:sp>
      <p:sp>
        <p:nvSpPr>
          <p:cNvPr id="9"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extLst>
      <p:ext uri="{BB962C8B-B14F-4D97-AF65-F5344CB8AC3E}">
        <p14:creationId xmlns:p14="http://schemas.microsoft.com/office/powerpoint/2010/main" val="15815011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9" name="Rechthoek 8"/>
          <p:cNvSpPr/>
          <p:nvPr userDrawn="1"/>
        </p:nvSpPr>
        <p:spPr>
          <a:xfrm>
            <a:off x="0" y="0"/>
            <a:ext cx="9144000" cy="46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2160000" y="720000"/>
            <a:ext cx="6270171" cy="825751"/>
          </a:xfrm>
          <a:prstGeom prst="rect">
            <a:avLst/>
          </a:prstGeom>
        </p:spPr>
        <p:txBody>
          <a:bodyPr vert="horz" lIns="0" tIns="4680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2160000" y="1620000"/>
            <a:ext cx="6270171" cy="3129336"/>
          </a:xfrm>
          <a:prstGeom prst="rect">
            <a:avLst/>
          </a:prstGeom>
        </p:spPr>
        <p:txBody>
          <a:bodyPr vert="horz" lIns="0" tIns="4680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Afbeelding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5778" y="32161"/>
            <a:ext cx="1357449" cy="459648"/>
          </a:xfrm>
          <a:prstGeom prst="rect">
            <a:avLst/>
          </a:prstGeom>
        </p:spPr>
      </p:pic>
      <p:sp>
        <p:nvSpPr>
          <p:cNvPr id="10"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extLst>
      <p:ext uri="{BB962C8B-B14F-4D97-AF65-F5344CB8AC3E}">
        <p14:creationId xmlns:p14="http://schemas.microsoft.com/office/powerpoint/2010/main" val="938902457"/>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78" r:id="rId3"/>
    <p:sldLayoutId id="2147483680" r:id="rId4"/>
    <p:sldLayoutId id="2147483684" r:id="rId5"/>
    <p:sldLayoutId id="2147483683" r:id="rId6"/>
    <p:sldLayoutId id="2147483676" r:id="rId7"/>
    <p:sldLayoutId id="2147483681" r:id="rId8"/>
    <p:sldLayoutId id="2147483677" r:id="rId9"/>
    <p:sldLayoutId id="2147483675" r:id="rId10"/>
    <p:sldLayoutId id="2147483673" r:id="rId11"/>
    <p:sldLayoutId id="2147483679" r:id="rId12"/>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sldNum="0" hdr="0" dt="0"/>
  <p:txStyles>
    <p:title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p:titleStyle>
    <p:bodyStyle>
      <a:lvl1pPr marL="108000" indent="-108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16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324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432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540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8.xml"/><Relationship Id="rId1" Type="http://schemas.openxmlformats.org/officeDocument/2006/relationships/video" Target="https://www.youtube.com/embed/ee3xsB-0TPI?start=7&amp;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https://www.youtube.com/embed/bP7tcS2coLg?start=2&amp;feature=oembed" TargetMode="External"/><Relationship Id="rId1" Type="http://schemas.openxmlformats.org/officeDocument/2006/relationships/video" Target="https://www.youtube.com/embed/bP7tcS2coLg?feature=oembed"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video" Target="https://www.youtube.com/embed/MkFV9eoYchM?start=2&amp;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8.xml"/><Relationship Id="rId1" Type="http://schemas.openxmlformats.org/officeDocument/2006/relationships/video" Target="https://www.youtube.com/embed/UNQ4_L5luUw?start=59&amp;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C746DE96-23F1-B878-875B-1B1C70917CC7}"/>
              </a:ext>
            </a:extLst>
          </p:cNvPr>
          <p:cNvPicPr>
            <a:picLocks noChangeAspect="1"/>
          </p:cNvPicPr>
          <p:nvPr/>
        </p:nvPicPr>
        <p:blipFill>
          <a:blip r:embed="rId3"/>
          <a:stretch>
            <a:fillRect/>
          </a:stretch>
        </p:blipFill>
        <p:spPr>
          <a:xfrm>
            <a:off x="426727" y="403581"/>
            <a:ext cx="8252013" cy="4642451"/>
          </a:xfrm>
          <a:prstGeom prst="rect">
            <a:avLst/>
          </a:prstGeom>
        </p:spPr>
      </p:pic>
      <p:sp>
        <p:nvSpPr>
          <p:cNvPr id="15" name="Tekstvak 14"/>
          <p:cNvSpPr txBox="1"/>
          <p:nvPr/>
        </p:nvSpPr>
        <p:spPr>
          <a:xfrm>
            <a:off x="374904" y="419442"/>
            <a:ext cx="8414496" cy="3482618"/>
          </a:xfrm>
          <a:prstGeom prst="rect">
            <a:avLst/>
          </a:prstGeom>
          <a:solidFill>
            <a:schemeClr val="bg2"/>
          </a:solidFill>
        </p:spPr>
        <p:txBody>
          <a:bodyPr wrap="square" lIns="2160000" tIns="46800" rIns="2160000" rtlCol="0" anchor="ctr" anchorCtr="0">
            <a:noAutofit/>
          </a:bodyPr>
          <a:lstStyle/>
          <a:p>
            <a:r>
              <a:rPr lang="nl-NL" err="1">
                <a:solidFill>
                  <a:schemeClr val="bg2">
                    <a:lumMod val="75000"/>
                  </a:schemeClr>
                </a:solidFill>
              </a:rPr>
              <a:t>Openingsdia</a:t>
            </a:r>
            <a:endParaRPr lang="nl-NL">
              <a:solidFill>
                <a:schemeClr val="bg2">
                  <a:lumMod val="75000"/>
                </a:schemeClr>
              </a:solidFill>
            </a:endParaRPr>
          </a:p>
          <a:p>
            <a:endParaRPr lang="nl-NL">
              <a:solidFill>
                <a:schemeClr val="bg2">
                  <a:lumMod val="75000"/>
                </a:schemeClr>
              </a:solidFill>
            </a:endParaRPr>
          </a:p>
          <a:p>
            <a:r>
              <a:rPr lang="nl-NL">
                <a:solidFill>
                  <a:schemeClr val="bg2">
                    <a:lumMod val="75000"/>
                  </a:schemeClr>
                </a:solidFill>
              </a:rPr>
              <a:t>Beeld op de positie van dit grijze kader. </a:t>
            </a:r>
          </a:p>
          <a:p>
            <a:endParaRPr lang="nl-NL">
              <a:solidFill>
                <a:schemeClr val="bg2">
                  <a:lumMod val="75000"/>
                </a:schemeClr>
              </a:solidFill>
            </a:endParaRPr>
          </a:p>
          <a:p>
            <a:pPr marL="228600" indent="-228600">
              <a:buAutoNum type="arabicPeriod"/>
            </a:pPr>
            <a:r>
              <a:rPr lang="nl-NL">
                <a:solidFill>
                  <a:schemeClr val="bg2">
                    <a:lumMod val="75000"/>
                  </a:schemeClr>
                </a:solidFill>
              </a:rPr>
              <a:t>Voeg een afbeelding toe</a:t>
            </a:r>
          </a:p>
          <a:p>
            <a:pPr marL="228600" indent="-228600">
              <a:buAutoNum type="arabicPeriod"/>
            </a:pPr>
            <a:r>
              <a:rPr lang="nl-NL" err="1">
                <a:solidFill>
                  <a:schemeClr val="bg2">
                    <a:lumMod val="75000"/>
                  </a:schemeClr>
                </a:solidFill>
              </a:rPr>
              <a:t>Muis-klik</a:t>
            </a:r>
            <a:r>
              <a:rPr lang="nl-NL">
                <a:solidFill>
                  <a:schemeClr val="bg2">
                    <a:lumMod val="75000"/>
                  </a:schemeClr>
                </a:solidFill>
              </a:rPr>
              <a:t> rechts </a:t>
            </a:r>
            <a:r>
              <a:rPr lang="nl-NL" baseline="0">
                <a:solidFill>
                  <a:schemeClr val="bg2">
                    <a:lumMod val="75000"/>
                  </a:schemeClr>
                </a:solidFill>
              </a:rPr>
              <a:t>op de afbeelding en selecteer ‘Bijsnijden’</a:t>
            </a:r>
          </a:p>
          <a:p>
            <a:pPr marL="228600" indent="-228600">
              <a:buAutoNum type="arabicPeriod"/>
            </a:pPr>
            <a:r>
              <a:rPr lang="nl-NL" baseline="0">
                <a:solidFill>
                  <a:schemeClr val="bg2">
                    <a:lumMod val="75000"/>
                  </a:schemeClr>
                </a:solidFill>
              </a:rPr>
              <a:t>Pas de breedte van de afbeelding aan en </a:t>
            </a:r>
            <a:r>
              <a:rPr lang="nl-NL" baseline="0" err="1">
                <a:solidFill>
                  <a:schemeClr val="bg2">
                    <a:lumMod val="75000"/>
                  </a:schemeClr>
                </a:solidFill>
              </a:rPr>
              <a:t>zonodig</a:t>
            </a:r>
            <a:r>
              <a:rPr lang="nl-NL" baseline="0">
                <a:solidFill>
                  <a:schemeClr val="bg2">
                    <a:lumMod val="75000"/>
                  </a:schemeClr>
                </a:solidFill>
              </a:rPr>
              <a:t> de uitsnede</a:t>
            </a:r>
          </a:p>
          <a:p>
            <a:pPr marL="228600" indent="-228600">
              <a:buAutoNum type="arabicPeriod"/>
            </a:pPr>
            <a:r>
              <a:rPr lang="nl-NL">
                <a:solidFill>
                  <a:schemeClr val="bg2">
                    <a:lumMod val="75000"/>
                  </a:schemeClr>
                </a:solidFill>
              </a:rPr>
              <a:t>Selecteer de afbeelding en ga naar menu ‘Schikken / Naar achtergrond’ om deze achter het blauwe kader te plaatsen</a:t>
            </a:r>
            <a:endParaRPr lang="nl-NL" baseline="0">
              <a:solidFill>
                <a:schemeClr val="bg2">
                  <a:lumMod val="75000"/>
                </a:schemeClr>
              </a:solidFill>
            </a:endParaRPr>
          </a:p>
          <a:p>
            <a:pPr marL="228600" indent="-228600">
              <a:buAutoNum type="arabicPeriod"/>
            </a:pPr>
            <a:r>
              <a:rPr lang="nl-NL">
                <a:solidFill>
                  <a:schemeClr val="bg2">
                    <a:lumMod val="75000"/>
                  </a:schemeClr>
                </a:solidFill>
              </a:rPr>
              <a:t>Verwijder dit grijze kader</a:t>
            </a:r>
          </a:p>
        </p:txBody>
      </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39"/>
          <a:stretch/>
        </p:blipFill>
        <p:spPr bwMode="auto">
          <a:xfrm>
            <a:off x="372638" y="249588"/>
            <a:ext cx="8339032" cy="4642452"/>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voettekst 1"/>
          <p:cNvSpPr>
            <a:spLocks noGrp="1"/>
          </p:cNvSpPr>
          <p:nvPr>
            <p:ph type="ftr" sz="quarter" idx="3"/>
          </p:nvPr>
        </p:nvSpPr>
        <p:spPr>
          <a:xfrm>
            <a:off x="2226890" y="129738"/>
            <a:ext cx="6436186" cy="273844"/>
          </a:xfrm>
          <a:prstGeom prst="rect">
            <a:avLst/>
          </a:prstGeom>
        </p:spPr>
        <p:txBody>
          <a:bodyPr/>
          <a:lstStyle/>
          <a:p>
            <a:r>
              <a:rPr lang="nl-NL"/>
              <a:t>Hier de titel van de presentatie invoegen</a:t>
            </a:r>
          </a:p>
        </p:txBody>
      </p:sp>
      <p:grpSp>
        <p:nvGrpSpPr>
          <p:cNvPr id="5" name="Groeperen 4"/>
          <p:cNvGrpSpPr/>
          <p:nvPr/>
        </p:nvGrpSpPr>
        <p:grpSpPr>
          <a:xfrm>
            <a:off x="-6349" y="1"/>
            <a:ext cx="9150349" cy="5143499"/>
            <a:chOff x="-6349" y="1"/>
            <a:chExt cx="9150349" cy="5143499"/>
          </a:xfrm>
          <a:solidFill>
            <a:schemeClr val="tx1"/>
          </a:solidFill>
        </p:grpSpPr>
        <p:sp>
          <p:nvSpPr>
            <p:cNvPr id="6" name="Rechthoek 5"/>
            <p:cNvSpPr/>
            <p:nvPr/>
          </p:nvSpPr>
          <p:spPr>
            <a:xfrm>
              <a:off x="0" y="1"/>
              <a:ext cx="9144000" cy="4490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3771900"/>
              <a:ext cx="9144000" cy="13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49"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8677772"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0" name="Titel 1"/>
          <p:cNvSpPr txBox="1">
            <a:spLocks/>
          </p:cNvSpPr>
          <p:nvPr/>
        </p:nvSpPr>
        <p:spPr>
          <a:xfrm>
            <a:off x="2160000" y="3780000"/>
            <a:ext cx="6629400" cy="1371599"/>
          </a:xfrm>
          <a:prstGeom prst="rect">
            <a:avLst/>
          </a:prstGeom>
        </p:spPr>
        <p:txBody>
          <a:bodyPr vert="horz" wrap="square" lIns="0" tIns="46800" rIns="0" bIns="0" rtlCol="0" anchor="ctr" anchorCtr="0">
            <a:noAutofit/>
          </a:bodyPr>
          <a:lstStyle>
            <a:lvl1pPr algn="l" defTabSz="685800" rtl="0" eaLnBrk="1" latinLnBrk="0" hangingPunct="1">
              <a:lnSpc>
                <a:spcPts val="3600"/>
              </a:lnSpc>
              <a:spcBef>
                <a:spcPct val="0"/>
              </a:spcBef>
              <a:buNone/>
              <a:defRPr sz="3200" b="1" i="0" kern="1200">
                <a:solidFill>
                  <a:schemeClr val="accent1"/>
                </a:solidFill>
                <a:latin typeface="Calibri" charset="0"/>
                <a:ea typeface="Calibri" charset="0"/>
                <a:cs typeface="Calibri" charset="0"/>
              </a:defRPr>
            </a:lvl1pPr>
          </a:lstStyle>
          <a:p>
            <a:pPr fontAlgn="ctr">
              <a:lnSpc>
                <a:spcPts val="3200"/>
              </a:lnSpc>
            </a:pPr>
            <a:r>
              <a:rPr lang="nl-NL" err="1">
                <a:solidFill>
                  <a:schemeClr val="bg1"/>
                </a:solidFill>
              </a:rPr>
              <a:t>ProDemos</a:t>
            </a:r>
            <a:r>
              <a:rPr lang="nl-NL">
                <a:solidFill>
                  <a:schemeClr val="bg1"/>
                </a:solidFill>
              </a:rPr>
              <a:t> voor basisscholen</a:t>
            </a:r>
            <a:endParaRPr lang="nl-NL" sz="1800">
              <a:solidFill>
                <a:schemeClr val="tx2"/>
              </a:solidFill>
            </a:endParaRPr>
          </a:p>
        </p:txBody>
      </p:sp>
      <p:pic>
        <p:nvPicPr>
          <p:cNvPr id="12" name="Afbeelding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69554"/>
            <a:ext cx="2046543" cy="794362"/>
          </a:xfrm>
          <a:prstGeom prst="rect">
            <a:avLst/>
          </a:prstGeom>
        </p:spPr>
      </p:pic>
      <p:grpSp>
        <p:nvGrpSpPr>
          <p:cNvPr id="3" name="Groeperen 4">
            <a:extLst>
              <a:ext uri="{FF2B5EF4-FFF2-40B4-BE49-F238E27FC236}">
                <a16:creationId xmlns:a16="http://schemas.microsoft.com/office/drawing/2014/main" id="{779AE510-C3CD-A5FB-2E6F-C703A21136E7}"/>
              </a:ext>
            </a:extLst>
          </p:cNvPr>
          <p:cNvGrpSpPr/>
          <p:nvPr/>
        </p:nvGrpSpPr>
        <p:grpSpPr>
          <a:xfrm>
            <a:off x="-21447" y="-4049"/>
            <a:ext cx="9186894" cy="5151599"/>
            <a:chOff x="-6349" y="1"/>
            <a:chExt cx="9186894" cy="5151599"/>
          </a:xfrm>
          <a:solidFill>
            <a:schemeClr val="tx1"/>
          </a:solidFill>
        </p:grpSpPr>
        <p:sp>
          <p:nvSpPr>
            <p:cNvPr id="4" name="Rechthoek 3">
              <a:extLst>
                <a:ext uri="{FF2B5EF4-FFF2-40B4-BE49-F238E27FC236}">
                  <a16:creationId xmlns:a16="http://schemas.microsoft.com/office/drawing/2014/main" id="{215BEB2F-81BF-B6ED-7255-DE8E91B6E6CD}"/>
                </a:ext>
              </a:extLst>
            </p:cNvPr>
            <p:cNvSpPr/>
            <p:nvPr/>
          </p:nvSpPr>
          <p:spPr>
            <a:xfrm>
              <a:off x="0" y="1"/>
              <a:ext cx="9144000" cy="4490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11" name="Rechthoek 10">
              <a:extLst>
                <a:ext uri="{FF2B5EF4-FFF2-40B4-BE49-F238E27FC236}">
                  <a16:creationId xmlns:a16="http://schemas.microsoft.com/office/drawing/2014/main" id="{BE69C283-85CB-B304-1FC9-280E7B47E781}"/>
                </a:ext>
              </a:extLst>
            </p:cNvPr>
            <p:cNvSpPr/>
            <p:nvPr/>
          </p:nvSpPr>
          <p:spPr>
            <a:xfrm>
              <a:off x="36545" y="3780000"/>
              <a:ext cx="9144000" cy="13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13" name="Rechthoek 12">
              <a:extLst>
                <a:ext uri="{FF2B5EF4-FFF2-40B4-BE49-F238E27FC236}">
                  <a16:creationId xmlns:a16="http://schemas.microsoft.com/office/drawing/2014/main" id="{38541AA2-608F-9E1F-F024-B28D27D04C56}"/>
                </a:ext>
              </a:extLst>
            </p:cNvPr>
            <p:cNvSpPr/>
            <p:nvPr/>
          </p:nvSpPr>
          <p:spPr>
            <a:xfrm>
              <a:off x="-6349"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16" name="Rechthoek 15">
              <a:extLst>
                <a:ext uri="{FF2B5EF4-FFF2-40B4-BE49-F238E27FC236}">
                  <a16:creationId xmlns:a16="http://schemas.microsoft.com/office/drawing/2014/main" id="{4787E5FC-BDAC-5F1E-1CB8-2D7F2FE733A6}"/>
                </a:ext>
              </a:extLst>
            </p:cNvPr>
            <p:cNvSpPr/>
            <p:nvPr/>
          </p:nvSpPr>
          <p:spPr>
            <a:xfrm>
              <a:off x="8677772"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grpSp>
      <p:pic>
        <p:nvPicPr>
          <p:cNvPr id="1026" name="Picture 2">
            <a:extLst>
              <a:ext uri="{FF2B5EF4-FFF2-40B4-BE49-F238E27FC236}">
                <a16:creationId xmlns:a16="http://schemas.microsoft.com/office/drawing/2014/main" id="{9FDD5E90-18A1-507D-4B12-C0FAF83FE8F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5" b="27013"/>
          <a:stretch/>
        </p:blipFill>
        <p:spPr bwMode="auto">
          <a:xfrm>
            <a:off x="450852" y="428257"/>
            <a:ext cx="8226920" cy="3351743"/>
          </a:xfrm>
          <a:prstGeom prst="rect">
            <a:avLst/>
          </a:prstGeom>
          <a:noFill/>
          <a:extLst>
            <a:ext uri="{909E8E84-426E-40DD-AFC4-6F175D3DCCD1}">
              <a14:hiddenFill xmlns:a14="http://schemas.microsoft.com/office/drawing/2010/main">
                <a:solidFill>
                  <a:srgbClr val="FFFFFF"/>
                </a:solidFill>
              </a14:hiddenFill>
            </a:ext>
          </a:extLst>
        </p:spPr>
      </p:pic>
      <p:sp>
        <p:nvSpPr>
          <p:cNvPr id="17" name="Titel 1">
            <a:extLst>
              <a:ext uri="{FF2B5EF4-FFF2-40B4-BE49-F238E27FC236}">
                <a16:creationId xmlns:a16="http://schemas.microsoft.com/office/drawing/2014/main" id="{AF2EDF3C-3705-196E-3C39-70A335A8AC6D}"/>
              </a:ext>
            </a:extLst>
          </p:cNvPr>
          <p:cNvSpPr txBox="1">
            <a:spLocks/>
          </p:cNvSpPr>
          <p:nvPr/>
        </p:nvSpPr>
        <p:spPr>
          <a:xfrm>
            <a:off x="1278747" y="3634452"/>
            <a:ext cx="6629400" cy="1371599"/>
          </a:xfrm>
          <a:prstGeom prst="rect">
            <a:avLst/>
          </a:prstGeom>
        </p:spPr>
        <p:txBody>
          <a:bodyPr vert="horz" wrap="square" lIns="0" tIns="46800" rIns="0" bIns="0" rtlCol="0" anchor="ctr" anchorCtr="0">
            <a:noAutofit/>
          </a:bodyPr>
          <a:lstStyle>
            <a:lvl1pPr algn="l" defTabSz="685800" rtl="0" eaLnBrk="1" latinLnBrk="0" hangingPunct="1">
              <a:lnSpc>
                <a:spcPts val="3600"/>
              </a:lnSpc>
              <a:spcBef>
                <a:spcPct val="0"/>
              </a:spcBef>
              <a:buNone/>
              <a:defRPr sz="3200" b="1" i="0" kern="1200">
                <a:solidFill>
                  <a:schemeClr val="accent1"/>
                </a:solidFill>
                <a:latin typeface="Calibri" charset="0"/>
                <a:ea typeface="Calibri" charset="0"/>
                <a:cs typeface="Calibri" charset="0"/>
              </a:defRPr>
            </a:lvl1pPr>
          </a:lstStyle>
          <a:p>
            <a:pPr algn="ctr" fontAlgn="ctr">
              <a:lnSpc>
                <a:spcPts val="3200"/>
              </a:lnSpc>
            </a:pPr>
            <a:r>
              <a:rPr lang="nl-NL">
                <a:solidFill>
                  <a:schemeClr val="bg1"/>
                </a:solidFill>
              </a:rPr>
              <a:t>‘Framing’ door politieke partijen</a:t>
            </a:r>
            <a:endParaRPr lang="nl-NL" sz="1800">
              <a:solidFill>
                <a:schemeClr val="tx2"/>
              </a:solidFill>
            </a:endParaRPr>
          </a:p>
        </p:txBody>
      </p:sp>
      <p:pic>
        <p:nvPicPr>
          <p:cNvPr id="19" name="Afbeelding 18">
            <a:extLst>
              <a:ext uri="{FF2B5EF4-FFF2-40B4-BE49-F238E27FC236}">
                <a16:creationId xmlns:a16="http://schemas.microsoft.com/office/drawing/2014/main" id="{26ABD7CC-0AD0-49C1-E288-08C3E05EA99D}"/>
              </a:ext>
            </a:extLst>
          </p:cNvPr>
          <p:cNvPicPr>
            <a:picLocks noChangeAspect="1"/>
          </p:cNvPicPr>
          <p:nvPr/>
        </p:nvPicPr>
        <p:blipFill rotWithShape="1">
          <a:blip r:embed="rId3"/>
          <a:srcRect t="21082" r="9741" b="13333"/>
          <a:stretch/>
        </p:blipFill>
        <p:spPr>
          <a:xfrm>
            <a:off x="426727" y="419442"/>
            <a:ext cx="8252013" cy="3373324"/>
          </a:xfrm>
          <a:prstGeom prst="rect">
            <a:avLst/>
          </a:prstGeom>
        </p:spPr>
      </p:pic>
    </p:spTree>
    <p:extLst>
      <p:ext uri="{BB962C8B-B14F-4D97-AF65-F5344CB8AC3E}">
        <p14:creationId xmlns:p14="http://schemas.microsoft.com/office/powerpoint/2010/main" val="6570391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3"/>
          </p:nvPr>
        </p:nvSpPr>
        <p:spPr/>
        <p:txBody>
          <a:bodyPr/>
          <a:lstStyle/>
          <a:p>
            <a:endParaRPr lang="nl-NL"/>
          </a:p>
        </p:txBody>
      </p:sp>
      <p:sp>
        <p:nvSpPr>
          <p:cNvPr id="7" name="Titel 1">
            <a:extLst>
              <a:ext uri="{FF2B5EF4-FFF2-40B4-BE49-F238E27FC236}">
                <a16:creationId xmlns:a16="http://schemas.microsoft.com/office/drawing/2014/main" id="{AFE57E6E-C7D3-F662-C64D-F9808F199CA6}"/>
              </a:ext>
            </a:extLst>
          </p:cNvPr>
          <p:cNvSpPr>
            <a:spLocks noGrp="1"/>
          </p:cNvSpPr>
          <p:nvPr>
            <p:ph type="title"/>
          </p:nvPr>
        </p:nvSpPr>
        <p:spPr>
          <a:xfrm>
            <a:off x="574588" y="3353711"/>
            <a:ext cx="7994820" cy="900000"/>
          </a:xfrm>
        </p:spPr>
        <p:txBody>
          <a:bodyPr/>
          <a:lstStyle/>
          <a:p>
            <a:pPr>
              <a:lnSpc>
                <a:spcPct val="150000"/>
              </a:lnSpc>
            </a:pPr>
            <a:r>
              <a:rPr lang="nl-NL" sz="1400">
                <a:solidFill>
                  <a:schemeClr val="tx2"/>
                </a:solidFill>
              </a:rPr>
              <a:t>Peter Kwint was Kamerlid voor de SP en droeg vaak een spijkerbroek, T-shirt en sneakers, terwijl zijn mannelijke collega-Kamerleden strak in pak lopen.</a:t>
            </a:r>
            <a:br>
              <a:rPr lang="nl-NL" sz="1400">
                <a:solidFill>
                  <a:schemeClr val="tx2"/>
                </a:solidFill>
              </a:rPr>
            </a:br>
            <a:br>
              <a:rPr lang="nl-NL" sz="1400">
                <a:solidFill>
                  <a:schemeClr val="tx2"/>
                </a:solidFill>
              </a:rPr>
            </a:br>
            <a:r>
              <a:rPr lang="nl-NL" sz="1400" b="0">
                <a:solidFill>
                  <a:schemeClr val="tx2"/>
                </a:solidFill>
              </a:rPr>
              <a:t>Vraag 1: Wat denk jij: doet hij dit expres? Waarom wel/niet?</a:t>
            </a:r>
            <a:br>
              <a:rPr lang="nl-NL" sz="1400" b="0">
                <a:solidFill>
                  <a:schemeClr val="tx2"/>
                </a:solidFill>
              </a:rPr>
            </a:br>
            <a:r>
              <a:rPr lang="nl-NL" sz="1400" b="0">
                <a:solidFill>
                  <a:schemeClr val="tx2"/>
                </a:solidFill>
              </a:rPr>
              <a:t>Vraag 2: En zo ja, waarom denk je dat hij dit doet?</a:t>
            </a:r>
          </a:p>
        </p:txBody>
      </p:sp>
      <p:pic>
        <p:nvPicPr>
          <p:cNvPr id="4" name="Afbeelding 3" descr="Bron: ANP&#10;&#10;">
            <a:extLst>
              <a:ext uri="{FF2B5EF4-FFF2-40B4-BE49-F238E27FC236}">
                <a16:creationId xmlns:a16="http://schemas.microsoft.com/office/drawing/2014/main" id="{9BC7601F-0905-9B87-BC83-A3613073BC4B}"/>
              </a:ext>
            </a:extLst>
          </p:cNvPr>
          <p:cNvPicPr>
            <a:picLocks noChangeAspect="1"/>
          </p:cNvPicPr>
          <p:nvPr/>
        </p:nvPicPr>
        <p:blipFill>
          <a:blip r:embed="rId2"/>
          <a:stretch>
            <a:fillRect/>
          </a:stretch>
        </p:blipFill>
        <p:spPr>
          <a:xfrm>
            <a:off x="2551606" y="668887"/>
            <a:ext cx="4040784" cy="2692804"/>
          </a:xfrm>
          <a:prstGeom prst="rect">
            <a:avLst/>
          </a:prstGeom>
        </p:spPr>
      </p:pic>
      <p:sp>
        <p:nvSpPr>
          <p:cNvPr id="5" name="Titel 1">
            <a:extLst>
              <a:ext uri="{FF2B5EF4-FFF2-40B4-BE49-F238E27FC236}">
                <a16:creationId xmlns:a16="http://schemas.microsoft.com/office/drawing/2014/main" id="{F448EECA-94CD-665F-F4F2-D5317A389365}"/>
              </a:ext>
            </a:extLst>
          </p:cNvPr>
          <p:cNvSpPr txBox="1">
            <a:spLocks/>
          </p:cNvSpPr>
          <p:nvPr/>
        </p:nvSpPr>
        <p:spPr>
          <a:xfrm>
            <a:off x="3120933" y="3033866"/>
            <a:ext cx="6270171" cy="900000"/>
          </a:xfrm>
          <a:prstGeom prst="rect">
            <a:avLst/>
          </a:prstGeom>
        </p:spPr>
        <p:txBody>
          <a:bodyPr vert="horz" lIns="0" tIns="46800" rIns="0" bIns="0" rtlCol="0" anchor="t" anchorCtr="0">
            <a:noAutofit/>
          </a:bodyPr>
          <a:lst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a:lstStyle>
          <a:p>
            <a:pPr algn="ctr"/>
            <a:r>
              <a:rPr lang="nl-NL" sz="1050">
                <a:solidFill>
                  <a:schemeClr val="bg1"/>
                </a:solidFill>
              </a:rPr>
              <a:t>Bron: ANP </a:t>
            </a:r>
          </a:p>
        </p:txBody>
      </p:sp>
    </p:spTree>
    <p:extLst>
      <p:ext uri="{BB962C8B-B14F-4D97-AF65-F5344CB8AC3E}">
        <p14:creationId xmlns:p14="http://schemas.microsoft.com/office/powerpoint/2010/main" val="18117775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FE57E6E-C7D3-F662-C64D-F9808F199CA6}"/>
              </a:ext>
            </a:extLst>
          </p:cNvPr>
          <p:cNvSpPr>
            <a:spLocks noGrp="1"/>
          </p:cNvSpPr>
          <p:nvPr>
            <p:ph type="title"/>
          </p:nvPr>
        </p:nvSpPr>
        <p:spPr>
          <a:xfrm>
            <a:off x="365040" y="648360"/>
            <a:ext cx="8203995" cy="837540"/>
          </a:xfrm>
        </p:spPr>
        <p:txBody>
          <a:bodyPr/>
          <a:lstStyle/>
          <a:p>
            <a:pPr>
              <a:lnSpc>
                <a:spcPct val="150000"/>
              </a:lnSpc>
            </a:pPr>
            <a:r>
              <a:rPr lang="nl-NL" sz="1400">
                <a:solidFill>
                  <a:schemeClr val="tx2"/>
                </a:solidFill>
              </a:rPr>
              <a:t>De PVV heeft in de afgelopen jaren veel YouTube-filmpjes gepost met titels waarin minister-president Mark Rutte (VVD) wordt genoemd:</a:t>
            </a:r>
            <a:br>
              <a:rPr lang="nl-NL" sz="1400" b="0" i="1">
                <a:solidFill>
                  <a:schemeClr val="tx2"/>
                </a:solidFill>
                <a:latin typeface="+mn-lt"/>
                <a:ea typeface="Calibri Light" panose="020F0302020204030204" pitchFamily="34" charset="0"/>
                <a:cs typeface="Calibri Light" panose="020F0302020204030204" pitchFamily="34" charset="0"/>
              </a:rPr>
            </a:br>
            <a:r>
              <a:rPr lang="nl-NL" sz="1400" b="0" i="1">
                <a:solidFill>
                  <a:schemeClr val="tx2"/>
                </a:solidFill>
                <a:latin typeface="+mn-lt"/>
                <a:ea typeface="Calibri Light" panose="020F0302020204030204" pitchFamily="34" charset="0"/>
                <a:cs typeface="Calibri Light" panose="020F0302020204030204" pitchFamily="34" charset="0"/>
              </a:rPr>
              <a:t>	‘RUTTE IS DE CRISIS!’</a:t>
            </a:r>
            <a:br>
              <a:rPr lang="nl-NL" sz="1400" b="0" i="1">
                <a:solidFill>
                  <a:schemeClr val="tx2"/>
                </a:solidFill>
                <a:latin typeface="+mn-lt"/>
                <a:ea typeface="Calibri Light" panose="020F0302020204030204" pitchFamily="34" charset="0"/>
                <a:cs typeface="Calibri Light" panose="020F0302020204030204" pitchFamily="34" charset="0"/>
              </a:rPr>
            </a:br>
            <a:r>
              <a:rPr lang="nl-NL" sz="1400" b="0" i="1">
                <a:solidFill>
                  <a:schemeClr val="tx2"/>
                </a:solidFill>
                <a:latin typeface="+mn-lt"/>
                <a:ea typeface="Calibri Light" panose="020F0302020204030204" pitchFamily="34" charset="0"/>
                <a:cs typeface="Calibri Light" panose="020F0302020204030204" pitchFamily="34" charset="0"/>
              </a:rPr>
              <a:t>	‘Rutte = Leugenaar’</a:t>
            </a:r>
            <a:br>
              <a:rPr lang="nl-NL" sz="1400" b="0" i="1">
                <a:solidFill>
                  <a:schemeClr val="tx2"/>
                </a:solidFill>
                <a:latin typeface="+mn-lt"/>
                <a:ea typeface="Calibri Light" panose="020F0302020204030204" pitchFamily="34" charset="0"/>
                <a:cs typeface="Calibri Light" panose="020F0302020204030204" pitchFamily="34" charset="0"/>
              </a:rPr>
            </a:br>
            <a:r>
              <a:rPr lang="nl-NL" sz="1400" b="0" i="1">
                <a:solidFill>
                  <a:schemeClr val="tx2"/>
                </a:solidFill>
                <a:latin typeface="+mn-lt"/>
                <a:ea typeface="Calibri Light" panose="020F0302020204030204" pitchFamily="34" charset="0"/>
                <a:cs typeface="Calibri Light" panose="020F0302020204030204" pitchFamily="34" charset="0"/>
              </a:rPr>
              <a:t>	‘Rutte heeft het vertrouwen van bijna iedereen verloren’</a:t>
            </a:r>
            <a:br>
              <a:rPr lang="nl-NL" sz="1400" b="0" i="1">
                <a:solidFill>
                  <a:schemeClr val="tx2"/>
                </a:solidFill>
                <a:latin typeface="+mn-lt"/>
                <a:ea typeface="Calibri Light" panose="020F0302020204030204" pitchFamily="34" charset="0"/>
                <a:cs typeface="Calibri Light" panose="020F0302020204030204" pitchFamily="34" charset="0"/>
              </a:rPr>
            </a:br>
            <a:r>
              <a:rPr lang="nl-NL" sz="1400">
                <a:solidFill>
                  <a:schemeClr val="tx2"/>
                </a:solidFill>
              </a:rPr>
              <a:t>Toch verscheen er laatst een YouTube-video met een andere toon. </a:t>
            </a:r>
            <a:br>
              <a:rPr lang="nl-NL" sz="1400">
                <a:solidFill>
                  <a:schemeClr val="tx2"/>
                </a:solidFill>
              </a:rPr>
            </a:br>
            <a:r>
              <a:rPr lang="nl-NL" sz="1400">
                <a:solidFill>
                  <a:schemeClr val="tx2"/>
                </a:solidFill>
              </a:rPr>
              <a:t>Mark Rutte had net zijn afscheid aangekondigd en Geert Wilders </a:t>
            </a:r>
            <a:br>
              <a:rPr lang="nl-NL" sz="1400">
                <a:solidFill>
                  <a:schemeClr val="tx2"/>
                </a:solidFill>
              </a:rPr>
            </a:br>
            <a:r>
              <a:rPr lang="nl-NL" sz="1400">
                <a:solidFill>
                  <a:schemeClr val="tx2"/>
                </a:solidFill>
              </a:rPr>
              <a:t>wenste hem het allerbeste toe. Bekijk deze video.</a:t>
            </a:r>
            <a:endParaRPr lang="nl-NL" sz="1400" b="0">
              <a:solidFill>
                <a:schemeClr val="tx2"/>
              </a:solidFill>
            </a:endParaRPr>
          </a:p>
        </p:txBody>
      </p:sp>
      <p:pic>
        <p:nvPicPr>
          <p:cNvPr id="4" name="Onlinemedia 3" title="Als oud mentor een buiging voor Mark Rutte!">
            <a:hlinkClick r:id="" action="ppaction://media"/>
            <a:extLst>
              <a:ext uri="{FF2B5EF4-FFF2-40B4-BE49-F238E27FC236}">
                <a16:creationId xmlns:a16="http://schemas.microsoft.com/office/drawing/2014/main" id="{2243B1E7-E55B-3E2F-A5AF-F7AFFE58F3A1}"/>
              </a:ext>
            </a:extLst>
          </p:cNvPr>
          <p:cNvPicPr>
            <a:picLocks noRot="1" noChangeAspect="1"/>
          </p:cNvPicPr>
          <p:nvPr>
            <a:videoFile r:link="rId1"/>
          </p:nvPr>
        </p:nvPicPr>
        <p:blipFill>
          <a:blip r:embed="rId3"/>
          <a:stretch>
            <a:fillRect/>
          </a:stretch>
        </p:blipFill>
        <p:spPr>
          <a:xfrm>
            <a:off x="5780456" y="1959420"/>
            <a:ext cx="3213211" cy="1815465"/>
          </a:xfrm>
          <a:prstGeom prst="rect">
            <a:avLst/>
          </a:prstGeom>
        </p:spPr>
      </p:pic>
      <p:sp>
        <p:nvSpPr>
          <p:cNvPr id="6" name="Titel 1">
            <a:extLst>
              <a:ext uri="{FF2B5EF4-FFF2-40B4-BE49-F238E27FC236}">
                <a16:creationId xmlns:a16="http://schemas.microsoft.com/office/drawing/2014/main" id="{2639B447-3EF3-C70B-1178-EDC84808C19A}"/>
              </a:ext>
            </a:extLst>
          </p:cNvPr>
          <p:cNvSpPr txBox="1">
            <a:spLocks/>
          </p:cNvSpPr>
          <p:nvPr/>
        </p:nvSpPr>
        <p:spPr>
          <a:xfrm>
            <a:off x="365040" y="3324884"/>
            <a:ext cx="8413919" cy="1607333"/>
          </a:xfrm>
          <a:prstGeom prst="rect">
            <a:avLst/>
          </a:prstGeom>
        </p:spPr>
        <p:txBody>
          <a:bodyPr vert="horz" lIns="0" tIns="46800" rIns="0" bIns="0" rtlCol="0" anchor="t" anchorCtr="0">
            <a:noAutofit/>
          </a:bodyPr>
          <a:lst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a:lstStyle>
          <a:p>
            <a:pPr>
              <a:lnSpc>
                <a:spcPct val="150000"/>
              </a:lnSpc>
            </a:pPr>
            <a:br>
              <a:rPr lang="nl-NL" sz="1400">
                <a:solidFill>
                  <a:schemeClr val="tx2"/>
                </a:solidFill>
              </a:rPr>
            </a:br>
            <a:br>
              <a:rPr lang="nl-NL" sz="1400">
                <a:solidFill>
                  <a:schemeClr val="tx2"/>
                </a:solidFill>
              </a:rPr>
            </a:br>
            <a:r>
              <a:rPr lang="nl-NL" sz="1400" b="0">
                <a:solidFill>
                  <a:schemeClr val="tx2"/>
                </a:solidFill>
              </a:rPr>
              <a:t>Vraag 1:  Deze video heeft als titel: ‘Als oud-mentor een buiging voor Mark Rutte!’. Denk je dat hier sprake is van 	framing? Waarom wel/niet?</a:t>
            </a:r>
            <a:br>
              <a:rPr lang="nl-NL" sz="1400" b="0">
                <a:solidFill>
                  <a:schemeClr val="tx2"/>
                </a:solidFill>
              </a:rPr>
            </a:br>
            <a:r>
              <a:rPr lang="nl-NL" sz="1400" b="0">
                <a:solidFill>
                  <a:schemeClr val="tx2"/>
                </a:solidFill>
              </a:rPr>
              <a:t>Vraag 2:  En zo ja, wat denk je dat de PVV met dit filmpje/deze titel duidelijk heeft proberen te maken?</a:t>
            </a:r>
          </a:p>
        </p:txBody>
      </p:sp>
    </p:spTree>
    <p:extLst>
      <p:ext uri="{BB962C8B-B14F-4D97-AF65-F5344CB8AC3E}">
        <p14:creationId xmlns:p14="http://schemas.microsoft.com/office/powerpoint/2010/main" val="16522768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3"/>
          </p:nvPr>
        </p:nvSpPr>
        <p:spPr/>
        <p:txBody>
          <a:bodyPr/>
          <a:lstStyle/>
          <a:p>
            <a:endParaRPr lang="nl-NL"/>
          </a:p>
        </p:txBody>
      </p:sp>
      <p:sp>
        <p:nvSpPr>
          <p:cNvPr id="3" name="Rechthoek 2">
            <a:extLst>
              <a:ext uri="{FF2B5EF4-FFF2-40B4-BE49-F238E27FC236}">
                <a16:creationId xmlns:a16="http://schemas.microsoft.com/office/drawing/2014/main" id="{6787308B-D149-E39A-AA14-972AF191B546}"/>
              </a:ext>
            </a:extLst>
          </p:cNvPr>
          <p:cNvSpPr/>
          <p:nvPr/>
        </p:nvSpPr>
        <p:spPr>
          <a:xfrm>
            <a:off x="2743200" y="1600200"/>
            <a:ext cx="5853600" cy="525780"/>
          </a:xfrm>
          <a:prstGeom prst="rect">
            <a:avLst/>
          </a:prstGeom>
          <a:solidFill>
            <a:srgbClr val="D7007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afgeronde hoeken 5">
            <a:extLst>
              <a:ext uri="{FF2B5EF4-FFF2-40B4-BE49-F238E27FC236}">
                <a16:creationId xmlns:a16="http://schemas.microsoft.com/office/drawing/2014/main" id="{E07A4668-89D2-15E6-F5B5-1B21890C135F}"/>
              </a:ext>
            </a:extLst>
          </p:cNvPr>
          <p:cNvSpPr/>
          <p:nvPr/>
        </p:nvSpPr>
        <p:spPr>
          <a:xfrm>
            <a:off x="958331" y="432852"/>
            <a:ext cx="7227338" cy="4375368"/>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7DE5783A-236A-AF48-E9D5-2BC2ADB7D1B3}"/>
              </a:ext>
            </a:extLst>
          </p:cNvPr>
          <p:cNvSpPr txBox="1"/>
          <p:nvPr/>
        </p:nvSpPr>
        <p:spPr>
          <a:xfrm>
            <a:off x="1563052" y="1008846"/>
            <a:ext cx="6017895" cy="3170099"/>
          </a:xfrm>
          <a:prstGeom prst="rect">
            <a:avLst/>
          </a:prstGeom>
          <a:noFill/>
        </p:spPr>
        <p:txBody>
          <a:bodyPr wrap="square">
            <a:spAutoFit/>
          </a:bodyPr>
          <a:lstStyle/>
          <a:p>
            <a:pPr algn="ctr"/>
            <a:r>
              <a:rPr lang="nl-NL" sz="2000">
                <a:solidFill>
                  <a:schemeClr val="tx2"/>
                </a:solidFill>
              </a:rPr>
              <a:t>Als een partij aan ‘framing’ doet, gaat het hen er eigenlijk niet om wat er precies in het filmpje gebeurt of wat er letterlijk in het bericht staat. Ze posten dat filmpje of bericht alleen om jouw mening te beïnvloeden.</a:t>
            </a:r>
          </a:p>
          <a:p>
            <a:pPr algn="ctr"/>
            <a:endParaRPr lang="nl-NL" sz="2000">
              <a:solidFill>
                <a:schemeClr val="tx2"/>
              </a:solidFill>
            </a:endParaRPr>
          </a:p>
          <a:p>
            <a:pPr algn="ctr"/>
            <a:r>
              <a:rPr lang="nl-NL" sz="2000">
                <a:solidFill>
                  <a:schemeClr val="tx2"/>
                </a:solidFill>
              </a:rPr>
              <a:t>Het gaat er hen dus vooral om </a:t>
            </a:r>
            <a:r>
              <a:rPr lang="nl-NL" sz="2000" b="1">
                <a:solidFill>
                  <a:schemeClr val="tx2"/>
                </a:solidFill>
              </a:rPr>
              <a:t>hoe het op jou als (toekomstige) kiezer overkomt en wat jij daarvan vindt</a:t>
            </a:r>
            <a:r>
              <a:rPr lang="nl-NL" sz="2000">
                <a:solidFill>
                  <a:schemeClr val="tx2"/>
                </a:solidFill>
              </a:rPr>
              <a:t>.</a:t>
            </a:r>
          </a:p>
          <a:p>
            <a:pPr algn="ctr"/>
            <a:endParaRPr lang="nl-NL" sz="2000">
              <a:solidFill>
                <a:schemeClr val="tx2"/>
              </a:solidFill>
            </a:endParaRPr>
          </a:p>
          <a:p>
            <a:pPr algn="ctr"/>
            <a:r>
              <a:rPr lang="nl-NL" sz="2000">
                <a:solidFill>
                  <a:schemeClr val="tx2"/>
                </a:solidFill>
              </a:rPr>
              <a:t>(Maar dat kan per persoon verschillen!) </a:t>
            </a:r>
          </a:p>
        </p:txBody>
      </p:sp>
    </p:spTree>
    <p:extLst>
      <p:ext uri="{BB962C8B-B14F-4D97-AF65-F5344CB8AC3E}">
        <p14:creationId xmlns:p14="http://schemas.microsoft.com/office/powerpoint/2010/main" val="1178024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Dienst Educatie\Basisscholieren Binnenhof-Democracity 2012\Basisschool 1.jpg"/>
          <p:cNvPicPr>
            <a:picLocks noChangeAspect="1" noChangeArrowheads="1"/>
          </p:cNvPicPr>
          <p:nvPr/>
        </p:nvPicPr>
        <p:blipFill rotWithShape="1">
          <a:blip r:embed="rId3">
            <a:extLst>
              <a:ext uri="{28A0092B-C50C-407E-A947-70E740481C1C}">
                <a14:useLocalDpi xmlns:a14="http://schemas.microsoft.com/office/drawing/2010/main" val="0"/>
              </a:ext>
            </a:extLst>
          </a:blip>
          <a:srcRect t="1322" b="13312"/>
          <a:stretch/>
        </p:blipFill>
        <p:spPr bwMode="auto">
          <a:xfrm>
            <a:off x="0" y="910600"/>
            <a:ext cx="9144000" cy="474906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5691EF42-6748-44DF-33EE-274C983BE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8000"/>
            <a:ext cx="9144000" cy="50927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2"/>
          <p:cNvSpPr>
            <a:spLocks noGrp="1"/>
          </p:cNvSpPr>
          <p:nvPr>
            <p:ph type="ftr" sz="quarter" idx="3"/>
          </p:nvPr>
        </p:nvSpPr>
        <p:spPr>
          <a:xfrm>
            <a:off x="2245178" y="120594"/>
            <a:ext cx="6436186" cy="273844"/>
          </a:xfrm>
          <a:prstGeom prst="rect">
            <a:avLst/>
          </a:prstGeom>
        </p:spPr>
        <p:txBody>
          <a:bodyPr/>
          <a:lstStyle/>
          <a:p>
            <a:endParaRPr lang="nl-NL"/>
          </a:p>
        </p:txBody>
      </p:sp>
      <p:sp>
        <p:nvSpPr>
          <p:cNvPr id="5" name="Titel 1"/>
          <p:cNvSpPr txBox="1">
            <a:spLocks/>
          </p:cNvSpPr>
          <p:nvPr/>
        </p:nvSpPr>
        <p:spPr>
          <a:xfrm>
            <a:off x="4069080" y="3760552"/>
            <a:ext cx="5074920" cy="720000"/>
          </a:xfrm>
          <a:prstGeom prst="rect">
            <a:avLst/>
          </a:prstGeom>
          <a:solidFill>
            <a:schemeClr val="tx1"/>
          </a:solidFill>
        </p:spPr>
        <p:txBody>
          <a:bodyPr vert="horz" lIns="180000" tIns="180000" rIns="180000" bIns="180000" rtlCol="0" anchor="ctr" anchorCtr="1">
            <a:noAutofit/>
          </a:bodyPr>
          <a:lst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a:lstStyle>
          <a:p>
            <a:r>
              <a:rPr lang="nl-NL">
                <a:solidFill>
                  <a:schemeClr val="bg1"/>
                </a:solidFill>
              </a:rPr>
              <a:t>Spindoctors in de klas!</a:t>
            </a:r>
          </a:p>
        </p:txBody>
      </p:sp>
    </p:spTree>
    <p:extLst>
      <p:ext uri="{BB962C8B-B14F-4D97-AF65-F5344CB8AC3E}">
        <p14:creationId xmlns:p14="http://schemas.microsoft.com/office/powerpoint/2010/main" val="16384055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60000" y="1441422"/>
            <a:ext cx="6816360" cy="3129336"/>
          </a:xfrm>
        </p:spPr>
        <p:txBody>
          <a:bodyPr/>
          <a:lstStyle/>
          <a:p>
            <a:pPr marL="0" indent="0">
              <a:lnSpc>
                <a:spcPct val="150000"/>
              </a:lnSpc>
              <a:buNone/>
            </a:pPr>
            <a:r>
              <a:rPr lang="nl-NL" sz="1400" b="1"/>
              <a:t>Stap 1: </a:t>
            </a:r>
            <a:r>
              <a:rPr lang="nl-NL" sz="1400"/>
              <a:t>De klas wordt verdeeld in groepjes .</a:t>
            </a:r>
          </a:p>
          <a:p>
            <a:pPr marL="0" indent="0">
              <a:lnSpc>
                <a:spcPct val="150000"/>
              </a:lnSpc>
              <a:buNone/>
            </a:pPr>
            <a:r>
              <a:rPr lang="nl-NL" sz="1400" b="1"/>
              <a:t>Stap 2: </a:t>
            </a:r>
            <a:r>
              <a:rPr lang="nl-NL" sz="1400"/>
              <a:t>Je krijgt als groepje een beschrijving van jullie partij (houd dit voor jezelf!)</a:t>
            </a:r>
          </a:p>
          <a:p>
            <a:pPr marL="0" indent="0">
              <a:lnSpc>
                <a:spcPct val="150000"/>
              </a:lnSpc>
              <a:buNone/>
            </a:pPr>
            <a:r>
              <a:rPr lang="nl-NL" sz="1400" b="1"/>
              <a:t>Stap 3: </a:t>
            </a:r>
            <a:r>
              <a:rPr lang="nl-NL" sz="1400"/>
              <a:t>Jullie krijgen 3 minuten om te oefenen hoe jullie je partij kunnen uitbeelden in een stilstaand beeld. Dus zonder te praten en te bewegen! Iedereen uit het groepje staat in het beeld. Denk dus goed na over jullie framing.</a:t>
            </a:r>
          </a:p>
          <a:p>
            <a:pPr marL="0" indent="0">
              <a:lnSpc>
                <a:spcPct val="150000"/>
              </a:lnSpc>
              <a:buNone/>
            </a:pPr>
            <a:r>
              <a:rPr lang="nl-NL" sz="1400" b="1"/>
              <a:t>Stap 4: </a:t>
            </a:r>
            <a:r>
              <a:rPr lang="nl-NL" sz="1400"/>
              <a:t>Een voor een presenteren de groepjes hun beeld. De rest van de klas mag raden welke partij er wordt uitgebeeld. </a:t>
            </a:r>
          </a:p>
          <a:p>
            <a:pPr marL="0" indent="0">
              <a:lnSpc>
                <a:spcPct val="150000"/>
              </a:lnSpc>
              <a:buNone/>
            </a:pPr>
            <a:endParaRPr lang="nl-NL" sz="1400"/>
          </a:p>
          <a:p>
            <a:pPr marL="0" indent="0">
              <a:lnSpc>
                <a:spcPct val="150000"/>
              </a:lnSpc>
              <a:buNone/>
            </a:pPr>
            <a:r>
              <a:rPr lang="nl-NL" sz="1400" b="1"/>
              <a:t>Succes!</a:t>
            </a:r>
          </a:p>
        </p:txBody>
      </p:sp>
      <p:sp>
        <p:nvSpPr>
          <p:cNvPr id="3" name="Titel 2"/>
          <p:cNvSpPr>
            <a:spLocks noGrp="1"/>
          </p:cNvSpPr>
          <p:nvPr>
            <p:ph type="title"/>
          </p:nvPr>
        </p:nvSpPr>
        <p:spPr>
          <a:xfrm>
            <a:off x="2160000" y="720000"/>
            <a:ext cx="7052580" cy="900000"/>
          </a:xfrm>
        </p:spPr>
        <p:txBody>
          <a:bodyPr/>
          <a:lstStyle/>
          <a:p>
            <a:r>
              <a:rPr lang="nl-NL"/>
              <a:t>Framing van jouw partij!</a:t>
            </a:r>
          </a:p>
        </p:txBody>
      </p:sp>
      <p:pic>
        <p:nvPicPr>
          <p:cNvPr id="2050" name="Picture 2" descr="Afbeelding met meubels, bureau, muur, overdekt&#10;&#10;Automatisch gegenereerde beschrijving">
            <a:extLst>
              <a:ext uri="{FF2B5EF4-FFF2-40B4-BE49-F238E27FC236}">
                <a16:creationId xmlns:a16="http://schemas.microsoft.com/office/drawing/2014/main" id="{7E8BB958-02DA-A5F1-9376-C7F66A197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57" y="434340"/>
            <a:ext cx="2020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401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7403F8-F342-A63D-A277-6D7EB1A3C3D6}"/>
              </a:ext>
            </a:extLst>
          </p:cNvPr>
          <p:cNvSpPr/>
          <p:nvPr/>
        </p:nvSpPr>
        <p:spPr>
          <a:xfrm rot="5400000">
            <a:off x="3707130" y="-2327910"/>
            <a:ext cx="2651760" cy="8221980"/>
          </a:xfrm>
          <a:prstGeom prst="rect">
            <a:avLst/>
          </a:prstGeom>
          <a:solidFill>
            <a:srgbClr val="FFC4E7"/>
          </a:solidFill>
          <a:ln>
            <a:solidFill>
              <a:srgbClr val="FFC4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F1D3288-FF5F-2A30-6AE6-56208C4A7790}"/>
              </a:ext>
            </a:extLst>
          </p:cNvPr>
          <p:cNvSpPr/>
          <p:nvPr/>
        </p:nvSpPr>
        <p:spPr>
          <a:xfrm>
            <a:off x="0" y="457200"/>
            <a:ext cx="2651760" cy="4632960"/>
          </a:xfrm>
          <a:prstGeom prst="rect">
            <a:avLst/>
          </a:prstGeom>
          <a:solidFill>
            <a:srgbClr val="FFC4E7"/>
          </a:solidFill>
          <a:ln>
            <a:solidFill>
              <a:srgbClr val="FFC4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2"/>
          <p:cNvSpPr>
            <a:spLocks noGrp="1"/>
          </p:cNvSpPr>
          <p:nvPr>
            <p:ph type="title"/>
          </p:nvPr>
        </p:nvSpPr>
        <p:spPr>
          <a:xfrm>
            <a:off x="1045710" y="457200"/>
            <a:ext cx="7052580" cy="900000"/>
          </a:xfrm>
        </p:spPr>
        <p:txBody>
          <a:bodyPr/>
          <a:lstStyle/>
          <a:p>
            <a:pPr algn="ctr"/>
            <a:r>
              <a:rPr lang="nl-NL"/>
              <a:t>De partijen!</a:t>
            </a:r>
          </a:p>
        </p:txBody>
      </p:sp>
      <p:sp>
        <p:nvSpPr>
          <p:cNvPr id="8" name="Tijdelijke aanduiding voor inhoud 1">
            <a:extLst>
              <a:ext uri="{FF2B5EF4-FFF2-40B4-BE49-F238E27FC236}">
                <a16:creationId xmlns:a16="http://schemas.microsoft.com/office/drawing/2014/main" id="{FCD152D4-1105-0394-A8AA-9841094F3F74}"/>
              </a:ext>
            </a:extLst>
          </p:cNvPr>
          <p:cNvSpPr>
            <a:spLocks noGrp="1"/>
          </p:cNvSpPr>
          <p:nvPr>
            <p:ph idx="1"/>
          </p:nvPr>
        </p:nvSpPr>
        <p:spPr>
          <a:xfrm>
            <a:off x="165600" y="1209012"/>
            <a:ext cx="4406400" cy="3129336"/>
          </a:xfrm>
        </p:spPr>
        <p:txBody>
          <a:bodyPr/>
          <a:lstStyle/>
          <a:p>
            <a:pPr marL="342900" indent="-342900">
              <a:lnSpc>
                <a:spcPct val="100000"/>
              </a:lnSpc>
              <a:buAutoNum type="arabicParenR"/>
            </a:pPr>
            <a:r>
              <a:rPr lang="nl-NL" sz="1400" b="1">
                <a:effectLst/>
                <a:latin typeface="Calibri" panose="020F0502020204030204" pitchFamily="34" charset="0"/>
                <a:ea typeface="Calibri" panose="020F0502020204030204" pitchFamily="34" charset="0"/>
                <a:cs typeface="Times New Roman" panose="02020603050405020304" pitchFamily="18" charset="0"/>
              </a:rPr>
              <a:t>De partij die heel boos is over de huidige politiek</a:t>
            </a:r>
          </a:p>
          <a:p>
            <a:pPr marL="342900" indent="-342900">
              <a:lnSpc>
                <a:spcPct val="100000"/>
              </a:lnSpc>
              <a:buFont typeface="Arial" panose="020B0604020202020204" pitchFamily="34" charset="0"/>
              <a:buAutoNum type="arabicParenR"/>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heel tevreden is over de huidige politiek</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heel teleurgesteld is in de huidige politiek </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vindt dat er wel wat meer gefeest mag worden in Nederland</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criminaliteit wil aanpakken</a:t>
            </a:r>
          </a:p>
          <a:p>
            <a:pPr marL="342900" indent="-342900">
              <a:lnSpc>
                <a:spcPct val="100000"/>
              </a:lnSpc>
              <a:buFont typeface="Arial" panose="020B0604020202020204" pitchFamily="34" charset="0"/>
              <a:buAutoNum type="arabicParenR"/>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zich in wil zetten voor het klimaat</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wil dat mensen weer wat meer voor elkaar gaan zorgen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het meest nadenkt over de toekomst</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stoerste partij</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meest betrouwbare partij</a:t>
            </a:r>
          </a:p>
          <a:p>
            <a:pPr marL="342900" indent="-342900">
              <a:lnSpc>
                <a:spcPct val="100000"/>
              </a:lnSpc>
              <a:buFont typeface="Arial" panose="020B0604020202020204" pitchFamily="34" charset="0"/>
              <a:buAutoNum type="arabicParenR"/>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meest kritische partij</a:t>
            </a:r>
          </a:p>
          <a:p>
            <a:pPr marL="0" indent="0">
              <a:lnSpc>
                <a:spcPct val="100000"/>
              </a:lnSpc>
              <a:buNone/>
            </a:pP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AutoNum type="arabicParenR"/>
            </a:pPr>
            <a:endParaRPr lang="nl-NL" sz="1100" b="1"/>
          </a:p>
        </p:txBody>
      </p:sp>
      <p:sp>
        <p:nvSpPr>
          <p:cNvPr id="9" name="Tijdelijke aanduiding voor inhoud 1">
            <a:extLst>
              <a:ext uri="{FF2B5EF4-FFF2-40B4-BE49-F238E27FC236}">
                <a16:creationId xmlns:a16="http://schemas.microsoft.com/office/drawing/2014/main" id="{636ABBD2-5FEA-D4D2-A7D8-5E42891E1194}"/>
              </a:ext>
            </a:extLst>
          </p:cNvPr>
          <p:cNvSpPr txBox="1">
            <a:spLocks/>
          </p:cNvSpPr>
          <p:nvPr/>
        </p:nvSpPr>
        <p:spPr>
          <a:xfrm>
            <a:off x="4651382" y="1198824"/>
            <a:ext cx="4413235" cy="3881148"/>
          </a:xfrm>
          <a:prstGeom prst="rect">
            <a:avLst/>
          </a:prstGeom>
        </p:spPr>
        <p:txBody>
          <a:bodyPr vert="horz" lIns="0" tIns="46800" rIns="0" bIns="0" rtlCol="0" anchor="t" anchorCtr="0">
            <a:noAutofit/>
          </a:bodyPr>
          <a:lstStyle>
            <a:lvl1pPr marL="108000" indent="-108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16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324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432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540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buFont typeface="+mj-lt"/>
              <a:buAutoNum type="arabicParenR" startAt="12"/>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meest beleefde partij </a:t>
            </a:r>
          </a:p>
          <a:p>
            <a:pPr marL="342900" indent="-342900">
              <a:lnSpc>
                <a:spcPct val="100000"/>
              </a:lnSpc>
              <a:buFont typeface="+mj-lt"/>
              <a:buAutoNum type="arabicParenR" startAt="12"/>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alcohol wil verbieden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2"/>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graag wil samenwerken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2"/>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zich inzet voor een gezonde levensstijl </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2"/>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voor de gamers </a:t>
            </a:r>
          </a:p>
          <a:p>
            <a:pPr marL="342900" indent="-342900">
              <a:lnSpc>
                <a:spcPct val="100000"/>
              </a:lnSpc>
              <a:buFont typeface="+mj-lt"/>
              <a:buAutoNum type="arabicParenR" startAt="12"/>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gelijkheid belangrijk vindt</a:t>
            </a:r>
          </a:p>
          <a:p>
            <a:pPr marL="342900" indent="-342900">
              <a:lnSpc>
                <a:spcPct val="100000"/>
              </a:lnSpc>
              <a:buFont typeface="+mj-lt"/>
              <a:buAutoNum type="arabicParenR" startAt="12"/>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vrijheid belangrijk vindt</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2"/>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voor kunst en cultuur</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2"/>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voor sport </a:t>
            </a:r>
          </a:p>
          <a:p>
            <a:pPr marL="342900" indent="-342900">
              <a:lnSpc>
                <a:spcPct val="100000"/>
              </a:lnSpc>
              <a:buFont typeface="+mj-lt"/>
              <a:buAutoNum type="arabicParenR" startAt="12"/>
            </a:pPr>
            <a:r>
              <a:rPr lang="nl-NL" sz="1400" b="1" kern="100">
                <a:latin typeface="Calibri" panose="020F0502020204030204" pitchFamily="34" charset="0"/>
                <a:ea typeface="Calibri" panose="020F0502020204030204" pitchFamily="34" charset="0"/>
                <a:cs typeface="Times New Roman" panose="02020603050405020304" pitchFamily="18" charset="0"/>
              </a:rPr>
              <a:t>De partij voor bedrijven</a:t>
            </a:r>
          </a:p>
          <a:p>
            <a:pPr marL="342900" indent="-342900">
              <a:lnSpc>
                <a:spcPct val="100000"/>
              </a:lnSpc>
              <a:buFont typeface="+mj-lt"/>
              <a:buAutoNum type="arabicParenR" startAt="12"/>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voor onderwijs</a:t>
            </a:r>
          </a:p>
          <a:p>
            <a:pPr marL="0" indent="0">
              <a:lnSpc>
                <a:spcPct val="100000"/>
              </a:lnSpc>
              <a:buNone/>
            </a:pP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2"/>
            </a:pP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B97C796A-EF84-7DF8-87BF-F4215A51321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 De partij voor bedrijven</a:t>
            </a: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25" name="Afbeelding 1409636256">
            <a:extLst>
              <a:ext uri="{FF2B5EF4-FFF2-40B4-BE49-F238E27FC236}">
                <a16:creationId xmlns:a16="http://schemas.microsoft.com/office/drawing/2014/main" id="{C7C4048C-4D43-4D05-CA9A-0412B8986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3270250" cy="6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137F932B-0949-5BF7-18BE-E3A9CF22ECA1}"/>
              </a:ext>
            </a:extLst>
          </p:cNvPr>
          <p:cNvSpPr>
            <a:spLocks noChangeArrowheads="1"/>
          </p:cNvSpPr>
          <p:nvPr/>
        </p:nvSpPr>
        <p:spPr bwMode="auto">
          <a:xfrm>
            <a:off x="0" y="46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2" name="Rectangle 5">
            <a:extLst>
              <a:ext uri="{FF2B5EF4-FFF2-40B4-BE49-F238E27FC236}">
                <a16:creationId xmlns:a16="http://schemas.microsoft.com/office/drawing/2014/main" id="{7C3C855F-17CC-8FAE-7395-6513D5B5A173}"/>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 De partij voor bedrijven</a:t>
            </a: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28" name="Afbeelding 1409636256">
            <a:extLst>
              <a:ext uri="{FF2B5EF4-FFF2-40B4-BE49-F238E27FC236}">
                <a16:creationId xmlns:a16="http://schemas.microsoft.com/office/drawing/2014/main" id="{72D9F442-7275-EABA-478F-A2D4E18D8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3270250" cy="6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a:extLst>
              <a:ext uri="{FF2B5EF4-FFF2-40B4-BE49-F238E27FC236}">
                <a16:creationId xmlns:a16="http://schemas.microsoft.com/office/drawing/2014/main" id="{7D8E9652-3678-AC5B-FC77-E71EC544D82F}"/>
              </a:ext>
            </a:extLst>
          </p:cNvPr>
          <p:cNvSpPr>
            <a:spLocks noChangeArrowheads="1"/>
          </p:cNvSpPr>
          <p:nvPr/>
        </p:nvSpPr>
        <p:spPr bwMode="auto">
          <a:xfrm>
            <a:off x="152400" y="615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36198875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3"/>
          </p:nvPr>
        </p:nvSpPr>
        <p:spPr/>
        <p:txBody>
          <a:bodyPr/>
          <a:lstStyle/>
          <a:p>
            <a:endParaRPr lang="nl-NL"/>
          </a:p>
        </p:txBody>
      </p:sp>
      <p:sp>
        <p:nvSpPr>
          <p:cNvPr id="3" name="Rechthoek 2">
            <a:extLst>
              <a:ext uri="{FF2B5EF4-FFF2-40B4-BE49-F238E27FC236}">
                <a16:creationId xmlns:a16="http://schemas.microsoft.com/office/drawing/2014/main" id="{6787308B-D149-E39A-AA14-972AF191B546}"/>
              </a:ext>
            </a:extLst>
          </p:cNvPr>
          <p:cNvSpPr/>
          <p:nvPr/>
        </p:nvSpPr>
        <p:spPr>
          <a:xfrm>
            <a:off x="2743200" y="1600200"/>
            <a:ext cx="5853600" cy="525780"/>
          </a:xfrm>
          <a:prstGeom prst="rect">
            <a:avLst/>
          </a:prstGeom>
          <a:solidFill>
            <a:srgbClr val="D7007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afgeronde hoeken 5">
            <a:extLst>
              <a:ext uri="{FF2B5EF4-FFF2-40B4-BE49-F238E27FC236}">
                <a16:creationId xmlns:a16="http://schemas.microsoft.com/office/drawing/2014/main" id="{E07A4668-89D2-15E6-F5B5-1B21890C135F}"/>
              </a:ext>
            </a:extLst>
          </p:cNvPr>
          <p:cNvSpPr/>
          <p:nvPr/>
        </p:nvSpPr>
        <p:spPr>
          <a:xfrm>
            <a:off x="958331" y="432852"/>
            <a:ext cx="7227338" cy="4375368"/>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7DE5783A-236A-AF48-E9D5-2BC2ADB7D1B3}"/>
              </a:ext>
            </a:extLst>
          </p:cNvPr>
          <p:cNvSpPr txBox="1"/>
          <p:nvPr/>
        </p:nvSpPr>
        <p:spPr>
          <a:xfrm>
            <a:off x="1563052" y="1008846"/>
            <a:ext cx="6017895" cy="4401205"/>
          </a:xfrm>
          <a:prstGeom prst="rect">
            <a:avLst/>
          </a:prstGeom>
          <a:noFill/>
        </p:spPr>
        <p:txBody>
          <a:bodyPr wrap="square">
            <a:spAutoFit/>
          </a:bodyPr>
          <a:lstStyle/>
          <a:p>
            <a:pPr algn="ctr"/>
            <a:r>
              <a:rPr lang="nl-NL" sz="2000" b="1">
                <a:solidFill>
                  <a:schemeClr val="tx2"/>
                </a:solidFill>
              </a:rPr>
              <a:t>Gefeliciteerd!</a:t>
            </a:r>
            <a:r>
              <a:rPr lang="nl-NL" sz="2000" b="1" u="sng">
                <a:solidFill>
                  <a:schemeClr val="tx2"/>
                </a:solidFill>
              </a:rPr>
              <a:t> </a:t>
            </a:r>
          </a:p>
          <a:p>
            <a:pPr algn="ctr"/>
            <a:r>
              <a:rPr lang="nl-NL" sz="2000">
                <a:solidFill>
                  <a:schemeClr val="tx2"/>
                </a:solidFill>
              </a:rPr>
              <a:t>Jullie zijn nu echte framing-experts!</a:t>
            </a:r>
          </a:p>
          <a:p>
            <a:pPr algn="ctr"/>
            <a:endParaRPr lang="nl-NL" sz="2000">
              <a:solidFill>
                <a:schemeClr val="tx2"/>
              </a:solidFill>
            </a:endParaRPr>
          </a:p>
          <a:p>
            <a:pPr algn="ctr"/>
            <a:r>
              <a:rPr lang="nl-NL" sz="2000">
                <a:solidFill>
                  <a:schemeClr val="tx2"/>
                </a:solidFill>
              </a:rPr>
              <a:t>De komende campagnetijd is een interessante periode als het gaat over framing, want politieke partijen zullen alles op alles zetten om de kiezer te overtuigen.</a:t>
            </a:r>
          </a:p>
          <a:p>
            <a:pPr algn="ctr"/>
            <a:endParaRPr lang="nl-NL" sz="2000">
              <a:solidFill>
                <a:schemeClr val="tx2"/>
              </a:solidFill>
            </a:endParaRPr>
          </a:p>
          <a:p>
            <a:pPr algn="ctr"/>
            <a:r>
              <a:rPr lang="nl-NL" sz="2000" b="1">
                <a:solidFill>
                  <a:schemeClr val="tx2"/>
                </a:solidFill>
              </a:rPr>
              <a:t>Tip</a:t>
            </a:r>
            <a:r>
              <a:rPr lang="nl-NL" sz="2000">
                <a:solidFill>
                  <a:schemeClr val="tx2"/>
                </a:solidFill>
              </a:rPr>
              <a:t>: </a:t>
            </a:r>
          </a:p>
          <a:p>
            <a:pPr algn="ctr"/>
            <a:r>
              <a:rPr lang="nl-NL" sz="2000">
                <a:solidFill>
                  <a:schemeClr val="tx2"/>
                </a:solidFill>
              </a:rPr>
              <a:t>Binnenkort zijn er ook verkiezingsdebatten op televisie. Ga er vooral eens eentje bekijken en let dan op de manier waarop de politici zichzelf presenteren. </a:t>
            </a:r>
          </a:p>
          <a:p>
            <a:pPr algn="ctr"/>
            <a:r>
              <a:rPr lang="nl-NL" sz="2000">
                <a:solidFill>
                  <a:schemeClr val="tx2"/>
                </a:solidFill>
              </a:rPr>
              <a:t>Herken jij de framing?</a:t>
            </a:r>
          </a:p>
          <a:p>
            <a:pPr algn="ctr"/>
            <a:endParaRPr lang="nl-NL" sz="2000">
              <a:solidFill>
                <a:schemeClr val="tx2"/>
              </a:solidFill>
            </a:endParaRPr>
          </a:p>
          <a:p>
            <a:pPr algn="ctr"/>
            <a:endParaRPr lang="nl-NL" sz="2000"/>
          </a:p>
        </p:txBody>
      </p:sp>
    </p:spTree>
    <p:extLst>
      <p:ext uri="{BB962C8B-B14F-4D97-AF65-F5344CB8AC3E}">
        <p14:creationId xmlns:p14="http://schemas.microsoft.com/office/powerpoint/2010/main" val="20713402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nSpc>
                <a:spcPct val="100000"/>
              </a:lnSpc>
              <a:buNone/>
            </a:pPr>
            <a:r>
              <a:rPr lang="nl-NL" sz="1800" b="0" i="0" u="none" strike="noStrike">
                <a:solidFill>
                  <a:srgbClr val="000000"/>
                </a:solidFill>
                <a:effectLst/>
                <a:latin typeface="Calibri" panose="020F0502020204030204" pitchFamily="34" charset="0"/>
              </a:rPr>
              <a:t>Politieke partijen en politici doen tijdens verkiezingstijd en daarbuiten hun uiterste best om de kiezer te overtuigen. Dit doen zij niet alleen door hun plannen te vertellen, maar ook door een bepaald beeld van hun partij of van zichzelf te cre</a:t>
            </a:r>
            <a:r>
              <a:rPr lang="nl-NL">
                <a:solidFill>
                  <a:srgbClr val="000000"/>
                </a:solidFill>
                <a:latin typeface="Calibri" panose="020F0502020204030204" pitchFamily="34" charset="0"/>
              </a:rPr>
              <a:t>ëren. </a:t>
            </a:r>
          </a:p>
          <a:p>
            <a:pPr marL="0" indent="0">
              <a:lnSpc>
                <a:spcPct val="100000"/>
              </a:lnSpc>
              <a:buNone/>
            </a:pPr>
            <a:r>
              <a:rPr lang="nl-NL">
                <a:solidFill>
                  <a:srgbClr val="000000"/>
                </a:solidFill>
                <a:latin typeface="Calibri" panose="020F0502020204030204" pitchFamily="34" charset="0"/>
              </a:rPr>
              <a:t>Dit noem je </a:t>
            </a:r>
            <a:r>
              <a:rPr lang="nl-NL" b="1">
                <a:solidFill>
                  <a:srgbClr val="000000"/>
                </a:solidFill>
                <a:latin typeface="Calibri" panose="020F0502020204030204" pitchFamily="34" charset="0"/>
              </a:rPr>
              <a:t>‘framing’</a:t>
            </a:r>
            <a:r>
              <a:rPr lang="nl-NL">
                <a:solidFill>
                  <a:srgbClr val="000000"/>
                </a:solidFill>
                <a:latin typeface="Calibri" panose="020F0502020204030204" pitchFamily="34" charset="0"/>
              </a:rPr>
              <a:t>. </a:t>
            </a:r>
          </a:p>
          <a:p>
            <a:pPr marL="0" indent="0">
              <a:lnSpc>
                <a:spcPct val="100000"/>
              </a:lnSpc>
              <a:buNone/>
            </a:pPr>
            <a:r>
              <a:rPr lang="nl-NL">
                <a:solidFill>
                  <a:srgbClr val="000000"/>
                </a:solidFill>
                <a:latin typeface="Calibri" panose="020F0502020204030204" pitchFamily="34" charset="0"/>
              </a:rPr>
              <a:t>Nu de Tweede kamer Verkiezing eraan komt, gaan politieke partijen aan de slag met hun framing. Belangrijk om dat te herkennen dus!</a:t>
            </a:r>
          </a:p>
        </p:txBody>
      </p:sp>
      <p:sp>
        <p:nvSpPr>
          <p:cNvPr id="3" name="Titel 2"/>
          <p:cNvSpPr>
            <a:spLocks noGrp="1"/>
          </p:cNvSpPr>
          <p:nvPr>
            <p:ph type="title"/>
          </p:nvPr>
        </p:nvSpPr>
        <p:spPr/>
        <p:txBody>
          <a:bodyPr/>
          <a:lstStyle/>
          <a:p>
            <a:r>
              <a:rPr lang="nl-NL"/>
              <a:t>Framing </a:t>
            </a:r>
          </a:p>
        </p:txBody>
      </p:sp>
      <p:sp>
        <p:nvSpPr>
          <p:cNvPr id="4" name="Tijdelijke aanduiding voor voettekst 3"/>
          <p:cNvSpPr>
            <a:spLocks noGrp="1"/>
          </p:cNvSpPr>
          <p:nvPr>
            <p:ph type="ftr" sz="quarter" idx="3"/>
          </p:nvPr>
        </p:nvSpPr>
        <p:spPr/>
        <p:txBody>
          <a:bodyPr/>
          <a:lstStyle/>
          <a:p>
            <a:endParaRPr lang="nl-NL"/>
          </a:p>
        </p:txBody>
      </p:sp>
    </p:spTree>
    <p:extLst>
      <p:ext uri="{BB962C8B-B14F-4D97-AF65-F5344CB8AC3E}">
        <p14:creationId xmlns:p14="http://schemas.microsoft.com/office/powerpoint/2010/main" val="12056357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voettekst 2"/>
          <p:cNvSpPr>
            <a:spLocks noGrp="1"/>
          </p:cNvSpPr>
          <p:nvPr>
            <p:ph type="ftr" sz="quarter" idx="3"/>
          </p:nvPr>
        </p:nvSpPr>
        <p:spPr/>
        <p:txBody>
          <a:bodyPr/>
          <a:lstStyle/>
          <a:p>
            <a:endParaRPr lang="nl-NL"/>
          </a:p>
        </p:txBody>
      </p:sp>
      <p:grpSp>
        <p:nvGrpSpPr>
          <p:cNvPr id="4" name="Groeperen 4">
            <a:extLst>
              <a:ext uri="{FF2B5EF4-FFF2-40B4-BE49-F238E27FC236}">
                <a16:creationId xmlns:a16="http://schemas.microsoft.com/office/drawing/2014/main" id="{779AE510-C3CD-A5FB-2E6F-C703A21136E7}"/>
              </a:ext>
            </a:extLst>
          </p:cNvPr>
          <p:cNvGrpSpPr/>
          <p:nvPr/>
        </p:nvGrpSpPr>
        <p:grpSpPr>
          <a:xfrm>
            <a:off x="-21447" y="-4049"/>
            <a:ext cx="9186894" cy="5151599"/>
            <a:chOff x="-6349" y="1"/>
            <a:chExt cx="9186894" cy="5151599"/>
          </a:xfrm>
          <a:solidFill>
            <a:schemeClr val="tx1"/>
          </a:solidFill>
        </p:grpSpPr>
        <p:sp>
          <p:nvSpPr>
            <p:cNvPr id="5" name="Rechthoek 4">
              <a:extLst>
                <a:ext uri="{FF2B5EF4-FFF2-40B4-BE49-F238E27FC236}">
                  <a16:creationId xmlns:a16="http://schemas.microsoft.com/office/drawing/2014/main" id="{215BEB2F-81BF-B6ED-7255-DE8E91B6E6CD}"/>
                </a:ext>
              </a:extLst>
            </p:cNvPr>
            <p:cNvSpPr/>
            <p:nvPr/>
          </p:nvSpPr>
          <p:spPr>
            <a:xfrm>
              <a:off x="0" y="1"/>
              <a:ext cx="9144000" cy="4490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6" name="Rechthoek 5">
              <a:extLst>
                <a:ext uri="{FF2B5EF4-FFF2-40B4-BE49-F238E27FC236}">
                  <a16:creationId xmlns:a16="http://schemas.microsoft.com/office/drawing/2014/main" id="{BE69C283-85CB-B304-1FC9-280E7B47E781}"/>
                </a:ext>
              </a:extLst>
            </p:cNvPr>
            <p:cNvSpPr/>
            <p:nvPr/>
          </p:nvSpPr>
          <p:spPr>
            <a:xfrm>
              <a:off x="36545" y="3780000"/>
              <a:ext cx="9144000" cy="13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7" name="Rechthoek 6">
              <a:extLst>
                <a:ext uri="{FF2B5EF4-FFF2-40B4-BE49-F238E27FC236}">
                  <a16:creationId xmlns:a16="http://schemas.microsoft.com/office/drawing/2014/main" id="{38541AA2-608F-9E1F-F024-B28D27D04C56}"/>
                </a:ext>
              </a:extLst>
            </p:cNvPr>
            <p:cNvSpPr/>
            <p:nvPr/>
          </p:nvSpPr>
          <p:spPr>
            <a:xfrm>
              <a:off x="-6349"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8" name="Rechthoek 7">
              <a:extLst>
                <a:ext uri="{FF2B5EF4-FFF2-40B4-BE49-F238E27FC236}">
                  <a16:creationId xmlns:a16="http://schemas.microsoft.com/office/drawing/2014/main" id="{4787E5FC-BDAC-5F1E-1CB8-2D7F2FE733A6}"/>
                </a:ext>
              </a:extLst>
            </p:cNvPr>
            <p:cNvSpPr/>
            <p:nvPr/>
          </p:nvSpPr>
          <p:spPr>
            <a:xfrm>
              <a:off x="8677772"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grpSp>
      <p:pic>
        <p:nvPicPr>
          <p:cNvPr id="9" name="Onlinemedia 8" title="Het verhaal achter de glazen bril van Jan Peter Balkenende | SPLINTER, in de politiek">
            <a:hlinkClick r:id="" action="ppaction://media"/>
            <a:extLst>
              <a:ext uri="{FF2B5EF4-FFF2-40B4-BE49-F238E27FC236}">
                <a16:creationId xmlns:a16="http://schemas.microsoft.com/office/drawing/2014/main" id="{39F3F0D2-6021-D220-C1B7-9C730BF69A50}"/>
              </a:ext>
            </a:extLst>
          </p:cNvPr>
          <p:cNvPicPr>
            <a:picLocks noRot="1" noChangeAspect="1"/>
          </p:cNvPicPr>
          <p:nvPr>
            <a:videoFile r:link="rId1"/>
          </p:nvPr>
        </p:nvPicPr>
        <p:blipFill>
          <a:blip r:embed="rId4"/>
          <a:stretch>
            <a:fillRect/>
          </a:stretch>
        </p:blipFill>
        <p:spPr>
          <a:xfrm>
            <a:off x="2160000" y="463568"/>
            <a:ext cx="4841446" cy="2735417"/>
          </a:xfrm>
          <a:prstGeom prst="rect">
            <a:avLst/>
          </a:prstGeom>
        </p:spPr>
      </p:pic>
      <p:sp>
        <p:nvSpPr>
          <p:cNvPr id="10" name="Rechthoek 9">
            <a:extLst>
              <a:ext uri="{FF2B5EF4-FFF2-40B4-BE49-F238E27FC236}">
                <a16:creationId xmlns:a16="http://schemas.microsoft.com/office/drawing/2014/main" id="{49D73C4C-4CD7-2482-0EF9-2240A7FB3CA8}"/>
              </a:ext>
            </a:extLst>
          </p:cNvPr>
          <p:cNvSpPr/>
          <p:nvPr/>
        </p:nvSpPr>
        <p:spPr>
          <a:xfrm>
            <a:off x="7640903" y="4051"/>
            <a:ext cx="46355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11" name="Rechthoek 10">
            <a:extLst>
              <a:ext uri="{FF2B5EF4-FFF2-40B4-BE49-F238E27FC236}">
                <a16:creationId xmlns:a16="http://schemas.microsoft.com/office/drawing/2014/main" id="{5422EE4A-7ABE-1897-4113-A4CEF46BB8E7}"/>
              </a:ext>
            </a:extLst>
          </p:cNvPr>
          <p:cNvSpPr/>
          <p:nvPr/>
        </p:nvSpPr>
        <p:spPr>
          <a:xfrm>
            <a:off x="8061559" y="4051"/>
            <a:ext cx="46355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12" name="Rechthoek 11">
            <a:extLst>
              <a:ext uri="{FF2B5EF4-FFF2-40B4-BE49-F238E27FC236}">
                <a16:creationId xmlns:a16="http://schemas.microsoft.com/office/drawing/2014/main" id="{910AED57-5DCD-D2AB-475E-61ECF939B870}"/>
              </a:ext>
            </a:extLst>
          </p:cNvPr>
          <p:cNvSpPr/>
          <p:nvPr/>
        </p:nvSpPr>
        <p:spPr>
          <a:xfrm>
            <a:off x="9097879" y="51869"/>
            <a:ext cx="46355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13" name="Rechthoek 12">
            <a:extLst>
              <a:ext uri="{FF2B5EF4-FFF2-40B4-BE49-F238E27FC236}">
                <a16:creationId xmlns:a16="http://schemas.microsoft.com/office/drawing/2014/main" id="{ADD0F311-5E85-026D-8AE1-E338C01792DA}"/>
              </a:ext>
            </a:extLst>
          </p:cNvPr>
          <p:cNvSpPr/>
          <p:nvPr/>
        </p:nvSpPr>
        <p:spPr>
          <a:xfrm>
            <a:off x="8457328" y="-12149"/>
            <a:ext cx="46355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14" name="Rechthoek 13">
            <a:extLst>
              <a:ext uri="{FF2B5EF4-FFF2-40B4-BE49-F238E27FC236}">
                <a16:creationId xmlns:a16="http://schemas.microsoft.com/office/drawing/2014/main" id="{502AC403-2B0F-0615-FC55-A6A1A26A4C7C}"/>
              </a:ext>
            </a:extLst>
          </p:cNvPr>
          <p:cNvSpPr/>
          <p:nvPr/>
        </p:nvSpPr>
        <p:spPr>
          <a:xfrm>
            <a:off x="754726" y="-12149"/>
            <a:ext cx="46355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15" name="Rechthoek 14">
            <a:extLst>
              <a:ext uri="{FF2B5EF4-FFF2-40B4-BE49-F238E27FC236}">
                <a16:creationId xmlns:a16="http://schemas.microsoft.com/office/drawing/2014/main" id="{9020A7B5-5EF5-C90E-B1B0-73532FBC55B4}"/>
              </a:ext>
            </a:extLst>
          </p:cNvPr>
          <p:cNvSpPr/>
          <p:nvPr/>
        </p:nvSpPr>
        <p:spPr>
          <a:xfrm>
            <a:off x="907126" y="74375"/>
            <a:ext cx="46355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16" name="Rechthoek 15">
            <a:extLst>
              <a:ext uri="{FF2B5EF4-FFF2-40B4-BE49-F238E27FC236}">
                <a16:creationId xmlns:a16="http://schemas.microsoft.com/office/drawing/2014/main" id="{9B6B2B79-C2E9-271A-95C0-D6F9B06D4C8D}"/>
              </a:ext>
            </a:extLst>
          </p:cNvPr>
          <p:cNvSpPr/>
          <p:nvPr/>
        </p:nvSpPr>
        <p:spPr>
          <a:xfrm>
            <a:off x="380413" y="74374"/>
            <a:ext cx="46355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18" name="Rechthoek 17">
            <a:extLst>
              <a:ext uri="{FF2B5EF4-FFF2-40B4-BE49-F238E27FC236}">
                <a16:creationId xmlns:a16="http://schemas.microsoft.com/office/drawing/2014/main" id="{0740CA2F-A2FB-A7B8-96DD-CB96C2B12CD6}"/>
              </a:ext>
            </a:extLst>
          </p:cNvPr>
          <p:cNvSpPr/>
          <p:nvPr/>
        </p:nvSpPr>
        <p:spPr>
          <a:xfrm>
            <a:off x="6957747" y="-102873"/>
            <a:ext cx="463550" cy="3878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19" name="Rechthoek 18">
            <a:extLst>
              <a:ext uri="{FF2B5EF4-FFF2-40B4-BE49-F238E27FC236}">
                <a16:creationId xmlns:a16="http://schemas.microsoft.com/office/drawing/2014/main" id="{3954B3E3-237E-616A-686E-34A0F68AB4EC}"/>
              </a:ext>
            </a:extLst>
          </p:cNvPr>
          <p:cNvSpPr/>
          <p:nvPr/>
        </p:nvSpPr>
        <p:spPr>
          <a:xfrm>
            <a:off x="7330310" y="72306"/>
            <a:ext cx="463550" cy="37698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20" name="Rechthoek 19">
            <a:extLst>
              <a:ext uri="{FF2B5EF4-FFF2-40B4-BE49-F238E27FC236}">
                <a16:creationId xmlns:a16="http://schemas.microsoft.com/office/drawing/2014/main" id="{EC3EF751-42DB-EC77-C9FA-5FE32F216B14}"/>
              </a:ext>
            </a:extLst>
          </p:cNvPr>
          <p:cNvSpPr/>
          <p:nvPr/>
        </p:nvSpPr>
        <p:spPr>
          <a:xfrm rot="5400000">
            <a:off x="4384428" y="848530"/>
            <a:ext cx="46355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23" name="Rechthoek 22">
            <a:extLst>
              <a:ext uri="{FF2B5EF4-FFF2-40B4-BE49-F238E27FC236}">
                <a16:creationId xmlns:a16="http://schemas.microsoft.com/office/drawing/2014/main" id="{CA065924-7495-D186-61D7-8E91C83F4C49}"/>
              </a:ext>
            </a:extLst>
          </p:cNvPr>
          <p:cNvSpPr/>
          <p:nvPr/>
        </p:nvSpPr>
        <p:spPr>
          <a:xfrm rot="5400000">
            <a:off x="4353278" y="1079351"/>
            <a:ext cx="46355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24" name="Rechthoek 23">
            <a:extLst>
              <a:ext uri="{FF2B5EF4-FFF2-40B4-BE49-F238E27FC236}">
                <a16:creationId xmlns:a16="http://schemas.microsoft.com/office/drawing/2014/main" id="{D07B7438-E6C7-F086-D8A6-F4C30165A4A2}"/>
              </a:ext>
            </a:extLst>
          </p:cNvPr>
          <p:cNvSpPr/>
          <p:nvPr/>
        </p:nvSpPr>
        <p:spPr>
          <a:xfrm>
            <a:off x="1696450" y="102875"/>
            <a:ext cx="463550" cy="3685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25" name="Rechthoek 24">
            <a:extLst>
              <a:ext uri="{FF2B5EF4-FFF2-40B4-BE49-F238E27FC236}">
                <a16:creationId xmlns:a16="http://schemas.microsoft.com/office/drawing/2014/main" id="{6A3EB128-0FA2-1E0F-0B0D-A9FE88EE318F}"/>
              </a:ext>
            </a:extLst>
          </p:cNvPr>
          <p:cNvSpPr/>
          <p:nvPr/>
        </p:nvSpPr>
        <p:spPr>
          <a:xfrm>
            <a:off x="1316191" y="220469"/>
            <a:ext cx="463550" cy="3621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nl-NL"/>
          </a:p>
        </p:txBody>
      </p:sp>
      <p:sp>
        <p:nvSpPr>
          <p:cNvPr id="17" name="Titel 1">
            <a:extLst>
              <a:ext uri="{FF2B5EF4-FFF2-40B4-BE49-F238E27FC236}">
                <a16:creationId xmlns:a16="http://schemas.microsoft.com/office/drawing/2014/main" id="{D14FF397-82E3-D8B8-9ADE-97305C59C3B6}"/>
              </a:ext>
            </a:extLst>
          </p:cNvPr>
          <p:cNvSpPr txBox="1">
            <a:spLocks/>
          </p:cNvSpPr>
          <p:nvPr/>
        </p:nvSpPr>
        <p:spPr>
          <a:xfrm>
            <a:off x="1229462" y="3322880"/>
            <a:ext cx="6629400" cy="1371599"/>
          </a:xfrm>
          <a:prstGeom prst="rect">
            <a:avLst/>
          </a:prstGeom>
        </p:spPr>
        <p:txBody>
          <a:bodyPr vert="horz" wrap="square" lIns="0" tIns="46800" rIns="0" bIns="0" rtlCol="0" anchor="ctr" anchorCtr="0">
            <a:noAutofit/>
          </a:bodyPr>
          <a:lstStyle>
            <a:lvl1pPr algn="l" defTabSz="685800" rtl="0" eaLnBrk="1" latinLnBrk="0" hangingPunct="1">
              <a:lnSpc>
                <a:spcPts val="3600"/>
              </a:lnSpc>
              <a:spcBef>
                <a:spcPct val="0"/>
              </a:spcBef>
              <a:buNone/>
              <a:defRPr sz="3200" b="1" i="0" kern="1200">
                <a:solidFill>
                  <a:schemeClr val="accent1"/>
                </a:solidFill>
                <a:latin typeface="Calibri" charset="0"/>
                <a:ea typeface="Calibri" charset="0"/>
                <a:cs typeface="Calibri" charset="0"/>
              </a:defRPr>
            </a:lvl1pPr>
          </a:lstStyle>
          <a:p>
            <a:pPr algn="ctr" fontAlgn="ctr">
              <a:lnSpc>
                <a:spcPct val="100000"/>
              </a:lnSpc>
            </a:pPr>
            <a:r>
              <a:rPr lang="nl-NL" sz="1800" b="0" i="0">
                <a:solidFill>
                  <a:schemeClr val="bg1"/>
                </a:solidFill>
                <a:effectLst/>
                <a:latin typeface="Calibri" panose="020F0502020204030204" pitchFamily="34" charset="0"/>
              </a:rPr>
              <a:t>In deze video legt spindoctor Jack de Vries uit hoe hij gebruikmaakte van framing tijdens de Tweede Kamerverkiezing van 2006. </a:t>
            </a:r>
          </a:p>
          <a:p>
            <a:pPr algn="ctr" fontAlgn="ctr">
              <a:lnSpc>
                <a:spcPct val="100000"/>
              </a:lnSpc>
            </a:pPr>
            <a:endParaRPr lang="nl-NL" sz="1800" b="0">
              <a:solidFill>
                <a:schemeClr val="bg1"/>
              </a:solidFill>
              <a:latin typeface="Calibri" panose="020F0502020204030204" pitchFamily="34" charset="0"/>
            </a:endParaRPr>
          </a:p>
          <a:p>
            <a:pPr algn="ctr" fontAlgn="ctr">
              <a:lnSpc>
                <a:spcPct val="100000"/>
              </a:lnSpc>
            </a:pPr>
            <a:r>
              <a:rPr lang="nl-NL" sz="1800" b="0" i="0">
                <a:solidFill>
                  <a:schemeClr val="bg1"/>
                </a:solidFill>
                <a:effectLst/>
                <a:latin typeface="Calibri" panose="020F0502020204030204" pitchFamily="34" charset="0"/>
              </a:rPr>
              <a:t>Een spindoctor is een soort </a:t>
            </a:r>
            <a:r>
              <a:rPr lang="nl-NL" sz="1800" b="0" i="0" err="1">
                <a:solidFill>
                  <a:schemeClr val="bg1"/>
                </a:solidFill>
                <a:effectLst/>
                <a:latin typeface="Calibri" panose="020F0502020204030204" pitchFamily="34" charset="0"/>
              </a:rPr>
              <a:t>marketing-manager</a:t>
            </a:r>
            <a:r>
              <a:rPr lang="nl-NL" sz="1800" b="0" i="0">
                <a:solidFill>
                  <a:schemeClr val="bg1"/>
                </a:solidFill>
                <a:effectLst/>
                <a:latin typeface="Calibri" panose="020F0502020204030204" pitchFamily="34" charset="0"/>
              </a:rPr>
              <a:t> van een politicus. </a:t>
            </a:r>
          </a:p>
          <a:p>
            <a:pPr algn="ctr" fontAlgn="ctr">
              <a:lnSpc>
                <a:spcPct val="100000"/>
              </a:lnSpc>
            </a:pPr>
            <a:r>
              <a:rPr lang="nl-NL" sz="1800" b="0" i="0">
                <a:solidFill>
                  <a:schemeClr val="bg1"/>
                </a:solidFill>
                <a:effectLst/>
                <a:latin typeface="Calibri" panose="020F0502020204030204" pitchFamily="34" charset="0"/>
              </a:rPr>
              <a:t>Jack de Vries was spindoctor van Jan-Peter Balkenende (minister-president van 2002 tot 2010).  </a:t>
            </a:r>
            <a:endParaRPr lang="nl-NL" sz="1800">
              <a:solidFill>
                <a:schemeClr val="bg1"/>
              </a:solidFill>
            </a:endParaRPr>
          </a:p>
        </p:txBody>
      </p:sp>
      <p:pic>
        <p:nvPicPr>
          <p:cNvPr id="21" name="Onlinemedia 20" title="Het verhaal achter de glazen bril van Jan Peter Balkenende | SPLINTER, in de politiek">
            <a:hlinkClick r:id="" action="ppaction://media"/>
            <a:extLst>
              <a:ext uri="{FF2B5EF4-FFF2-40B4-BE49-F238E27FC236}">
                <a16:creationId xmlns:a16="http://schemas.microsoft.com/office/drawing/2014/main" id="{B4120188-BA83-64AC-AECF-E13CE85526D8}"/>
              </a:ext>
            </a:extLst>
          </p:cNvPr>
          <p:cNvPicPr>
            <a:picLocks noRot="1" noChangeAspect="1"/>
          </p:cNvPicPr>
          <p:nvPr>
            <a:videoFile r:link="rId2"/>
          </p:nvPr>
        </p:nvPicPr>
        <p:blipFill>
          <a:blip r:embed="rId4"/>
          <a:stretch>
            <a:fillRect/>
          </a:stretch>
        </p:blipFill>
        <p:spPr>
          <a:xfrm>
            <a:off x="2176117" y="475556"/>
            <a:ext cx="4825329" cy="2726311"/>
          </a:xfrm>
          <a:prstGeom prst="rect">
            <a:avLst/>
          </a:prstGeom>
        </p:spPr>
      </p:pic>
    </p:spTree>
    <p:extLst>
      <p:ext uri="{BB962C8B-B14F-4D97-AF65-F5344CB8AC3E}">
        <p14:creationId xmlns:p14="http://schemas.microsoft.com/office/powerpoint/2010/main" val="17009293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21"/>
                </p:tgtEl>
              </p:cMediaNode>
            </p:video>
            <p:seq concurrent="1" nextAc="seek">
              <p:cTn id="18" restart="whenNotActive" fill="hold" evtFilter="cancelBubble" nodeType="interactiveSeq">
                <p:stCondLst>
                  <p:cond evt="onClick" delay="0">
                    <p:tgtEl>
                      <p:spTgt spid="21"/>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1"/>
                                        </p:tgtEl>
                                      </p:cBhvr>
                                    </p:cmd>
                                  </p:childTnLst>
                                </p:cTn>
                              </p:par>
                            </p:childTnLst>
                          </p:cTn>
                        </p:par>
                      </p:childTnLst>
                    </p:cTn>
                  </p:par>
                </p:childTnLst>
              </p:cTn>
              <p:nextCondLst>
                <p:cond evt="onClick" delay="0">
                  <p:tgtEl>
                    <p:spTgt spid="2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a:extLst>
              <a:ext uri="{FF2B5EF4-FFF2-40B4-BE49-F238E27FC236}">
                <a16:creationId xmlns:a16="http://schemas.microsoft.com/office/drawing/2014/main" id="{3B8E02E6-8C85-EA5C-BF5F-467AD7EA3C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715"/>
          <a:stretch/>
        </p:blipFill>
        <p:spPr bwMode="auto">
          <a:xfrm>
            <a:off x="0" y="448910"/>
            <a:ext cx="9144000" cy="4768152"/>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2"/>
          <p:cNvSpPr>
            <a:spLocks noGrp="1"/>
          </p:cNvSpPr>
          <p:nvPr>
            <p:ph type="ftr" sz="quarter" idx="3"/>
          </p:nvPr>
        </p:nvSpPr>
        <p:spPr>
          <a:xfrm>
            <a:off x="2245178" y="120594"/>
            <a:ext cx="6436186" cy="273844"/>
          </a:xfrm>
          <a:prstGeom prst="rect">
            <a:avLst/>
          </a:prstGeom>
        </p:spPr>
        <p:txBody>
          <a:bodyPr/>
          <a:lstStyle/>
          <a:p>
            <a:endParaRPr lang="nl-NL"/>
          </a:p>
        </p:txBody>
      </p:sp>
      <p:sp>
        <p:nvSpPr>
          <p:cNvPr id="5" name="Titel 1"/>
          <p:cNvSpPr txBox="1">
            <a:spLocks/>
          </p:cNvSpPr>
          <p:nvPr/>
        </p:nvSpPr>
        <p:spPr>
          <a:xfrm>
            <a:off x="4069080" y="3760552"/>
            <a:ext cx="5074920" cy="720000"/>
          </a:xfrm>
          <a:prstGeom prst="rect">
            <a:avLst/>
          </a:prstGeom>
          <a:solidFill>
            <a:schemeClr val="tx1"/>
          </a:solidFill>
        </p:spPr>
        <p:txBody>
          <a:bodyPr vert="horz" lIns="180000" tIns="180000" rIns="180000" bIns="180000" rtlCol="0" anchor="ctr" anchorCtr="1">
            <a:noAutofit/>
          </a:bodyPr>
          <a:lst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a:lstStyle>
          <a:p>
            <a:r>
              <a:rPr lang="nl-NL">
                <a:solidFill>
                  <a:schemeClr val="bg1"/>
                </a:solidFill>
              </a:rPr>
              <a:t>Herken jij framing?</a:t>
            </a:r>
          </a:p>
        </p:txBody>
      </p:sp>
    </p:spTree>
    <p:extLst>
      <p:ext uri="{BB962C8B-B14F-4D97-AF65-F5344CB8AC3E}">
        <p14:creationId xmlns:p14="http://schemas.microsoft.com/office/powerpoint/2010/main" val="15583684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60000" y="1848600"/>
            <a:ext cx="6270171" cy="3195840"/>
          </a:xfrm>
        </p:spPr>
        <p:txBody>
          <a:bodyPr/>
          <a:lstStyle/>
          <a:p>
            <a:pPr marL="0" indent="0">
              <a:lnSpc>
                <a:spcPct val="100000"/>
              </a:lnSpc>
              <a:buNone/>
            </a:pPr>
            <a:r>
              <a:rPr lang="nl-NL"/>
              <a:t>Nu de Tweede Kamerverkiezing eraan komt, zijn politieke partijen druk bezig om de beeldvorming over hun partij te beïnvloeden. Bijvoorbeeld met verkiezingsposters, campagnefilmpjes, of berichten op de sociale media. </a:t>
            </a:r>
          </a:p>
          <a:p>
            <a:pPr marL="0" indent="0">
              <a:lnSpc>
                <a:spcPct val="100000"/>
              </a:lnSpc>
              <a:buNone/>
            </a:pPr>
            <a:r>
              <a:rPr lang="nl-NL"/>
              <a:t>In de volgende slides staan een paar voorbeelden.</a:t>
            </a:r>
          </a:p>
          <a:p>
            <a:pPr marL="0" indent="0">
              <a:lnSpc>
                <a:spcPct val="100000"/>
              </a:lnSpc>
              <a:buNone/>
            </a:pPr>
            <a:endParaRPr lang="nl-NL"/>
          </a:p>
          <a:p>
            <a:pPr marL="0" indent="0">
              <a:lnSpc>
                <a:spcPct val="100000"/>
              </a:lnSpc>
              <a:buNone/>
            </a:pPr>
            <a:r>
              <a:rPr lang="nl-NL"/>
              <a:t>Wat denk jij dat de politieke partij of politicus in de volgende voorbeelden probeert duidelijk te maken?</a:t>
            </a:r>
          </a:p>
        </p:txBody>
      </p:sp>
      <p:sp>
        <p:nvSpPr>
          <p:cNvPr id="3" name="Titel 2"/>
          <p:cNvSpPr>
            <a:spLocks noGrp="1"/>
          </p:cNvSpPr>
          <p:nvPr>
            <p:ph type="title"/>
          </p:nvPr>
        </p:nvSpPr>
        <p:spPr/>
        <p:txBody>
          <a:bodyPr/>
          <a:lstStyle/>
          <a:p>
            <a:r>
              <a:rPr lang="nl-NL"/>
              <a:t>Wat voor beeld probeert de politieke partij te creëren?</a:t>
            </a:r>
          </a:p>
        </p:txBody>
      </p:sp>
      <p:pic>
        <p:nvPicPr>
          <p:cNvPr id="2050" name="Picture 2" descr="Afbeelding met meubels, bureau, muur, overdekt&#10;&#10;Automatisch gegenereerde beschrijving">
            <a:extLst>
              <a:ext uri="{FF2B5EF4-FFF2-40B4-BE49-F238E27FC236}">
                <a16:creationId xmlns:a16="http://schemas.microsoft.com/office/drawing/2014/main" id="{7E8BB958-02DA-A5F1-9376-C7F66A197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57" y="434340"/>
            <a:ext cx="2020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5380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FE57E6E-C7D3-F662-C64D-F9808F199CA6}"/>
              </a:ext>
            </a:extLst>
          </p:cNvPr>
          <p:cNvSpPr>
            <a:spLocks noGrp="1"/>
          </p:cNvSpPr>
          <p:nvPr>
            <p:ph type="title"/>
          </p:nvPr>
        </p:nvSpPr>
        <p:spPr>
          <a:xfrm>
            <a:off x="611773" y="3251630"/>
            <a:ext cx="7920447" cy="900000"/>
          </a:xfrm>
        </p:spPr>
        <p:txBody>
          <a:bodyPr/>
          <a:lstStyle/>
          <a:p>
            <a:pPr>
              <a:lnSpc>
                <a:spcPct val="150000"/>
              </a:lnSpc>
            </a:pPr>
            <a:r>
              <a:rPr lang="nl-NL" sz="1400">
                <a:solidFill>
                  <a:schemeClr val="tx2"/>
                </a:solidFill>
              </a:rPr>
              <a:t>Bekijk dit filmpje van CDA-lijsttrekker Henri Bontenbal</a:t>
            </a:r>
            <a:br>
              <a:rPr lang="nl-NL" sz="1400">
                <a:solidFill>
                  <a:schemeClr val="tx2"/>
                </a:solidFill>
              </a:rPr>
            </a:br>
            <a:br>
              <a:rPr lang="nl-NL" sz="1400">
                <a:solidFill>
                  <a:schemeClr val="tx2"/>
                </a:solidFill>
              </a:rPr>
            </a:br>
            <a:r>
              <a:rPr lang="nl-NL" sz="1400" b="0">
                <a:solidFill>
                  <a:schemeClr val="tx2"/>
                </a:solidFill>
              </a:rPr>
              <a:t>Vraag 1: Welke drie woorden komen er in jou op als je dit filmpje kijkt?</a:t>
            </a:r>
            <a:br>
              <a:rPr lang="nl-NL" sz="1400" b="0">
                <a:solidFill>
                  <a:schemeClr val="tx2"/>
                </a:solidFill>
              </a:rPr>
            </a:br>
            <a:r>
              <a:rPr lang="nl-NL" sz="1400" b="0">
                <a:solidFill>
                  <a:schemeClr val="tx2"/>
                </a:solidFill>
              </a:rPr>
              <a:t>Vraag 2: En waardoor komt dat?</a:t>
            </a:r>
          </a:p>
        </p:txBody>
      </p:sp>
      <p:sp>
        <p:nvSpPr>
          <p:cNvPr id="4" name="Rechthoek: afgeronde hoeken 3">
            <a:extLst>
              <a:ext uri="{FF2B5EF4-FFF2-40B4-BE49-F238E27FC236}">
                <a16:creationId xmlns:a16="http://schemas.microsoft.com/office/drawing/2014/main" id="{86F87F18-D5D8-1D8B-45F5-C4CEBB96F665}"/>
              </a:ext>
            </a:extLst>
          </p:cNvPr>
          <p:cNvSpPr/>
          <p:nvPr/>
        </p:nvSpPr>
        <p:spPr>
          <a:xfrm>
            <a:off x="7407116" y="4329633"/>
            <a:ext cx="1523524" cy="61118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solidFill>
                  <a:schemeClr val="tx2"/>
                </a:solidFill>
                <a:cs typeface="Calibri"/>
              </a:rPr>
              <a:t>Campagnefilmpje</a:t>
            </a:r>
            <a:endParaRPr lang="nl-NL">
              <a:solidFill>
                <a:schemeClr val="tx2"/>
              </a:solidFill>
            </a:endParaRPr>
          </a:p>
        </p:txBody>
      </p:sp>
      <p:pic>
        <p:nvPicPr>
          <p:cNvPr id="6" name="Onlinemedia 5" title="Voor een fatsoenlijk land. Henri Bontenbal kandidaat-lijsttrekker CDA">
            <a:hlinkClick r:id="" action="ppaction://media"/>
            <a:extLst>
              <a:ext uri="{FF2B5EF4-FFF2-40B4-BE49-F238E27FC236}">
                <a16:creationId xmlns:a16="http://schemas.microsoft.com/office/drawing/2014/main" id="{FA107E8A-51C7-B732-08E0-34D1CE9BD3D5}"/>
              </a:ext>
            </a:extLst>
          </p:cNvPr>
          <p:cNvPicPr>
            <a:picLocks noRot="1" noChangeAspect="1"/>
          </p:cNvPicPr>
          <p:nvPr>
            <a:videoFile r:link="rId1"/>
          </p:nvPr>
        </p:nvPicPr>
        <p:blipFill>
          <a:blip r:embed="rId3"/>
          <a:stretch>
            <a:fillRect/>
          </a:stretch>
        </p:blipFill>
        <p:spPr>
          <a:xfrm>
            <a:off x="2389394" y="658700"/>
            <a:ext cx="4365204" cy="2466340"/>
          </a:xfrm>
          <a:prstGeom prst="rect">
            <a:avLst/>
          </a:prstGeom>
        </p:spPr>
      </p:pic>
    </p:spTree>
    <p:extLst>
      <p:ext uri="{BB962C8B-B14F-4D97-AF65-F5344CB8AC3E}">
        <p14:creationId xmlns:p14="http://schemas.microsoft.com/office/powerpoint/2010/main" val="28797758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3"/>
          </p:nvPr>
        </p:nvSpPr>
        <p:spPr/>
        <p:txBody>
          <a:bodyPr/>
          <a:lstStyle/>
          <a:p>
            <a:endParaRPr lang="nl-NL"/>
          </a:p>
        </p:txBody>
      </p:sp>
      <p:sp>
        <p:nvSpPr>
          <p:cNvPr id="7" name="Titel 1">
            <a:extLst>
              <a:ext uri="{FF2B5EF4-FFF2-40B4-BE49-F238E27FC236}">
                <a16:creationId xmlns:a16="http://schemas.microsoft.com/office/drawing/2014/main" id="{AFE57E6E-C7D3-F662-C64D-F9808F199CA6}"/>
              </a:ext>
            </a:extLst>
          </p:cNvPr>
          <p:cNvSpPr>
            <a:spLocks noGrp="1"/>
          </p:cNvSpPr>
          <p:nvPr>
            <p:ph type="title"/>
          </p:nvPr>
        </p:nvSpPr>
        <p:spPr>
          <a:xfrm>
            <a:off x="611771" y="3365930"/>
            <a:ext cx="7920447" cy="900000"/>
          </a:xfrm>
        </p:spPr>
        <p:txBody>
          <a:bodyPr/>
          <a:lstStyle/>
          <a:p>
            <a:pPr>
              <a:lnSpc>
                <a:spcPct val="150000"/>
              </a:lnSpc>
            </a:pPr>
            <a:r>
              <a:rPr lang="nl-NL" sz="1400">
                <a:solidFill>
                  <a:schemeClr val="tx2"/>
                </a:solidFill>
              </a:rPr>
              <a:t>Dit zijn de verkiezingsposters van de Tweede Kamerverkiezingen van GroenLinks, de Socialistische Partij en de Partij van de Arbeid.</a:t>
            </a:r>
            <a:br>
              <a:rPr lang="nl-NL" sz="1400">
                <a:solidFill>
                  <a:schemeClr val="tx2"/>
                </a:solidFill>
              </a:rPr>
            </a:br>
            <a:br>
              <a:rPr lang="nl-NL" sz="1400">
                <a:solidFill>
                  <a:schemeClr val="tx2"/>
                </a:solidFill>
              </a:rPr>
            </a:br>
            <a:r>
              <a:rPr lang="nl-NL" sz="1400" b="0">
                <a:solidFill>
                  <a:schemeClr val="tx2"/>
                </a:solidFill>
              </a:rPr>
              <a:t>Vraag 1: Welke overeenkomst zie je tussen de drie verkiezingsposters?</a:t>
            </a:r>
            <a:br>
              <a:rPr lang="nl-NL" sz="1400" b="0">
                <a:solidFill>
                  <a:schemeClr val="tx2"/>
                </a:solidFill>
              </a:rPr>
            </a:br>
            <a:r>
              <a:rPr lang="nl-NL" sz="1400" b="0">
                <a:solidFill>
                  <a:schemeClr val="tx2"/>
                </a:solidFill>
              </a:rPr>
              <a:t>Vraag 2: Wat denk je dat deze politieke partijen daarmee proberen uit te beelden? </a:t>
            </a:r>
          </a:p>
        </p:txBody>
      </p:sp>
      <p:pic>
        <p:nvPicPr>
          <p:cNvPr id="5" name="Afbeelding 4">
            <a:extLst>
              <a:ext uri="{FF2B5EF4-FFF2-40B4-BE49-F238E27FC236}">
                <a16:creationId xmlns:a16="http://schemas.microsoft.com/office/drawing/2014/main" id="{128786C1-4EEB-7914-F4B9-513EA364C33C}"/>
              </a:ext>
            </a:extLst>
          </p:cNvPr>
          <p:cNvPicPr>
            <a:picLocks noChangeAspect="1"/>
          </p:cNvPicPr>
          <p:nvPr/>
        </p:nvPicPr>
        <p:blipFill>
          <a:blip r:embed="rId2"/>
          <a:stretch>
            <a:fillRect/>
          </a:stretch>
        </p:blipFill>
        <p:spPr>
          <a:xfrm>
            <a:off x="6038914" y="650455"/>
            <a:ext cx="1843523" cy="2659380"/>
          </a:xfrm>
          <a:prstGeom prst="rect">
            <a:avLst/>
          </a:prstGeom>
          <a:ln>
            <a:solidFill>
              <a:schemeClr val="tx2"/>
            </a:solidFill>
          </a:ln>
        </p:spPr>
      </p:pic>
      <p:pic>
        <p:nvPicPr>
          <p:cNvPr id="8" name="Afbeelding 7">
            <a:extLst>
              <a:ext uri="{FF2B5EF4-FFF2-40B4-BE49-F238E27FC236}">
                <a16:creationId xmlns:a16="http://schemas.microsoft.com/office/drawing/2014/main" id="{11B95AFC-866C-CCE7-3118-EC0F85A2E982}"/>
              </a:ext>
            </a:extLst>
          </p:cNvPr>
          <p:cNvPicPr>
            <a:picLocks noChangeAspect="1"/>
          </p:cNvPicPr>
          <p:nvPr/>
        </p:nvPicPr>
        <p:blipFill>
          <a:blip r:embed="rId3"/>
          <a:stretch>
            <a:fillRect/>
          </a:stretch>
        </p:blipFill>
        <p:spPr>
          <a:xfrm>
            <a:off x="3628981" y="650455"/>
            <a:ext cx="1886029" cy="2659380"/>
          </a:xfrm>
          <a:prstGeom prst="rect">
            <a:avLst/>
          </a:prstGeom>
          <a:ln>
            <a:solidFill>
              <a:schemeClr val="tx2"/>
            </a:solidFill>
          </a:ln>
        </p:spPr>
      </p:pic>
      <p:pic>
        <p:nvPicPr>
          <p:cNvPr id="10" name="Afbeelding 9">
            <a:extLst>
              <a:ext uri="{FF2B5EF4-FFF2-40B4-BE49-F238E27FC236}">
                <a16:creationId xmlns:a16="http://schemas.microsoft.com/office/drawing/2014/main" id="{68866613-8A36-C6D5-73B9-F6C349E8ABB7}"/>
              </a:ext>
            </a:extLst>
          </p:cNvPr>
          <p:cNvPicPr>
            <a:picLocks noChangeAspect="1"/>
          </p:cNvPicPr>
          <p:nvPr/>
        </p:nvPicPr>
        <p:blipFill>
          <a:blip r:embed="rId4"/>
          <a:stretch>
            <a:fillRect/>
          </a:stretch>
        </p:blipFill>
        <p:spPr>
          <a:xfrm>
            <a:off x="1215102" y="650455"/>
            <a:ext cx="1889975" cy="2659380"/>
          </a:xfrm>
          <a:prstGeom prst="rect">
            <a:avLst/>
          </a:prstGeom>
          <a:ln>
            <a:solidFill>
              <a:schemeClr val="tx2"/>
            </a:solidFill>
          </a:ln>
        </p:spPr>
      </p:pic>
      <p:sp>
        <p:nvSpPr>
          <p:cNvPr id="12" name="Rechthoek: afgeronde hoeken 11">
            <a:extLst>
              <a:ext uri="{FF2B5EF4-FFF2-40B4-BE49-F238E27FC236}">
                <a16:creationId xmlns:a16="http://schemas.microsoft.com/office/drawing/2014/main" id="{74592AA7-0D14-F588-8F4D-2897E9B90C71}"/>
              </a:ext>
            </a:extLst>
          </p:cNvPr>
          <p:cNvSpPr/>
          <p:nvPr/>
        </p:nvSpPr>
        <p:spPr>
          <a:xfrm>
            <a:off x="7384256" y="4418008"/>
            <a:ext cx="1599724" cy="61118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solidFill>
                  <a:schemeClr val="tx2"/>
                </a:solidFill>
                <a:cs typeface="Calibri"/>
              </a:rPr>
              <a:t>Verkiezingsposters</a:t>
            </a:r>
            <a:endParaRPr lang="nl-NL">
              <a:solidFill>
                <a:schemeClr val="tx2"/>
              </a:solidFill>
            </a:endParaRPr>
          </a:p>
        </p:txBody>
      </p:sp>
    </p:spTree>
    <p:extLst>
      <p:ext uri="{BB962C8B-B14F-4D97-AF65-F5344CB8AC3E}">
        <p14:creationId xmlns:p14="http://schemas.microsoft.com/office/powerpoint/2010/main" val="25588782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3"/>
          </p:nvPr>
        </p:nvSpPr>
        <p:spPr/>
        <p:txBody>
          <a:bodyPr/>
          <a:lstStyle/>
          <a:p>
            <a:endParaRPr lang="nl-NL"/>
          </a:p>
        </p:txBody>
      </p:sp>
      <p:sp>
        <p:nvSpPr>
          <p:cNvPr id="7" name="Titel 1">
            <a:extLst>
              <a:ext uri="{FF2B5EF4-FFF2-40B4-BE49-F238E27FC236}">
                <a16:creationId xmlns:a16="http://schemas.microsoft.com/office/drawing/2014/main" id="{AFE57E6E-C7D3-F662-C64D-F9808F199CA6}"/>
              </a:ext>
            </a:extLst>
          </p:cNvPr>
          <p:cNvSpPr>
            <a:spLocks noGrp="1"/>
          </p:cNvSpPr>
          <p:nvPr>
            <p:ph type="title"/>
          </p:nvPr>
        </p:nvSpPr>
        <p:spPr>
          <a:xfrm>
            <a:off x="491490" y="3554640"/>
            <a:ext cx="8161019" cy="900000"/>
          </a:xfrm>
        </p:spPr>
        <p:txBody>
          <a:bodyPr/>
          <a:lstStyle/>
          <a:p>
            <a:pPr>
              <a:lnSpc>
                <a:spcPct val="150000"/>
              </a:lnSpc>
            </a:pPr>
            <a:r>
              <a:rPr lang="nl-NL" sz="1400">
                <a:solidFill>
                  <a:schemeClr val="tx2"/>
                </a:solidFill>
              </a:rPr>
              <a:t>Onlangs postte Forum voor Democratie dit filmpje op hun YouTube-kanaal.</a:t>
            </a:r>
            <a:br>
              <a:rPr lang="nl-NL" sz="1400">
                <a:solidFill>
                  <a:schemeClr val="tx2"/>
                </a:solidFill>
              </a:rPr>
            </a:br>
            <a:br>
              <a:rPr lang="nl-NL" sz="1400">
                <a:solidFill>
                  <a:schemeClr val="tx2"/>
                </a:solidFill>
              </a:rPr>
            </a:br>
            <a:r>
              <a:rPr lang="nl-NL" sz="1400" b="0">
                <a:solidFill>
                  <a:schemeClr val="tx2"/>
                </a:solidFill>
              </a:rPr>
              <a:t>Waarom denk jij dat Forum voor Democratie dit filmpje online heeft gezet? Licht eens toe?</a:t>
            </a:r>
          </a:p>
        </p:txBody>
      </p:sp>
      <p:sp>
        <p:nvSpPr>
          <p:cNvPr id="4" name="Rechthoek: afgeronde hoeken 3">
            <a:extLst>
              <a:ext uri="{FF2B5EF4-FFF2-40B4-BE49-F238E27FC236}">
                <a16:creationId xmlns:a16="http://schemas.microsoft.com/office/drawing/2014/main" id="{F0F167D3-698F-A488-2BBA-11CAB301CB82}"/>
              </a:ext>
            </a:extLst>
          </p:cNvPr>
          <p:cNvSpPr/>
          <p:nvPr/>
        </p:nvSpPr>
        <p:spPr>
          <a:xfrm>
            <a:off x="7384256" y="4418008"/>
            <a:ext cx="1599724" cy="611187"/>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err="1">
                <a:solidFill>
                  <a:schemeClr val="tx2"/>
                </a:solidFill>
                <a:cs typeface="Calibri"/>
              </a:rPr>
              <a:t>Social</a:t>
            </a:r>
            <a:r>
              <a:rPr lang="nl-NL">
                <a:solidFill>
                  <a:schemeClr val="tx2"/>
                </a:solidFill>
                <a:cs typeface="Calibri"/>
              </a:rPr>
              <a:t> media</a:t>
            </a:r>
            <a:endParaRPr lang="nl-NL">
              <a:solidFill>
                <a:schemeClr val="tx2"/>
              </a:solidFill>
            </a:endParaRPr>
          </a:p>
        </p:txBody>
      </p:sp>
      <p:pic>
        <p:nvPicPr>
          <p:cNvPr id="6" name="Onlinemedia 5" title="Hoeveel pakt Thierry Baudet op de bench?">
            <a:hlinkClick r:id="" action="ppaction://media"/>
            <a:extLst>
              <a:ext uri="{FF2B5EF4-FFF2-40B4-BE49-F238E27FC236}">
                <a16:creationId xmlns:a16="http://schemas.microsoft.com/office/drawing/2014/main" id="{584D3849-9CAA-0405-1805-7153B3593110}"/>
              </a:ext>
            </a:extLst>
          </p:cNvPr>
          <p:cNvPicPr>
            <a:picLocks noRot="1" noChangeAspect="1"/>
          </p:cNvPicPr>
          <p:nvPr>
            <a:videoFile r:link="rId1"/>
          </p:nvPr>
        </p:nvPicPr>
        <p:blipFill>
          <a:blip r:embed="rId3"/>
          <a:stretch>
            <a:fillRect/>
          </a:stretch>
        </p:blipFill>
        <p:spPr>
          <a:xfrm>
            <a:off x="2140481" y="609231"/>
            <a:ext cx="4863035" cy="2747615"/>
          </a:xfrm>
          <a:prstGeom prst="rect">
            <a:avLst/>
          </a:prstGeom>
        </p:spPr>
      </p:pic>
    </p:spTree>
    <p:extLst>
      <p:ext uri="{BB962C8B-B14F-4D97-AF65-F5344CB8AC3E}">
        <p14:creationId xmlns:p14="http://schemas.microsoft.com/office/powerpoint/2010/main" val="39452458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nSpc>
                <a:spcPct val="100000"/>
              </a:lnSpc>
              <a:buNone/>
            </a:pPr>
            <a:r>
              <a:rPr lang="nl-NL"/>
              <a:t>Soms is het niet helemaal duidelijk of er sprake is van framing. Oftewel: doet een politieke partij of een politicus dit expres? Of zit er helemaal geen idee of bedoeling achter? </a:t>
            </a:r>
          </a:p>
          <a:p>
            <a:pPr marL="0" indent="0">
              <a:lnSpc>
                <a:spcPct val="100000"/>
              </a:lnSpc>
              <a:buNone/>
            </a:pPr>
            <a:endParaRPr lang="nl-NL"/>
          </a:p>
          <a:p>
            <a:pPr marL="0" indent="0">
              <a:lnSpc>
                <a:spcPct val="100000"/>
              </a:lnSpc>
              <a:buNone/>
            </a:pPr>
            <a:r>
              <a:rPr lang="nl-NL"/>
              <a:t>Wat denk jij over de volgende voorbeelden?</a:t>
            </a:r>
          </a:p>
        </p:txBody>
      </p:sp>
      <p:sp>
        <p:nvSpPr>
          <p:cNvPr id="3" name="Titel 2"/>
          <p:cNvSpPr>
            <a:spLocks noGrp="1"/>
          </p:cNvSpPr>
          <p:nvPr>
            <p:ph type="title"/>
          </p:nvPr>
        </p:nvSpPr>
        <p:spPr/>
        <p:txBody>
          <a:bodyPr/>
          <a:lstStyle/>
          <a:p>
            <a:r>
              <a:rPr lang="nl-NL"/>
              <a:t>Is hier sprake van framing?</a:t>
            </a:r>
          </a:p>
        </p:txBody>
      </p:sp>
      <p:pic>
        <p:nvPicPr>
          <p:cNvPr id="2050" name="Picture 2" descr="Afbeelding met meubels, bureau, muur, overdekt&#10;&#10;Automatisch gegenereerde beschrijving">
            <a:extLst>
              <a:ext uri="{FF2B5EF4-FFF2-40B4-BE49-F238E27FC236}">
                <a16:creationId xmlns:a16="http://schemas.microsoft.com/office/drawing/2014/main" id="{7E8BB958-02DA-A5F1-9376-C7F66A197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57" y="434340"/>
            <a:ext cx="2020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310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ProDemos">
  <a:themeElements>
    <a:clrScheme name="ProDemos fuchsia">
      <a:dk1>
        <a:srgbClr val="D7007E"/>
      </a:dk1>
      <a:lt1>
        <a:srgbClr val="FFFFFF"/>
      </a:lt1>
      <a:dk2>
        <a:srgbClr val="1A1918"/>
      </a:dk2>
      <a:lt2>
        <a:srgbClr val="E7E6E6"/>
      </a:lt2>
      <a:accent1>
        <a:srgbClr val="00B3E6"/>
      </a:accent1>
      <a:accent2>
        <a:srgbClr val="58A337"/>
      </a:accent2>
      <a:accent3>
        <a:srgbClr val="FCC241"/>
      </a:accent3>
      <a:accent4>
        <a:srgbClr val="EB5B24"/>
      </a:accent4>
      <a:accent5>
        <a:srgbClr val="D7007E"/>
      </a:accent5>
      <a:accent6>
        <a:srgbClr val="C7B8A3"/>
      </a:accent6>
      <a:hlink>
        <a:srgbClr val="00B3E6"/>
      </a:hlink>
      <a:folHlink>
        <a:srgbClr val="C7B8A3"/>
      </a:folHlink>
    </a:clrScheme>
    <a:fontScheme name="Office-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3099-1 ProDemos powerpointtemplate-NL fuchsia.pptx" id="{19A97B66-AFD8-834E-B55C-0C3D1D8B4BDB}" vid="{C2B59DFF-5C09-2F4F-8ECC-0A4C589803F6}"/>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B7D61D776EC44EBF96354E46DD7CF7" ma:contentTypeVersion="17" ma:contentTypeDescription="Een nieuw document maken." ma:contentTypeScope="" ma:versionID="2b3e075314f3ea0329d6670ef95d0e30">
  <xsd:schema xmlns:xsd="http://www.w3.org/2001/XMLSchema" xmlns:xs="http://www.w3.org/2001/XMLSchema" xmlns:p="http://schemas.microsoft.com/office/2006/metadata/properties" xmlns:ns2="f6166596-befa-4d6e-9b8b-75e822e8a231" xmlns:ns3="3a7bcf79-13ec-4791-9315-eb816fa35df2" targetNamespace="http://schemas.microsoft.com/office/2006/metadata/properties" ma:root="true" ma:fieldsID="5455266ead71188a11145d80b8e3d6f7" ns2:_="" ns3:_="">
    <xsd:import namespace="f6166596-befa-4d6e-9b8b-75e822e8a231"/>
    <xsd:import namespace="3a7bcf79-13ec-4791-9315-eb816fa35d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166596-befa-4d6e-9b8b-75e822e8a2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990ba098-8963-4177-a9c0-5ce46bfe6f5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7bcf79-13ec-4791-9315-eb816fa35df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35d50a92-1a98-4685-bbfd-29754743debb}" ma:internalName="TaxCatchAll" ma:showField="CatchAllData" ma:web="3a7bcf79-13ec-4791-9315-eb816fa35d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166596-befa-4d6e-9b8b-75e822e8a231">
      <Terms xmlns="http://schemas.microsoft.com/office/infopath/2007/PartnerControls"/>
    </lcf76f155ced4ddcb4097134ff3c332f>
    <TaxCatchAll xmlns="3a7bcf79-13ec-4791-9315-eb816fa35d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AF300C-26D1-42EA-9BEC-A4D2AE5230DD}">
  <ds:schemaRefs>
    <ds:schemaRef ds:uri="3a7bcf79-13ec-4791-9315-eb816fa35df2"/>
    <ds:schemaRef ds:uri="f6166596-befa-4d6e-9b8b-75e822e8a2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6433D0-D973-4B5C-A6B4-E77FA826783A}">
  <ds:schemaRefs>
    <ds:schemaRef ds:uri="3a7bcf79-13ec-4791-9315-eb816fa35df2"/>
    <ds:schemaRef ds:uri="f6166596-befa-4d6e-9b8b-75e822e8a23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F8C1147-CECF-4A68-8DDA-CB069FE434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ProDemos powerpointtemplate-NL fuchsia</Template>
  <TotalTime>0</TotalTime>
  <Words>1115</Words>
  <Application>Microsoft Office PowerPoint</Application>
  <PresentationFormat>Diavoorstelling (16:9)</PresentationFormat>
  <Paragraphs>92</Paragraphs>
  <Slides>16</Slides>
  <Notes>3</Notes>
  <HiddenSlides>0</HiddenSlides>
  <MMClips>5</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ProDemos</vt:lpstr>
      <vt:lpstr>PowerPoint-presentatie</vt:lpstr>
      <vt:lpstr>Framing </vt:lpstr>
      <vt:lpstr>PowerPoint-presentatie</vt:lpstr>
      <vt:lpstr>PowerPoint-presentatie</vt:lpstr>
      <vt:lpstr>Wat voor beeld probeert de politieke partij te creëren?</vt:lpstr>
      <vt:lpstr>Bekijk dit filmpje van CDA-lijsttrekker Henri Bontenbal  Vraag 1: Welke drie woorden komen er in jou op als je dit filmpje kijkt? Vraag 2: En waardoor komt dat?</vt:lpstr>
      <vt:lpstr>Dit zijn de verkiezingsposters van de Tweede Kamerverkiezingen van GroenLinks, de Socialistische Partij en de Partij van de Arbeid.  Vraag 1: Welke overeenkomst zie je tussen de drie verkiezingsposters? Vraag 2: Wat denk je dat deze politieke partijen daarmee proberen uit te beelden? </vt:lpstr>
      <vt:lpstr>Onlangs postte Forum voor Democratie dit filmpje op hun YouTube-kanaal.  Waarom denk jij dat Forum voor Democratie dit filmpje online heeft gezet? Licht eens toe?</vt:lpstr>
      <vt:lpstr>Is hier sprake van framing?</vt:lpstr>
      <vt:lpstr>Peter Kwint was Kamerlid voor de SP en droeg vaak een spijkerbroek, T-shirt en sneakers, terwijl zijn mannelijke collega-Kamerleden strak in pak lopen.  Vraag 1: Wat denk jij: doet hij dit expres? Waarom wel/niet? Vraag 2: En zo ja, waarom denk je dat hij dit doet?</vt:lpstr>
      <vt:lpstr>De PVV heeft in de afgelopen jaren veel YouTube-filmpjes gepost met titels waarin minister-president Mark Rutte (VVD) wordt genoemd:  ‘RUTTE IS DE CRISIS!’  ‘Rutte = Leugenaar’  ‘Rutte heeft het vertrouwen van bijna iedereen verloren’ Toch verscheen er laatst een YouTube-video met een andere toon.  Mark Rutte had net zijn afscheid aangekondigd en Geert Wilders  wenste hem het allerbeste toe. Bekijk deze video.</vt:lpstr>
      <vt:lpstr>PowerPoint-presentatie</vt:lpstr>
      <vt:lpstr>PowerPoint-presentatie</vt:lpstr>
      <vt:lpstr>Framing van jouw partij!</vt:lpstr>
      <vt:lpstr>De partijen!</vt:lpstr>
      <vt:lpstr>PowerPoint-presentatie</vt:lpstr>
    </vt:vector>
  </TitlesOfParts>
  <Manager/>
  <Company>ProDemos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 door politieke partijen</dc:title>
  <dc:subject/>
  <dc:creator>Jelt Pekaar</dc:creator>
  <cp:keywords/>
  <dc:description/>
  <cp:lastModifiedBy>Jonnick Kirwan</cp:lastModifiedBy>
  <cp:revision>2</cp:revision>
  <cp:lastPrinted>2017-06-07T13:51:27Z</cp:lastPrinted>
  <dcterms:created xsi:type="dcterms:W3CDTF">2023-08-18T08:34:10Z</dcterms:created>
  <dcterms:modified xsi:type="dcterms:W3CDTF">2023-09-11T12:40:45Z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0x010100BEB7D61D776EC44EBF96354E46DD7CF7</vt:lpwstr>
  </property>
  <property fmtid="{D5CDD505-2E9C-101B-9397-08002B2CF9AE}" pid="3" name="MediaServiceImageTags">
    <vt:lpwstr/>
  </property>
</Properties>
</file>