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Lst>
  <p:notesMasterIdLst>
    <p:notesMasterId r:id="rId22"/>
  </p:notesMasterIdLst>
  <p:handoutMasterIdLst>
    <p:handoutMasterId r:id="rId23"/>
  </p:handoutMasterIdLst>
  <p:sldIdLst>
    <p:sldId id="279" r:id="rId5"/>
    <p:sldId id="280"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D40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983"/>
  </p:normalViewPr>
  <p:slideViewPr>
    <p:cSldViewPr snapToGrid="0" snapToObjects="1">
      <p:cViewPr varScale="1">
        <p:scale>
          <a:sx n="146" d="100"/>
          <a:sy n="146" d="100"/>
        </p:scale>
        <p:origin x="630" y="108"/>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7" d="100"/>
          <a:sy n="117" d="100"/>
        </p:scale>
        <p:origin x="345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14FE8B-7A65-9B47-8F56-2D30012BDEEE}" type="datetimeFigureOut">
              <a:rPr lang="nl-NL" smtClean="0"/>
              <a:t>25-8-2025</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952CEB-2BFA-B94E-A417-6D5514E5CFB7}" type="slidenum">
              <a:rPr lang="nl-NL" smtClean="0"/>
              <a:t>‹nr.›</a:t>
            </a:fld>
            <a:endParaRPr lang="nl-NL"/>
          </a:p>
        </p:txBody>
      </p:sp>
    </p:spTree>
    <p:extLst>
      <p:ext uri="{BB962C8B-B14F-4D97-AF65-F5344CB8AC3E}">
        <p14:creationId xmlns:p14="http://schemas.microsoft.com/office/powerpoint/2010/main" val="1744177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32D6E-9725-964D-938F-E18D8D177D2F}" type="datetimeFigureOut">
              <a:rPr lang="nl-NL" smtClean="0"/>
              <a:t>25-8-2025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51376-0157-B84F-87E6-9CFD05A29497}" type="slidenum">
              <a:rPr lang="nl-NL" smtClean="0"/>
              <a:t>‹nr.›</a:t>
            </a:fld>
            <a:endParaRPr lang="nl-NL"/>
          </a:p>
        </p:txBody>
      </p:sp>
    </p:spTree>
    <p:extLst>
      <p:ext uri="{BB962C8B-B14F-4D97-AF65-F5344CB8AC3E}">
        <p14:creationId xmlns:p14="http://schemas.microsoft.com/office/powerpoint/2010/main" val="555502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Voeg voor de </a:t>
            </a:r>
            <a:r>
              <a:rPr lang="nl-NL" dirty="0" err="1"/>
              <a:t>openingsdia</a:t>
            </a:r>
            <a:r>
              <a:rPr lang="nl-NL" baseline="0" dirty="0"/>
              <a:t> een afbeelding toe uit het </a:t>
            </a:r>
            <a:r>
              <a:rPr lang="nl-NL" baseline="0" dirty="0" err="1"/>
              <a:t>ProDemos</a:t>
            </a:r>
            <a:r>
              <a:rPr lang="nl-NL" baseline="0" dirty="0"/>
              <a:t> beeldarchief.</a:t>
            </a:r>
          </a:p>
          <a:p>
            <a:pPr marL="228600" indent="-228600">
              <a:buAutoNum type="arabicPeriod"/>
            </a:pPr>
            <a:r>
              <a:rPr lang="nl-NL" baseline="0" dirty="0"/>
              <a:t>Ga in het menu naar Schikken / Naar achtergrond</a:t>
            </a:r>
          </a:p>
          <a:p>
            <a:pPr marL="228600" indent="-228600">
              <a:buAutoNum type="arabicPeriod"/>
            </a:pPr>
            <a:r>
              <a:rPr lang="nl-NL" baseline="0" dirty="0"/>
              <a:t>Vergroot </a:t>
            </a:r>
            <a:r>
              <a:rPr lang="nl-NL" baseline="0" dirty="0" err="1"/>
              <a:t>zonodig</a:t>
            </a:r>
            <a:r>
              <a:rPr lang="nl-NL" baseline="0"/>
              <a:t> de afbeelding, zorg dat het kader gevuld is en maak een aardige uitsnede.</a:t>
            </a:r>
            <a:endParaRPr lang="nl-NL"/>
          </a:p>
          <a:p>
            <a:endParaRPr lang="nl-NL"/>
          </a:p>
        </p:txBody>
      </p:sp>
      <p:sp>
        <p:nvSpPr>
          <p:cNvPr id="4" name="Tijdelijke aanduiding voor dianummer 3"/>
          <p:cNvSpPr>
            <a:spLocks noGrp="1"/>
          </p:cNvSpPr>
          <p:nvPr>
            <p:ph type="sldNum" sz="quarter" idx="10"/>
          </p:nvPr>
        </p:nvSpPr>
        <p:spPr/>
        <p:txBody>
          <a:bodyPr/>
          <a:lstStyle/>
          <a:p>
            <a:fld id="{BA151376-0157-B84F-87E6-9CFD05A29497}" type="slidenum">
              <a:rPr lang="nl-NL" smtClean="0"/>
              <a:t>1</a:t>
            </a:fld>
            <a:endParaRPr lang="nl-NL"/>
          </a:p>
        </p:txBody>
      </p:sp>
    </p:spTree>
    <p:extLst>
      <p:ext uri="{BB962C8B-B14F-4D97-AF65-F5344CB8AC3E}">
        <p14:creationId xmlns:p14="http://schemas.microsoft.com/office/powerpoint/2010/main" val="10619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kst + beelddia">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0000" y="1620000"/>
            <a:ext cx="6270171" cy="312933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Klikken om de tekststijl van het model te bewerken</a:t>
            </a:r>
          </a:p>
        </p:txBody>
      </p:sp>
      <p:sp>
        <p:nvSpPr>
          <p:cNvPr id="4" name="Tekstvak 3"/>
          <p:cNvSpPr txBox="1"/>
          <p:nvPr userDrawn="1"/>
        </p:nvSpPr>
        <p:spPr>
          <a:xfrm>
            <a:off x="0" y="468000"/>
            <a:ext cx="1764000" cy="4680000"/>
          </a:xfrm>
          <a:prstGeom prst="rect">
            <a:avLst/>
          </a:prstGeom>
          <a:solidFill>
            <a:schemeClr val="bg2"/>
          </a:solidFill>
        </p:spPr>
        <p:txBody>
          <a:bodyPr wrap="square" rtlCol="0" anchor="ctr" anchorCtr="0">
            <a:noAutofit/>
          </a:bodyPr>
          <a:lstStyle/>
          <a:p>
            <a:r>
              <a:rPr lang="nl-NL" dirty="0">
                <a:solidFill>
                  <a:schemeClr val="bg2">
                    <a:lumMod val="75000"/>
                  </a:schemeClr>
                </a:solidFill>
              </a:rPr>
              <a:t>Beeld op de positie van dit grijze kader </a:t>
            </a:r>
          </a:p>
          <a:p>
            <a:r>
              <a:rPr lang="nl-NL" dirty="0">
                <a:solidFill>
                  <a:schemeClr val="bg2">
                    <a:lumMod val="75000"/>
                  </a:schemeClr>
                </a:solidFill>
              </a:rPr>
              <a:t>Breedte 5 cm</a:t>
            </a:r>
          </a:p>
          <a:p>
            <a:r>
              <a:rPr lang="nl-NL" dirty="0">
                <a:solidFill>
                  <a:schemeClr val="bg2">
                    <a:lumMod val="75000"/>
                  </a:schemeClr>
                </a:solidFill>
              </a:rPr>
              <a:t>Hoogte 13 cm</a:t>
            </a:r>
          </a:p>
          <a:p>
            <a:r>
              <a:rPr lang="nl-NL" dirty="0">
                <a:solidFill>
                  <a:schemeClr val="bg2">
                    <a:lumMod val="75000"/>
                  </a:schemeClr>
                </a:solidFill>
              </a:rPr>
              <a:t>Vert. positie 1,3 cm</a:t>
            </a:r>
          </a:p>
          <a:p>
            <a:r>
              <a:rPr lang="nl-NL" dirty="0">
                <a:solidFill>
                  <a:schemeClr val="bg2">
                    <a:lumMod val="75000"/>
                  </a:schemeClr>
                </a:solidFill>
              </a:rPr>
              <a:t>Hor. Positie 0 cm</a:t>
            </a:r>
          </a:p>
          <a:p>
            <a:endParaRPr lang="nl-NL" dirty="0">
              <a:solidFill>
                <a:schemeClr val="bg2">
                  <a:lumMod val="75000"/>
                </a:schemeClr>
              </a:solidFill>
            </a:endParaRPr>
          </a:p>
          <a:p>
            <a:pPr marL="228600" indent="-228600">
              <a:buAutoNum type="arabicPeriod"/>
            </a:pPr>
            <a:r>
              <a:rPr lang="nl-NL" dirty="0">
                <a:solidFill>
                  <a:schemeClr val="bg2">
                    <a:lumMod val="75000"/>
                  </a:schemeClr>
                </a:solidFill>
              </a:rPr>
              <a:t>Voeg een afbeelding toe</a:t>
            </a:r>
          </a:p>
          <a:p>
            <a:pPr marL="228600" indent="-228600">
              <a:buAutoNum type="arabicPeriod"/>
            </a:pPr>
            <a:r>
              <a:rPr lang="nl-NL" dirty="0" err="1">
                <a:solidFill>
                  <a:schemeClr val="bg2">
                    <a:lumMod val="75000"/>
                  </a:schemeClr>
                </a:solidFill>
              </a:rPr>
              <a:t>Muis-klik</a:t>
            </a:r>
            <a:r>
              <a:rPr lang="nl-NL" baseline="0" dirty="0">
                <a:solidFill>
                  <a:schemeClr val="bg2">
                    <a:lumMod val="75000"/>
                  </a:schemeClr>
                </a:solidFill>
              </a:rPr>
              <a:t> rechts op de afbeelding en selecteer ‘Bijsnijden’</a:t>
            </a:r>
          </a:p>
          <a:p>
            <a:pPr marL="228600" indent="-228600">
              <a:buAutoNum type="arabicPeriod"/>
            </a:pPr>
            <a:r>
              <a:rPr lang="nl-NL" baseline="0" dirty="0">
                <a:solidFill>
                  <a:schemeClr val="bg2">
                    <a:lumMod val="75000"/>
                  </a:schemeClr>
                </a:solidFill>
              </a:rPr>
              <a:t>Pas de breedte van de afbeelding aan en </a:t>
            </a:r>
            <a:r>
              <a:rPr lang="nl-NL" baseline="0" dirty="0" err="1">
                <a:solidFill>
                  <a:schemeClr val="bg2">
                    <a:lumMod val="75000"/>
                  </a:schemeClr>
                </a:solidFill>
              </a:rPr>
              <a:t>zonodig</a:t>
            </a:r>
            <a:r>
              <a:rPr lang="nl-NL" baseline="0" dirty="0">
                <a:solidFill>
                  <a:schemeClr val="bg2">
                    <a:lumMod val="75000"/>
                  </a:schemeClr>
                </a:solidFill>
              </a:rPr>
              <a:t> de uitsnede</a:t>
            </a:r>
          </a:p>
        </p:txBody>
      </p:sp>
      <p:sp>
        <p:nvSpPr>
          <p:cNvPr id="7" name="Titel 6"/>
          <p:cNvSpPr>
            <a:spLocks noGrp="1"/>
          </p:cNvSpPr>
          <p:nvPr>
            <p:ph type="title"/>
          </p:nvPr>
        </p:nvSpPr>
        <p:spPr>
          <a:xfrm>
            <a:off x="2160000" y="720000"/>
            <a:ext cx="6270171" cy="900000"/>
          </a:xfrm>
        </p:spPr>
        <p:txBody>
          <a:bodyPr/>
          <a:lstStyle>
            <a:lvl1pPr>
              <a:defRPr>
                <a:solidFill>
                  <a:schemeClr val="tx2"/>
                </a:solidFill>
              </a:defRPr>
            </a:lvl1pPr>
          </a:lstStyle>
          <a:p>
            <a:r>
              <a:rPr lang="nl-NL"/>
              <a:t>Klik om stijl te bewerken</a:t>
            </a:r>
            <a:endParaRPr lang="nl-NL" dirty="0"/>
          </a:p>
        </p:txBody>
      </p:sp>
      <p:sp>
        <p:nvSpPr>
          <p:cNvPr id="8"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dirty="0"/>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ofdstukopening">
    <p:spTree>
      <p:nvGrpSpPr>
        <p:cNvPr id="1" name=""/>
        <p:cNvGrpSpPr/>
        <p:nvPr/>
      </p:nvGrpSpPr>
      <p:grpSpPr>
        <a:xfrm>
          <a:off x="0" y="0"/>
          <a:ext cx="0" cy="0"/>
          <a:chOff x="0" y="0"/>
          <a:chExt cx="0" cy="0"/>
        </a:xfrm>
      </p:grpSpPr>
      <p:sp>
        <p:nvSpPr>
          <p:cNvPr id="6" name="Rechthoek 5"/>
          <p:cNvSpPr/>
          <p:nvPr userDrawn="1"/>
        </p:nvSpPr>
        <p:spPr>
          <a:xfrm>
            <a:off x="0" y="3771901"/>
            <a:ext cx="9144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tle 1"/>
          <p:cNvSpPr>
            <a:spLocks noGrp="1"/>
          </p:cNvSpPr>
          <p:nvPr>
            <p:ph type="ctrTitle"/>
          </p:nvPr>
        </p:nvSpPr>
        <p:spPr>
          <a:xfrm>
            <a:off x="2057401" y="3771900"/>
            <a:ext cx="6542322" cy="971550"/>
          </a:xfrm>
        </p:spPr>
        <p:txBody>
          <a:bodyPr anchor="b"/>
          <a:lstStyle>
            <a:lvl1pPr algn="l">
              <a:defRPr sz="3600">
                <a:solidFill>
                  <a:schemeClr val="bg1"/>
                </a:solidFill>
              </a:defRPr>
            </a:lvl1pPr>
          </a:lstStyle>
          <a:p>
            <a:r>
              <a:rPr lang="nl-NL"/>
              <a:t>Klik om stijl te bewerken</a:t>
            </a:r>
            <a:endParaRPr lang="en-US" dirty="0"/>
          </a:p>
        </p:txBody>
      </p:sp>
    </p:spTree>
    <p:extLst>
      <p:ext uri="{BB962C8B-B14F-4D97-AF65-F5344CB8AC3E}">
        <p14:creationId xmlns:p14="http://schemas.microsoft.com/office/powerpoint/2010/main" val="140540287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160000" y="927156"/>
            <a:ext cx="6542322" cy="1790700"/>
          </a:xfrm>
        </p:spPr>
        <p:txBody>
          <a:bodyPr anchor="b"/>
          <a:lstStyle>
            <a:lvl1pPr algn="l">
              <a:defRPr sz="4500"/>
            </a:lvl1pPr>
          </a:lstStyle>
          <a:p>
            <a:r>
              <a:rPr lang="nl-NL"/>
              <a:t>Klik om stijl te bewerken</a:t>
            </a:r>
            <a:endParaRPr lang="en-US" dirty="0"/>
          </a:p>
        </p:txBody>
      </p:sp>
      <p:sp>
        <p:nvSpPr>
          <p:cNvPr id="3" name="Subtitle 2"/>
          <p:cNvSpPr>
            <a:spLocks noGrp="1"/>
          </p:cNvSpPr>
          <p:nvPr>
            <p:ph type="subTitle" idx="1"/>
          </p:nvPr>
        </p:nvSpPr>
        <p:spPr>
          <a:xfrm>
            <a:off x="2160000" y="2717856"/>
            <a:ext cx="6542322" cy="124182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
        <p:nvSpPr>
          <p:cNvPr id="4"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dirty="0"/>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ind dia">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FB8F4642-1559-EA49-A11F-C4E6F8063681}"/>
              </a:ext>
            </a:extLst>
          </p:cNvPr>
          <p:cNvSpPr/>
          <p:nvPr userDrawn="1"/>
        </p:nvSpPr>
        <p:spPr>
          <a:xfrm>
            <a:off x="0" y="-8099"/>
            <a:ext cx="9144000" cy="515159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userDrawn="1"/>
        </p:nvSpPr>
        <p:spPr>
          <a:xfrm>
            <a:off x="2836084" y="3308858"/>
            <a:ext cx="3586680" cy="692497"/>
          </a:xfrm>
          <a:prstGeom prst="rect">
            <a:avLst/>
          </a:prstGeom>
        </p:spPr>
        <p:txBody>
          <a:bodyPr wrap="square" lIns="0" tIns="0" rIns="0" bIns="0" numCol="2">
            <a:noAutofit/>
          </a:bodyPr>
          <a:lstStyle/>
          <a:p>
            <a:pPr algn="ctr">
              <a:lnSpc>
                <a:spcPts val="2000"/>
              </a:lnSpc>
            </a:pPr>
            <a:r>
              <a:rPr lang="nl-NL" sz="1400" dirty="0">
                <a:solidFill>
                  <a:schemeClr val="tx2"/>
                </a:solidFill>
              </a:rPr>
              <a:t>﻿</a:t>
            </a:r>
            <a:r>
              <a:rPr lang="nl-NL" sz="1400" dirty="0" err="1">
                <a:solidFill>
                  <a:schemeClr val="tx2"/>
                </a:solidFill>
              </a:rPr>
              <a:t>ProDemos</a:t>
            </a:r>
            <a:endParaRPr lang="nl-NL" sz="1400" dirty="0">
              <a:solidFill>
                <a:schemeClr val="tx2"/>
              </a:solidFill>
            </a:endParaRPr>
          </a:p>
          <a:p>
            <a:pPr algn="ctr">
              <a:lnSpc>
                <a:spcPts val="2000"/>
              </a:lnSpc>
            </a:pPr>
            <a:r>
              <a:rPr lang="nl-NL" sz="1400" dirty="0" err="1">
                <a:solidFill>
                  <a:schemeClr val="tx2"/>
                </a:solidFill>
              </a:rPr>
              <a:t>Hofweg</a:t>
            </a:r>
            <a:r>
              <a:rPr lang="nl-NL" sz="1400" dirty="0">
                <a:solidFill>
                  <a:schemeClr val="tx2"/>
                </a:solidFill>
              </a:rPr>
              <a:t> 1H</a:t>
            </a:r>
          </a:p>
          <a:p>
            <a:pPr algn="ctr">
              <a:lnSpc>
                <a:spcPts val="2000"/>
              </a:lnSpc>
            </a:pPr>
            <a:r>
              <a:rPr lang="nl-NL" sz="1400" dirty="0">
                <a:solidFill>
                  <a:schemeClr val="tx2"/>
                </a:solidFill>
              </a:rPr>
              <a:t>2511 AA Den Haag</a:t>
            </a:r>
          </a:p>
          <a:p>
            <a:pPr algn="ctr">
              <a:lnSpc>
                <a:spcPts val="2000"/>
              </a:lnSpc>
            </a:pPr>
            <a:r>
              <a:rPr lang="nl-NL" sz="1400" dirty="0">
                <a:solidFill>
                  <a:schemeClr val="tx2"/>
                </a:solidFill>
              </a:rPr>
              <a:t>(070) 757 02 00</a:t>
            </a:r>
          </a:p>
          <a:p>
            <a:pPr algn="ctr">
              <a:lnSpc>
                <a:spcPts val="2000"/>
              </a:lnSpc>
            </a:pPr>
            <a:r>
              <a:rPr lang="nl-NL" sz="1400" dirty="0" err="1">
                <a:solidFill>
                  <a:schemeClr val="tx2"/>
                </a:solidFill>
              </a:rPr>
              <a:t>info@prodemos.nl</a:t>
            </a:r>
            <a:endParaRPr lang="nl-NL" sz="1400" dirty="0">
              <a:solidFill>
                <a:schemeClr val="tx2"/>
              </a:solidFill>
            </a:endParaRPr>
          </a:p>
          <a:p>
            <a:pPr algn="ctr">
              <a:lnSpc>
                <a:spcPts val="2000"/>
              </a:lnSpc>
            </a:pPr>
            <a:r>
              <a:rPr lang="nl-NL" sz="1400" dirty="0" err="1">
                <a:solidFill>
                  <a:schemeClr val="tx2"/>
                </a:solidFill>
              </a:rPr>
              <a:t>prodemos.nl</a:t>
            </a:r>
            <a:endParaRPr lang="nl-NL" sz="1400" dirty="0">
              <a:solidFill>
                <a:schemeClr val="tx2"/>
              </a:solidFill>
            </a:endParaRPr>
          </a:p>
        </p:txBody>
      </p:sp>
      <p:pic>
        <p:nvPicPr>
          <p:cNvPr id="12" name="Afbeelding 11">
            <a:extLst>
              <a:ext uri="{FF2B5EF4-FFF2-40B4-BE49-F238E27FC236}">
                <a16:creationId xmlns:a16="http://schemas.microsoft.com/office/drawing/2014/main" id="{282F4A23-1655-3948-9BEE-53024A68CC76}"/>
              </a:ext>
            </a:extLst>
          </p:cNvPr>
          <p:cNvPicPr>
            <a:picLocks noChangeAspect="1"/>
          </p:cNvPicPr>
          <p:nvPr userDrawn="1"/>
        </p:nvPicPr>
        <p:blipFill>
          <a:blip r:embed="rId2"/>
          <a:stretch>
            <a:fillRect/>
          </a:stretch>
        </p:blipFill>
        <p:spPr>
          <a:xfrm>
            <a:off x="3389061" y="0"/>
            <a:ext cx="2386181" cy="807445"/>
          </a:xfrm>
          <a:prstGeom prst="rect">
            <a:avLst/>
          </a:prstGeom>
          <a:solidFill>
            <a:schemeClr val="tx1"/>
          </a:solidFill>
        </p:spPr>
      </p:pic>
      <p:sp>
        <p:nvSpPr>
          <p:cNvPr id="8" name="Titel 1"/>
          <p:cNvSpPr>
            <a:spLocks noGrp="1"/>
          </p:cNvSpPr>
          <p:nvPr>
            <p:ph type="title"/>
          </p:nvPr>
        </p:nvSpPr>
        <p:spPr>
          <a:xfrm>
            <a:off x="828676" y="2332043"/>
            <a:ext cx="7601496" cy="588371"/>
          </a:xfrm>
        </p:spPr>
        <p:txBody>
          <a:bodyPr/>
          <a:lstStyle>
            <a:lvl1pPr algn="ctr">
              <a:defRPr>
                <a:solidFill>
                  <a:schemeClr val="tx2"/>
                </a:solidFill>
              </a:defRPr>
            </a:lvl1pPr>
          </a:lstStyle>
          <a:p>
            <a:r>
              <a:rPr lang="nl-NL"/>
              <a:t>Klik om stijl te bewerken</a:t>
            </a:r>
            <a:endParaRPr lang="nl-NL" dirty="0"/>
          </a:p>
        </p:txBody>
      </p:sp>
      <p:pic>
        <p:nvPicPr>
          <p:cNvPr id="3" name="Afbeelding 2">
            <a:extLst>
              <a:ext uri="{FF2B5EF4-FFF2-40B4-BE49-F238E27FC236}">
                <a16:creationId xmlns:a16="http://schemas.microsoft.com/office/drawing/2014/main" id="{7A109BA0-B169-0349-84BF-B9D76C9D1B2D}"/>
              </a:ext>
            </a:extLst>
          </p:cNvPr>
          <p:cNvPicPr>
            <a:picLocks noChangeAspect="1"/>
          </p:cNvPicPr>
          <p:nvPr userDrawn="1"/>
        </p:nvPicPr>
        <p:blipFill>
          <a:blip r:embed="rId3"/>
          <a:stretch>
            <a:fillRect/>
          </a:stretch>
        </p:blipFill>
        <p:spPr>
          <a:xfrm>
            <a:off x="10151" y="-8099"/>
            <a:ext cx="9144000" cy="5143500"/>
          </a:xfrm>
          <a:prstGeom prst="rect">
            <a:avLst/>
          </a:prstGeom>
        </p:spPr>
      </p:pic>
      <p:pic>
        <p:nvPicPr>
          <p:cNvPr id="10" name="Afbeelding 9">
            <a:extLst>
              <a:ext uri="{FF2B5EF4-FFF2-40B4-BE49-F238E27FC236}">
                <a16:creationId xmlns:a16="http://schemas.microsoft.com/office/drawing/2014/main" id="{E3EC4DF1-8D39-094D-80D4-701EE2A40BD9}"/>
              </a:ext>
            </a:extLst>
          </p:cNvPr>
          <p:cNvPicPr>
            <a:picLocks noChangeAspect="1"/>
          </p:cNvPicPr>
          <p:nvPr userDrawn="1"/>
        </p:nvPicPr>
        <p:blipFill rotWithShape="1">
          <a:blip r:embed="rId4"/>
          <a:srcRect l="12463" t="-2018" r="37159" b="-9803"/>
          <a:stretch/>
        </p:blipFill>
        <p:spPr>
          <a:xfrm>
            <a:off x="3683376" y="4396617"/>
            <a:ext cx="1777247" cy="368942"/>
          </a:xfrm>
          <a:prstGeom prst="rect">
            <a:avLst/>
          </a:prstGeom>
        </p:spPr>
      </p:pic>
    </p:spTree>
    <p:extLst>
      <p:ext uri="{BB962C8B-B14F-4D97-AF65-F5344CB8AC3E}">
        <p14:creationId xmlns:p14="http://schemas.microsoft.com/office/powerpoint/2010/main" val="20425051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ekst + icoondia">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6" name="Rechthoek 5"/>
          <p:cNvSpPr/>
          <p:nvPr userDrawn="1"/>
        </p:nvSpPr>
        <p:spPr>
          <a:xfrm>
            <a:off x="0" y="468838"/>
            <a:ext cx="1800000" cy="4674662"/>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152F215F-94DF-C14F-AF3C-BDDFCA1DEBA6}"/>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Content Placeholder 2"/>
          <p:cNvSpPr>
            <a:spLocks noGrp="1"/>
          </p:cNvSpPr>
          <p:nvPr>
            <p:ph idx="1"/>
          </p:nvPr>
        </p:nvSpPr>
        <p:spPr>
          <a:xfrm>
            <a:off x="2160000" y="1620000"/>
            <a:ext cx="6270171" cy="312933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Klikken om de tekststijl van het model te bewerken</a:t>
            </a:r>
          </a:p>
        </p:txBody>
      </p:sp>
      <p:sp>
        <p:nvSpPr>
          <p:cNvPr id="7" name="Titel 6"/>
          <p:cNvSpPr>
            <a:spLocks noGrp="1"/>
          </p:cNvSpPr>
          <p:nvPr>
            <p:ph type="title"/>
          </p:nvPr>
        </p:nvSpPr>
        <p:spPr>
          <a:xfrm>
            <a:off x="2160000" y="720000"/>
            <a:ext cx="6270171" cy="900000"/>
          </a:xfrm>
        </p:spPr>
        <p:txBody>
          <a:bodyPr/>
          <a:lstStyle>
            <a:lvl1pPr>
              <a:defRPr>
                <a:solidFill>
                  <a:schemeClr val="tx2"/>
                </a:solidFill>
              </a:defRPr>
            </a:lvl1pPr>
          </a:lstStyle>
          <a:p>
            <a:r>
              <a:rPr lang="nl-NL"/>
              <a:t>Klik om stijl te bewerken</a:t>
            </a:r>
            <a:endParaRPr lang="nl-NL" dirty="0"/>
          </a:p>
        </p:txBody>
      </p:sp>
      <p:sp>
        <p:nvSpPr>
          <p:cNvPr id="8"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dirty="0"/>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elddia">
    <p:spTree>
      <p:nvGrpSpPr>
        <p:cNvPr id="1" name=""/>
        <p:cNvGrpSpPr/>
        <p:nvPr/>
      </p:nvGrpSpPr>
      <p:grpSpPr>
        <a:xfrm>
          <a:off x="0" y="0"/>
          <a:ext cx="0" cy="0"/>
          <a:chOff x="0" y="0"/>
          <a:chExt cx="0" cy="0"/>
        </a:xfrm>
      </p:grpSpPr>
      <p:sp>
        <p:nvSpPr>
          <p:cNvPr id="4" name="Tekstvak 3"/>
          <p:cNvSpPr txBox="1"/>
          <p:nvPr userDrawn="1"/>
        </p:nvSpPr>
        <p:spPr>
          <a:xfrm>
            <a:off x="-1" y="468000"/>
            <a:ext cx="9144001" cy="4680000"/>
          </a:xfrm>
          <a:prstGeom prst="rect">
            <a:avLst/>
          </a:prstGeom>
          <a:solidFill>
            <a:schemeClr val="bg2"/>
          </a:solidFill>
        </p:spPr>
        <p:txBody>
          <a:bodyPr wrap="square" rtlCol="0" anchor="ctr" anchorCtr="0">
            <a:noAutofit/>
          </a:bodyPr>
          <a:lstStyle/>
          <a:p>
            <a:r>
              <a:rPr lang="nl-NL" dirty="0" err="1">
                <a:solidFill>
                  <a:schemeClr val="bg2">
                    <a:lumMod val="75000"/>
                  </a:schemeClr>
                </a:solidFill>
              </a:rPr>
              <a:t>Beelddia</a:t>
            </a:r>
            <a:endParaRPr lang="nl-NL" dirty="0">
              <a:solidFill>
                <a:schemeClr val="bg2">
                  <a:lumMod val="75000"/>
                </a:schemeClr>
              </a:solidFill>
            </a:endParaRPr>
          </a:p>
          <a:p>
            <a:endParaRPr lang="nl-NL" dirty="0">
              <a:solidFill>
                <a:schemeClr val="bg2">
                  <a:lumMod val="75000"/>
                </a:schemeClr>
              </a:solidFill>
            </a:endParaRPr>
          </a:p>
          <a:p>
            <a:r>
              <a:rPr lang="nl-NL" dirty="0">
                <a:solidFill>
                  <a:schemeClr val="bg2">
                    <a:lumMod val="75000"/>
                  </a:schemeClr>
                </a:solidFill>
              </a:rPr>
              <a:t>Beeld op de positie van dit grijze kader. </a:t>
            </a:r>
          </a:p>
          <a:p>
            <a:r>
              <a:rPr lang="nl-NL" dirty="0">
                <a:solidFill>
                  <a:schemeClr val="bg2">
                    <a:lumMod val="75000"/>
                  </a:schemeClr>
                </a:solidFill>
              </a:rPr>
              <a:t>Tekst vrij te positioneren.</a:t>
            </a:r>
          </a:p>
          <a:p>
            <a:r>
              <a:rPr lang="nl-NL" dirty="0">
                <a:solidFill>
                  <a:schemeClr val="bg2">
                    <a:lumMod val="75000"/>
                  </a:schemeClr>
                </a:solidFill>
              </a:rPr>
              <a:t>Breedte 25,4 cm</a:t>
            </a:r>
          </a:p>
          <a:p>
            <a:r>
              <a:rPr lang="nl-NL" dirty="0">
                <a:solidFill>
                  <a:schemeClr val="bg2">
                    <a:lumMod val="75000"/>
                  </a:schemeClr>
                </a:solidFill>
              </a:rPr>
              <a:t>Hoogte 13 cm</a:t>
            </a:r>
          </a:p>
          <a:p>
            <a:r>
              <a:rPr lang="nl-NL" dirty="0">
                <a:solidFill>
                  <a:schemeClr val="bg2">
                    <a:lumMod val="75000"/>
                  </a:schemeClr>
                </a:solidFill>
              </a:rPr>
              <a:t>Vert. positie 1,3 cm</a:t>
            </a:r>
          </a:p>
          <a:p>
            <a:r>
              <a:rPr lang="nl-NL" dirty="0">
                <a:solidFill>
                  <a:schemeClr val="bg2">
                    <a:lumMod val="75000"/>
                  </a:schemeClr>
                </a:solidFill>
              </a:rPr>
              <a:t>Hor. Positie 0 cm</a:t>
            </a:r>
          </a:p>
          <a:p>
            <a:endParaRPr lang="nl-NL" dirty="0">
              <a:solidFill>
                <a:schemeClr val="bg2">
                  <a:lumMod val="75000"/>
                </a:schemeClr>
              </a:solidFill>
            </a:endParaRPr>
          </a:p>
          <a:p>
            <a:pPr marL="228600" indent="-228600">
              <a:buAutoNum type="arabicPeriod"/>
            </a:pPr>
            <a:r>
              <a:rPr lang="nl-NL" dirty="0">
                <a:solidFill>
                  <a:schemeClr val="bg2">
                    <a:lumMod val="75000"/>
                  </a:schemeClr>
                </a:solidFill>
              </a:rPr>
              <a:t>Voeg een afbeelding toe</a:t>
            </a:r>
          </a:p>
          <a:p>
            <a:pPr marL="228600" indent="-228600">
              <a:buAutoNum type="arabicPeriod"/>
            </a:pPr>
            <a:r>
              <a:rPr lang="nl-NL" dirty="0" err="1">
                <a:solidFill>
                  <a:schemeClr val="bg2">
                    <a:lumMod val="75000"/>
                  </a:schemeClr>
                </a:solidFill>
              </a:rPr>
              <a:t>Muis-klik</a:t>
            </a:r>
            <a:r>
              <a:rPr lang="nl-NL" baseline="0" dirty="0">
                <a:solidFill>
                  <a:schemeClr val="bg2">
                    <a:lumMod val="75000"/>
                  </a:schemeClr>
                </a:solidFill>
              </a:rPr>
              <a:t> rechts op de afbeelding en selecteer ‘Bijsnijden’</a:t>
            </a:r>
          </a:p>
          <a:p>
            <a:pPr marL="228600" indent="-228600">
              <a:buAutoNum type="arabicPeriod"/>
            </a:pPr>
            <a:r>
              <a:rPr lang="nl-NL" baseline="0" dirty="0">
                <a:solidFill>
                  <a:schemeClr val="bg2">
                    <a:lumMod val="75000"/>
                  </a:schemeClr>
                </a:solidFill>
              </a:rPr>
              <a:t>Pas de breedte van de afbeelding aan en </a:t>
            </a:r>
            <a:r>
              <a:rPr lang="nl-NL" baseline="0" dirty="0" err="1">
                <a:solidFill>
                  <a:schemeClr val="bg2">
                    <a:lumMod val="75000"/>
                  </a:schemeClr>
                </a:solidFill>
              </a:rPr>
              <a:t>zonodig</a:t>
            </a:r>
            <a:r>
              <a:rPr lang="nl-NL" baseline="0" dirty="0">
                <a:solidFill>
                  <a:schemeClr val="bg2">
                    <a:lumMod val="75000"/>
                  </a:schemeClr>
                </a:solidFill>
              </a:rPr>
              <a:t> de uitsnede</a:t>
            </a:r>
          </a:p>
          <a:p>
            <a:pPr marL="228600" indent="-228600">
              <a:buAutoNum type="arabicPeriod"/>
            </a:pPr>
            <a:r>
              <a:rPr lang="nl-NL" baseline="0" dirty="0">
                <a:solidFill>
                  <a:schemeClr val="bg2">
                    <a:lumMod val="75000"/>
                  </a:schemeClr>
                </a:solidFill>
              </a:rPr>
              <a:t>Selecteer de afbeelding en ga naar menu ‘Schikken / Naar achtergrond’ </a:t>
            </a:r>
            <a:br>
              <a:rPr lang="nl-NL" baseline="0" dirty="0">
                <a:solidFill>
                  <a:schemeClr val="bg2">
                    <a:lumMod val="75000"/>
                  </a:schemeClr>
                </a:solidFill>
              </a:rPr>
            </a:br>
            <a:r>
              <a:rPr lang="nl-NL" baseline="0" dirty="0">
                <a:solidFill>
                  <a:schemeClr val="bg2">
                    <a:lumMod val="75000"/>
                  </a:schemeClr>
                </a:solidFill>
              </a:rPr>
              <a:t>om de afbeelding achter de tekst te plaatsen</a:t>
            </a:r>
            <a:endParaRPr lang="nl-NL" dirty="0">
              <a:solidFill>
                <a:schemeClr val="bg2">
                  <a:lumMod val="75000"/>
                </a:schemeClr>
              </a:solidFill>
            </a:endParaRPr>
          </a:p>
        </p:txBody>
      </p:sp>
      <p:sp>
        <p:nvSpPr>
          <p:cNvPr id="2" name="Titel 1"/>
          <p:cNvSpPr>
            <a:spLocks noGrp="1"/>
          </p:cNvSpPr>
          <p:nvPr>
            <p:ph type="title"/>
          </p:nvPr>
        </p:nvSpPr>
        <p:spPr>
          <a:xfrm>
            <a:off x="3744000" y="1447920"/>
            <a:ext cx="5400000" cy="720000"/>
          </a:xfrm>
          <a:solidFill>
            <a:schemeClr val="tx1"/>
          </a:solidFill>
        </p:spPr>
        <p:txBody>
          <a:bodyPr lIns="180000" tIns="180000" rIns="180000" bIns="180000" anchor="ctr" anchorCtr="1"/>
          <a:lstStyle>
            <a:lvl1pPr algn="ctr">
              <a:defRPr>
                <a:ln>
                  <a:noFill/>
                </a:ln>
                <a:solidFill>
                  <a:schemeClr val="bg1"/>
                </a:solidFill>
              </a:defRPr>
            </a:lvl1pPr>
          </a:lstStyle>
          <a:p>
            <a:r>
              <a:rPr lang="nl-NL"/>
              <a:t>Klik om stijl te bewerken</a:t>
            </a:r>
            <a:endParaRPr lang="nl-NL" dirty="0"/>
          </a:p>
        </p:txBody>
      </p:sp>
      <p:sp>
        <p:nvSpPr>
          <p:cNvPr id="5"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dirty="0"/>
          </a:p>
        </p:txBody>
      </p:sp>
      <p:sp>
        <p:nvSpPr>
          <p:cNvPr id="6" name="Tekstvak 5"/>
          <p:cNvSpPr txBox="1"/>
          <p:nvPr userDrawn="1"/>
        </p:nvSpPr>
        <p:spPr>
          <a:xfrm>
            <a:off x="5985164" y="2603697"/>
            <a:ext cx="2452255" cy="1859130"/>
          </a:xfrm>
          <a:prstGeom prst="rect">
            <a:avLst/>
          </a:prstGeom>
          <a:solidFill>
            <a:schemeClr val="bg2"/>
          </a:solidFill>
        </p:spPr>
        <p:txBody>
          <a:bodyPr wrap="square" rtlCol="0" anchor="ctr" anchorCtr="0">
            <a:noAutofit/>
          </a:bodyPr>
          <a:lstStyle/>
          <a:p>
            <a:r>
              <a:rPr lang="nl-NL" b="1" dirty="0">
                <a:solidFill>
                  <a:schemeClr val="bg2">
                    <a:lumMod val="75000"/>
                  </a:schemeClr>
                </a:solidFill>
              </a:rPr>
              <a:t>Kop</a:t>
            </a:r>
            <a:br>
              <a:rPr lang="nl-NL" dirty="0">
                <a:solidFill>
                  <a:schemeClr val="bg2">
                    <a:lumMod val="75000"/>
                  </a:schemeClr>
                </a:solidFill>
              </a:rPr>
            </a:br>
            <a:r>
              <a:rPr lang="nl-NL" dirty="0">
                <a:solidFill>
                  <a:schemeClr val="bg2">
                    <a:lumMod val="75000"/>
                  </a:schemeClr>
                </a:solidFill>
              </a:rPr>
              <a:t>Plaatsing in gekleurd kader</a:t>
            </a:r>
          </a:p>
          <a:p>
            <a:r>
              <a:rPr lang="nl-NL" dirty="0">
                <a:solidFill>
                  <a:schemeClr val="bg2">
                    <a:lumMod val="75000"/>
                  </a:schemeClr>
                </a:solidFill>
              </a:rPr>
              <a:t>Links of rechts tegen de rand aan plaatsen, hoogte afhankelijk van achterliggende afbeelding</a:t>
            </a:r>
          </a:p>
          <a:p>
            <a:endParaRPr lang="nl-NL" dirty="0">
              <a:solidFill>
                <a:schemeClr val="bg2">
                  <a:lumMod val="75000"/>
                </a:schemeClr>
              </a:solidFill>
            </a:endParaRPr>
          </a:p>
          <a:p>
            <a:r>
              <a:rPr lang="nl-NL" baseline="0" dirty="0">
                <a:solidFill>
                  <a:schemeClr val="bg2">
                    <a:lumMod val="75000"/>
                  </a:schemeClr>
                </a:solidFill>
              </a:rPr>
              <a:t>Maak het kader rondom de tekst ca. 1 cm groter</a:t>
            </a:r>
            <a:endParaRPr lang="nl-NL" dirty="0">
              <a:solidFill>
                <a:schemeClr val="bg2">
                  <a:lumMod val="75000"/>
                </a:schemeClr>
              </a:solidFill>
            </a:endParaRPr>
          </a:p>
        </p:txBody>
      </p:sp>
    </p:spTree>
    <p:extLst>
      <p:ext uri="{BB962C8B-B14F-4D97-AF65-F5344CB8AC3E}">
        <p14:creationId xmlns:p14="http://schemas.microsoft.com/office/powerpoint/2010/main" val="19375300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eelddia">
    <p:spTree>
      <p:nvGrpSpPr>
        <p:cNvPr id="1" name=""/>
        <p:cNvGrpSpPr/>
        <p:nvPr/>
      </p:nvGrpSpPr>
      <p:grpSpPr>
        <a:xfrm>
          <a:off x="0" y="0"/>
          <a:ext cx="0" cy="0"/>
          <a:chOff x="0" y="0"/>
          <a:chExt cx="0" cy="0"/>
        </a:xfrm>
      </p:grpSpPr>
      <p:sp>
        <p:nvSpPr>
          <p:cNvPr id="2" name="Titel 1"/>
          <p:cNvSpPr>
            <a:spLocks noGrp="1"/>
          </p:cNvSpPr>
          <p:nvPr>
            <p:ph type="title"/>
          </p:nvPr>
        </p:nvSpPr>
        <p:spPr>
          <a:xfrm>
            <a:off x="3744000" y="1447920"/>
            <a:ext cx="5400000" cy="720000"/>
          </a:xfrm>
          <a:solidFill>
            <a:schemeClr val="tx1"/>
          </a:solidFill>
        </p:spPr>
        <p:txBody>
          <a:bodyPr lIns="180000" tIns="180000" rIns="180000" bIns="180000" anchor="ctr" anchorCtr="1"/>
          <a:lstStyle>
            <a:lvl1pPr algn="ctr">
              <a:defRPr>
                <a:ln>
                  <a:noFill/>
                </a:ln>
                <a:solidFill>
                  <a:schemeClr val="bg1"/>
                </a:solidFill>
              </a:defRPr>
            </a:lvl1pPr>
          </a:lstStyle>
          <a:p>
            <a:r>
              <a:rPr lang="nl-NL"/>
              <a:t>Klik om stijl te bewerken</a:t>
            </a:r>
            <a:endParaRPr lang="nl-NL" dirty="0"/>
          </a:p>
        </p:txBody>
      </p:sp>
      <p:sp>
        <p:nvSpPr>
          <p:cNvPr id="5"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dirty="0"/>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Icoondia 1">
    <p:spTree>
      <p:nvGrpSpPr>
        <p:cNvPr id="1" name=""/>
        <p:cNvGrpSpPr/>
        <p:nvPr/>
      </p:nvGrpSpPr>
      <p:grpSpPr>
        <a:xfrm>
          <a:off x="0" y="0"/>
          <a:ext cx="0" cy="0"/>
          <a:chOff x="0" y="0"/>
          <a:chExt cx="0" cy="0"/>
        </a:xfrm>
      </p:grpSpPr>
      <p:sp>
        <p:nvSpPr>
          <p:cNvPr id="4" name="Rechthoek 3"/>
          <p:cNvSpPr/>
          <p:nvPr userDrawn="1"/>
        </p:nvSpPr>
        <p:spPr>
          <a:xfrm>
            <a:off x="0" y="411438"/>
            <a:ext cx="9144000" cy="47320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7" name="Titel 1"/>
          <p:cNvSpPr txBox="1">
            <a:spLocks/>
          </p:cNvSpPr>
          <p:nvPr userDrawn="1"/>
        </p:nvSpPr>
        <p:spPr>
          <a:xfrm>
            <a:off x="2160000" y="1474045"/>
            <a:ext cx="6436800" cy="720000"/>
          </a:xfrm>
          <a:prstGeom prst="rect">
            <a:avLst/>
          </a:prstGeom>
          <a:noFill/>
        </p:spPr>
        <p:txBody>
          <a:bodyPr vert="horz" lIns="180000" tIns="180000" rIns="180000" bIns="180000" rtlCol="0" anchor="ctr" anchorCtr="1">
            <a:noAutofit/>
          </a:bodyPr>
          <a:lstStyle>
            <a:lvl1pPr algn="l" defTabSz="685800" rtl="0" eaLnBrk="1" latinLnBrk="0" hangingPunct="1">
              <a:lnSpc>
                <a:spcPts val="3600"/>
              </a:lnSpc>
              <a:spcBef>
                <a:spcPct val="0"/>
              </a:spcBef>
              <a:buNone/>
              <a:defRPr sz="3200" b="1" i="0" kern="1200">
                <a:ln>
                  <a:noFill/>
                </a:ln>
                <a:solidFill>
                  <a:schemeClr val="bg1"/>
                </a:solidFill>
                <a:latin typeface="Calibri" charset="0"/>
                <a:ea typeface="Calibri" charset="0"/>
                <a:cs typeface="Calibri" charset="0"/>
              </a:defRPr>
            </a:lvl1pPr>
          </a:lstStyle>
          <a:p>
            <a:r>
              <a:rPr lang="nl-NL"/>
              <a:t>Titelstijl van model bewerken</a:t>
            </a:r>
            <a:endParaRPr lang="nl-NL" dirty="0"/>
          </a:p>
        </p:txBody>
      </p:sp>
      <p:sp>
        <p:nvSpPr>
          <p:cNvPr id="5"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dirty="0"/>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Icoondia 2">
    <p:spTree>
      <p:nvGrpSpPr>
        <p:cNvPr id="1" name=""/>
        <p:cNvGrpSpPr/>
        <p:nvPr/>
      </p:nvGrpSpPr>
      <p:grpSpPr>
        <a:xfrm>
          <a:off x="0" y="0"/>
          <a:ext cx="0" cy="0"/>
          <a:chOff x="0" y="0"/>
          <a:chExt cx="0" cy="0"/>
        </a:xfrm>
      </p:grpSpPr>
      <p:sp>
        <p:nvSpPr>
          <p:cNvPr id="4" name="Rechthoek 3"/>
          <p:cNvSpPr/>
          <p:nvPr userDrawn="1"/>
        </p:nvSpPr>
        <p:spPr>
          <a:xfrm>
            <a:off x="0" y="411438"/>
            <a:ext cx="9144000" cy="47320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5"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dirty="0"/>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dia">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160000" y="720000"/>
            <a:ext cx="6270171" cy="900000"/>
          </a:xfrm>
        </p:spPr>
        <p:txBody>
          <a:bodyPr/>
          <a:lstStyle>
            <a:lvl1pPr>
              <a:defRPr>
                <a:solidFill>
                  <a:schemeClr val="tx2"/>
                </a:solidFill>
              </a:defRPr>
            </a:lvl1pPr>
          </a:lstStyle>
          <a:p>
            <a:r>
              <a:rPr lang="nl-NL"/>
              <a:t>Klik om stijl te bewerken</a:t>
            </a:r>
            <a:endParaRPr lang="en-US" dirty="0"/>
          </a:p>
        </p:txBody>
      </p:sp>
      <p:sp>
        <p:nvSpPr>
          <p:cNvPr id="7" name="Content Placeholder 2"/>
          <p:cNvSpPr>
            <a:spLocks noGrp="1"/>
          </p:cNvSpPr>
          <p:nvPr>
            <p:ph idx="1"/>
          </p:nvPr>
        </p:nvSpPr>
        <p:spPr>
          <a:xfrm>
            <a:off x="2160000" y="1620000"/>
            <a:ext cx="6270171" cy="312933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Klikken om de tekststijl van het model te bewerken</a:t>
            </a:r>
          </a:p>
        </p:txBody>
      </p:sp>
      <p:sp>
        <p:nvSpPr>
          <p:cNvPr id="8"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dirty="0"/>
          </a:p>
        </p:txBody>
      </p:sp>
    </p:spTree>
    <p:extLst>
      <p:ext uri="{BB962C8B-B14F-4D97-AF65-F5344CB8AC3E}">
        <p14:creationId xmlns:p14="http://schemas.microsoft.com/office/powerpoint/2010/main" val="175921176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fiekdia">
    <p:spTree>
      <p:nvGrpSpPr>
        <p:cNvPr id="1" name=""/>
        <p:cNvGrpSpPr/>
        <p:nvPr/>
      </p:nvGrpSpPr>
      <p:grpSpPr>
        <a:xfrm>
          <a:off x="0" y="0"/>
          <a:ext cx="0" cy="0"/>
          <a:chOff x="0" y="0"/>
          <a:chExt cx="0" cy="0"/>
        </a:xfrm>
      </p:grpSpPr>
      <p:sp>
        <p:nvSpPr>
          <p:cNvPr id="6" name="Title 1"/>
          <p:cNvSpPr>
            <a:spLocks noGrp="1"/>
          </p:cNvSpPr>
          <p:nvPr>
            <p:ph type="title"/>
          </p:nvPr>
        </p:nvSpPr>
        <p:spPr>
          <a:xfrm>
            <a:off x="2160000" y="720000"/>
            <a:ext cx="6270171" cy="900000"/>
          </a:xfrm>
        </p:spPr>
        <p:txBody>
          <a:bodyPr/>
          <a:lstStyle>
            <a:lvl1pPr>
              <a:defRPr>
                <a:solidFill>
                  <a:schemeClr val="tx2"/>
                </a:solidFill>
              </a:defRPr>
            </a:lvl1pPr>
          </a:lstStyle>
          <a:p>
            <a:r>
              <a:rPr lang="nl-NL"/>
              <a:t>Klik om stijl te bewerken</a:t>
            </a:r>
            <a:endParaRPr lang="en-US" dirty="0"/>
          </a:p>
        </p:txBody>
      </p:sp>
      <p:sp>
        <p:nvSpPr>
          <p:cNvPr id="8"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dirty="0"/>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 cirkelbeelddia">
    <p:spTree>
      <p:nvGrpSpPr>
        <p:cNvPr id="1" name=""/>
        <p:cNvGrpSpPr/>
        <p:nvPr/>
      </p:nvGrpSpPr>
      <p:grpSpPr>
        <a:xfrm>
          <a:off x="0" y="0"/>
          <a:ext cx="0" cy="0"/>
          <a:chOff x="0" y="0"/>
          <a:chExt cx="0" cy="0"/>
        </a:xfrm>
      </p:grpSpPr>
      <p:sp>
        <p:nvSpPr>
          <p:cNvPr id="2" name="Titel 1"/>
          <p:cNvSpPr>
            <a:spLocks noGrp="1"/>
          </p:cNvSpPr>
          <p:nvPr>
            <p:ph type="title"/>
          </p:nvPr>
        </p:nvSpPr>
        <p:spPr>
          <a:xfrm>
            <a:off x="2160000" y="2160000"/>
            <a:ext cx="6270171" cy="2777480"/>
          </a:xfrm>
        </p:spPr>
        <p:txBody>
          <a:bodyPr/>
          <a:lstStyle>
            <a:lvl1pPr>
              <a:defRPr>
                <a:solidFill>
                  <a:schemeClr val="tx2"/>
                </a:solidFill>
              </a:defRPr>
            </a:lvl1pPr>
          </a:lstStyle>
          <a:p>
            <a:r>
              <a:rPr lang="nl-NL"/>
              <a:t>Klik om stijl te bewerken</a:t>
            </a:r>
            <a:endParaRPr lang="nl-NL" dirty="0"/>
          </a:p>
        </p:txBody>
      </p:sp>
      <p:sp>
        <p:nvSpPr>
          <p:cNvPr id="8" name="Ovaal 7"/>
          <p:cNvSpPr/>
          <p:nvPr userDrawn="1"/>
        </p:nvSpPr>
        <p:spPr>
          <a:xfrm>
            <a:off x="432000" y="792000"/>
            <a:ext cx="1835999" cy="183599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userDrawn="1"/>
        </p:nvSpPr>
        <p:spPr>
          <a:xfrm>
            <a:off x="549899" y="936710"/>
            <a:ext cx="1600200" cy="1546577"/>
          </a:xfrm>
          <a:prstGeom prst="rect">
            <a:avLst/>
          </a:prstGeom>
          <a:noFill/>
        </p:spPr>
        <p:txBody>
          <a:bodyPr wrap="square" rtlCol="0" anchor="ctr" anchorCtr="0">
            <a:noAutofit/>
          </a:bodyPr>
          <a:lstStyle/>
          <a:p>
            <a:pPr algn="ctr"/>
            <a:r>
              <a:rPr lang="nl-NL" dirty="0">
                <a:solidFill>
                  <a:schemeClr val="bg2">
                    <a:lumMod val="75000"/>
                  </a:schemeClr>
                </a:solidFill>
              </a:rPr>
              <a:t>Beeld op de positie van dit </a:t>
            </a:r>
            <a:r>
              <a:rPr lang="nl-NL" dirty="0" err="1">
                <a:solidFill>
                  <a:schemeClr val="bg2">
                    <a:lumMod val="75000"/>
                  </a:schemeClr>
                </a:solidFill>
              </a:rPr>
              <a:t>grijzekader</a:t>
            </a:r>
            <a:r>
              <a:rPr lang="nl-NL" dirty="0">
                <a:solidFill>
                  <a:schemeClr val="bg2">
                    <a:lumMod val="75000"/>
                  </a:schemeClr>
                </a:solidFill>
              </a:rPr>
              <a:t> </a:t>
            </a:r>
          </a:p>
          <a:p>
            <a:pPr algn="ctr"/>
            <a:r>
              <a:rPr lang="nl-NL" dirty="0">
                <a:solidFill>
                  <a:schemeClr val="bg2">
                    <a:lumMod val="75000"/>
                  </a:schemeClr>
                </a:solidFill>
              </a:rPr>
              <a:t>Breedte 5,5 cm</a:t>
            </a:r>
          </a:p>
          <a:p>
            <a:pPr algn="ctr"/>
            <a:r>
              <a:rPr lang="nl-NL" dirty="0">
                <a:solidFill>
                  <a:schemeClr val="bg2">
                    <a:lumMod val="75000"/>
                  </a:schemeClr>
                </a:solidFill>
              </a:rPr>
              <a:t>Hoogte 5,5 cm</a:t>
            </a:r>
          </a:p>
          <a:p>
            <a:pPr marL="0" marR="0" indent="0" algn="ctr" defTabSz="685800" rtl="0" eaLnBrk="1" fontAlgn="auto" latinLnBrk="0" hangingPunct="1">
              <a:lnSpc>
                <a:spcPct val="100000"/>
              </a:lnSpc>
              <a:spcBef>
                <a:spcPts val="0"/>
              </a:spcBef>
              <a:spcAft>
                <a:spcPts val="0"/>
              </a:spcAft>
              <a:buClrTx/>
              <a:buSzTx/>
              <a:buFontTx/>
              <a:buNone/>
              <a:tabLst/>
              <a:defRPr/>
            </a:pPr>
            <a:r>
              <a:rPr lang="nl-NL" dirty="0">
                <a:solidFill>
                  <a:schemeClr val="bg2">
                    <a:lumMod val="75000"/>
                  </a:schemeClr>
                </a:solidFill>
              </a:rPr>
              <a:t>Vert. positie 2 m</a:t>
            </a:r>
          </a:p>
          <a:p>
            <a:pPr marL="0" marR="0" indent="0" algn="ctr" defTabSz="685800" rtl="0" eaLnBrk="1" fontAlgn="auto" latinLnBrk="0" hangingPunct="1">
              <a:lnSpc>
                <a:spcPct val="100000"/>
              </a:lnSpc>
              <a:spcBef>
                <a:spcPts val="0"/>
              </a:spcBef>
              <a:spcAft>
                <a:spcPts val="0"/>
              </a:spcAft>
              <a:buClrTx/>
              <a:buSzTx/>
              <a:buFontTx/>
              <a:buNone/>
              <a:tabLst/>
              <a:defRPr/>
            </a:pPr>
            <a:r>
              <a:rPr lang="nl-NL" dirty="0">
                <a:solidFill>
                  <a:schemeClr val="bg2">
                    <a:lumMod val="75000"/>
                  </a:schemeClr>
                </a:solidFill>
              </a:rPr>
              <a:t>Hor. positie</a:t>
            </a:r>
            <a:r>
              <a:rPr lang="nl-NL" baseline="0" dirty="0">
                <a:solidFill>
                  <a:schemeClr val="bg2">
                    <a:lumMod val="75000"/>
                  </a:schemeClr>
                </a:solidFill>
              </a:rPr>
              <a:t> 1 cm</a:t>
            </a:r>
            <a:endParaRPr lang="nl-NL" dirty="0">
              <a:solidFill>
                <a:schemeClr val="bg2">
                  <a:lumMod val="75000"/>
                </a:schemeClr>
              </a:solidFill>
            </a:endParaRPr>
          </a:p>
        </p:txBody>
      </p:sp>
      <p:sp>
        <p:nvSpPr>
          <p:cNvPr id="9"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dirty="0"/>
          </a:p>
        </p:txBody>
      </p:sp>
    </p:spTree>
    <p:extLst>
      <p:ext uri="{BB962C8B-B14F-4D97-AF65-F5344CB8AC3E}">
        <p14:creationId xmlns:p14="http://schemas.microsoft.com/office/powerpoint/2010/main" val="158150117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9" name="Rechthoek 8"/>
          <p:cNvSpPr/>
          <p:nvPr userDrawn="1"/>
        </p:nvSpPr>
        <p:spPr>
          <a:xfrm>
            <a:off x="0" y="0"/>
            <a:ext cx="9144000" cy="46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Placeholder 1"/>
          <p:cNvSpPr>
            <a:spLocks noGrp="1"/>
          </p:cNvSpPr>
          <p:nvPr>
            <p:ph type="title"/>
          </p:nvPr>
        </p:nvSpPr>
        <p:spPr>
          <a:xfrm>
            <a:off x="2160000" y="720000"/>
            <a:ext cx="6270171" cy="825751"/>
          </a:xfrm>
          <a:prstGeom prst="rect">
            <a:avLst/>
          </a:prstGeom>
        </p:spPr>
        <p:txBody>
          <a:bodyPr vert="horz" lIns="0" tIns="46800" rIns="0" bIns="0" rtlCol="0" anchor="t" anchorCtr="0">
            <a:noAutofit/>
          </a:bodyPr>
          <a:lstStyle/>
          <a:p>
            <a:r>
              <a:rPr lang="nl-NL" dirty="0"/>
              <a:t>Titelstijl van model bewerken</a:t>
            </a:r>
            <a:endParaRPr lang="en-US" dirty="0"/>
          </a:p>
        </p:txBody>
      </p:sp>
      <p:sp>
        <p:nvSpPr>
          <p:cNvPr id="3" name="Text Placeholder 2"/>
          <p:cNvSpPr>
            <a:spLocks noGrp="1"/>
          </p:cNvSpPr>
          <p:nvPr>
            <p:ph type="body" idx="1"/>
          </p:nvPr>
        </p:nvSpPr>
        <p:spPr>
          <a:xfrm>
            <a:off x="2160000" y="1620000"/>
            <a:ext cx="6270171" cy="3129336"/>
          </a:xfrm>
          <a:prstGeom prst="rect">
            <a:avLst/>
          </a:prstGeom>
        </p:spPr>
        <p:txBody>
          <a:bodyPr vert="horz" lIns="0" tIns="4680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pic>
        <p:nvPicPr>
          <p:cNvPr id="8" name="Afbeelding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5778" y="32161"/>
            <a:ext cx="1357449" cy="459648"/>
          </a:xfrm>
          <a:prstGeom prst="rect">
            <a:avLst/>
          </a:prstGeom>
        </p:spPr>
      </p:pic>
      <p:sp>
        <p:nvSpPr>
          <p:cNvPr id="10"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dirty="0"/>
          </a:p>
        </p:txBody>
      </p:sp>
    </p:spTree>
    <p:extLst>
      <p:ext uri="{BB962C8B-B14F-4D97-AF65-F5344CB8AC3E}">
        <p14:creationId xmlns:p14="http://schemas.microsoft.com/office/powerpoint/2010/main" val="938902457"/>
      </p:ext>
    </p:extLst>
  </p:cSld>
  <p:clrMap bg1="lt1" tx1="dk1" bg2="lt2" tx2="dk2" accent1="accent1" accent2="accent2" accent3="accent3" accent4="accent4" accent5="accent5" accent6="accent6" hlink="hlink" folHlink="folHlink"/>
  <p:sldLayoutIdLst>
    <p:sldLayoutId id="2147483674" r:id="rId1"/>
    <p:sldLayoutId id="2147483682" r:id="rId2"/>
    <p:sldLayoutId id="2147483678" r:id="rId3"/>
    <p:sldLayoutId id="2147483680" r:id="rId4"/>
    <p:sldLayoutId id="2147483684" r:id="rId5"/>
    <p:sldLayoutId id="2147483683" r:id="rId6"/>
    <p:sldLayoutId id="2147483676" r:id="rId7"/>
    <p:sldLayoutId id="2147483681" r:id="rId8"/>
    <p:sldLayoutId id="2147483677" r:id="rId9"/>
    <p:sldLayoutId id="2147483675" r:id="rId10"/>
    <p:sldLayoutId id="2147483673" r:id="rId11"/>
    <p:sldLayoutId id="2147483679" r:id="rId12"/>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hf sldNum="0" hdr="0" dt="0"/>
  <p:txStyles>
    <p:titleStyle>
      <a:lvl1pPr algn="l" defTabSz="685800" rtl="0" eaLnBrk="1" latinLnBrk="0" hangingPunct="1">
        <a:lnSpc>
          <a:spcPts val="3600"/>
        </a:lnSpc>
        <a:spcBef>
          <a:spcPct val="0"/>
        </a:spcBef>
        <a:buNone/>
        <a:defRPr sz="3200" b="1" i="0" kern="1200">
          <a:solidFill>
            <a:schemeClr val="tx2"/>
          </a:solidFill>
          <a:latin typeface="Calibri" charset="0"/>
          <a:ea typeface="Calibri" charset="0"/>
          <a:cs typeface="Calibri" charset="0"/>
        </a:defRPr>
      </a:lvl1pPr>
    </p:titleStyle>
    <p:bodyStyle>
      <a:lvl1pPr marL="144000" indent="-144000" algn="l" defTabSz="685800" rtl="0" eaLnBrk="1" fontAlgn="t" latinLnBrk="0" hangingPunct="1">
        <a:lnSpc>
          <a:spcPts val="2400"/>
        </a:lnSpc>
        <a:spcBef>
          <a:spcPts val="750"/>
        </a:spcBef>
        <a:buFont typeface="Arial" panose="020B0604020202020204" pitchFamily="34" charset="0"/>
        <a:buChar char="•"/>
        <a:defRPr sz="1800" kern="1200">
          <a:solidFill>
            <a:schemeClr val="tx2"/>
          </a:solidFill>
          <a:latin typeface="+mn-lt"/>
          <a:ea typeface="+mn-ea"/>
          <a:cs typeface="+mn-cs"/>
        </a:defRPr>
      </a:lvl1pPr>
      <a:lvl2pPr marL="288000" indent="-144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2pPr>
      <a:lvl3pPr marL="432000" indent="-144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3pPr>
      <a:lvl4pPr marL="576000" indent="-144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4pPr>
      <a:lvl5pPr marL="720000" indent="-144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ideo" Target="https://www.youtube.com/embed/ee3xsB-0TPI?feature=oembed" TargetMode="Externa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bP7tcS2coLg?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MkFV9eoYchM?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ideo" Target="https://www.youtube.com/embed/UNQ4_L5luUw?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374904" y="419442"/>
            <a:ext cx="8414496" cy="3482618"/>
          </a:xfrm>
          <a:prstGeom prst="rect">
            <a:avLst/>
          </a:prstGeom>
          <a:solidFill>
            <a:schemeClr val="bg2"/>
          </a:solidFill>
        </p:spPr>
        <p:txBody>
          <a:bodyPr wrap="square" lIns="2160000" tIns="46800" rIns="2160000" rtlCol="0" anchor="ctr" anchorCtr="0">
            <a:noAutofit/>
          </a:bodyPr>
          <a:lstStyle/>
          <a:p>
            <a:r>
              <a:rPr lang="nl-NL" dirty="0" err="1">
                <a:solidFill>
                  <a:schemeClr val="bg2">
                    <a:lumMod val="75000"/>
                  </a:schemeClr>
                </a:solidFill>
              </a:rPr>
              <a:t>Openingsdia</a:t>
            </a:r>
            <a:endParaRPr lang="nl-NL" dirty="0">
              <a:solidFill>
                <a:schemeClr val="bg2">
                  <a:lumMod val="75000"/>
                </a:schemeClr>
              </a:solidFill>
            </a:endParaRPr>
          </a:p>
          <a:p>
            <a:endParaRPr lang="nl-NL" dirty="0">
              <a:solidFill>
                <a:schemeClr val="bg2">
                  <a:lumMod val="75000"/>
                </a:schemeClr>
              </a:solidFill>
            </a:endParaRPr>
          </a:p>
          <a:p>
            <a:r>
              <a:rPr lang="nl-NL" dirty="0">
                <a:solidFill>
                  <a:schemeClr val="bg2">
                    <a:lumMod val="75000"/>
                  </a:schemeClr>
                </a:solidFill>
              </a:rPr>
              <a:t>Beeld op de positie van dit grijze kader. </a:t>
            </a:r>
          </a:p>
          <a:p>
            <a:endParaRPr lang="nl-NL" dirty="0">
              <a:solidFill>
                <a:schemeClr val="bg2">
                  <a:lumMod val="75000"/>
                </a:schemeClr>
              </a:solidFill>
            </a:endParaRPr>
          </a:p>
          <a:p>
            <a:pPr marL="228600" indent="-228600">
              <a:buAutoNum type="arabicPeriod"/>
            </a:pPr>
            <a:r>
              <a:rPr lang="nl-NL" dirty="0">
                <a:solidFill>
                  <a:schemeClr val="bg2">
                    <a:lumMod val="75000"/>
                  </a:schemeClr>
                </a:solidFill>
              </a:rPr>
              <a:t>Voeg een afbeelding toe</a:t>
            </a:r>
          </a:p>
          <a:p>
            <a:pPr marL="228600" indent="-228600">
              <a:buAutoNum type="arabicPeriod"/>
            </a:pPr>
            <a:r>
              <a:rPr lang="nl-NL" dirty="0" err="1">
                <a:solidFill>
                  <a:schemeClr val="bg2">
                    <a:lumMod val="75000"/>
                  </a:schemeClr>
                </a:solidFill>
              </a:rPr>
              <a:t>Muis-klik</a:t>
            </a:r>
            <a:r>
              <a:rPr lang="nl-NL" dirty="0">
                <a:solidFill>
                  <a:schemeClr val="bg2">
                    <a:lumMod val="75000"/>
                  </a:schemeClr>
                </a:solidFill>
              </a:rPr>
              <a:t> rechts </a:t>
            </a:r>
            <a:r>
              <a:rPr lang="nl-NL" baseline="0" dirty="0">
                <a:solidFill>
                  <a:schemeClr val="bg2">
                    <a:lumMod val="75000"/>
                  </a:schemeClr>
                </a:solidFill>
              </a:rPr>
              <a:t>op de afbeelding en selecteer ‘Bijsnijden’</a:t>
            </a:r>
          </a:p>
          <a:p>
            <a:pPr marL="228600" indent="-228600">
              <a:buAutoNum type="arabicPeriod"/>
            </a:pPr>
            <a:r>
              <a:rPr lang="nl-NL" baseline="0" dirty="0">
                <a:solidFill>
                  <a:schemeClr val="bg2">
                    <a:lumMod val="75000"/>
                  </a:schemeClr>
                </a:solidFill>
              </a:rPr>
              <a:t>Pas de breedte van de afbeelding aan en </a:t>
            </a:r>
            <a:r>
              <a:rPr lang="nl-NL" baseline="0" dirty="0" err="1">
                <a:solidFill>
                  <a:schemeClr val="bg2">
                    <a:lumMod val="75000"/>
                  </a:schemeClr>
                </a:solidFill>
              </a:rPr>
              <a:t>zonodig</a:t>
            </a:r>
            <a:r>
              <a:rPr lang="nl-NL" baseline="0" dirty="0">
                <a:solidFill>
                  <a:schemeClr val="bg2">
                    <a:lumMod val="75000"/>
                  </a:schemeClr>
                </a:solidFill>
              </a:rPr>
              <a:t> de uitsnede</a:t>
            </a:r>
          </a:p>
          <a:p>
            <a:pPr marL="228600" indent="-228600">
              <a:buAutoNum type="arabicPeriod"/>
            </a:pPr>
            <a:r>
              <a:rPr lang="nl-NL" dirty="0">
                <a:solidFill>
                  <a:schemeClr val="bg2">
                    <a:lumMod val="75000"/>
                  </a:schemeClr>
                </a:solidFill>
              </a:rPr>
              <a:t>Selecteer de afbeelding en ga naar menu ‘Schikken / Naar achtergrond’ om deze achter het blauwe kader te plaatsen</a:t>
            </a:r>
            <a:endParaRPr lang="nl-NL" baseline="0" dirty="0">
              <a:solidFill>
                <a:schemeClr val="bg2">
                  <a:lumMod val="75000"/>
                </a:schemeClr>
              </a:solidFill>
            </a:endParaRPr>
          </a:p>
          <a:p>
            <a:pPr marL="228600" indent="-228600">
              <a:buAutoNum type="arabicPeriod"/>
            </a:pPr>
            <a:r>
              <a:rPr lang="nl-NL" dirty="0">
                <a:solidFill>
                  <a:schemeClr val="bg2">
                    <a:lumMod val="75000"/>
                  </a:schemeClr>
                </a:solidFill>
              </a:rPr>
              <a:t>Verwijder dit grijze kader</a:t>
            </a:r>
          </a:p>
        </p:txBody>
      </p:sp>
      <p:sp>
        <p:nvSpPr>
          <p:cNvPr id="2" name="Tijdelijke aanduiding voor voettekst 1"/>
          <p:cNvSpPr>
            <a:spLocks noGrp="1"/>
          </p:cNvSpPr>
          <p:nvPr>
            <p:ph type="ftr" sz="quarter" idx="3"/>
          </p:nvPr>
        </p:nvSpPr>
        <p:spPr>
          <a:xfrm>
            <a:off x="2226890" y="129738"/>
            <a:ext cx="6436186" cy="273844"/>
          </a:xfrm>
          <a:prstGeom prst="rect">
            <a:avLst/>
          </a:prstGeom>
        </p:spPr>
        <p:txBody>
          <a:bodyPr/>
          <a:lstStyle/>
          <a:p>
            <a:r>
              <a:rPr lang="nl-NL"/>
              <a:t>Hier de titel van de presentatie invoegen</a:t>
            </a:r>
            <a:endParaRPr lang="nl-NL" dirty="0"/>
          </a:p>
        </p:txBody>
      </p:sp>
      <p:grpSp>
        <p:nvGrpSpPr>
          <p:cNvPr id="5" name="Groeperen 4"/>
          <p:cNvGrpSpPr/>
          <p:nvPr/>
        </p:nvGrpSpPr>
        <p:grpSpPr>
          <a:xfrm>
            <a:off x="-6349" y="1"/>
            <a:ext cx="9150349" cy="5143499"/>
            <a:chOff x="-6349" y="1"/>
            <a:chExt cx="9150349" cy="5143499"/>
          </a:xfrm>
          <a:solidFill>
            <a:schemeClr val="tx1"/>
          </a:solidFill>
        </p:grpSpPr>
        <p:sp>
          <p:nvSpPr>
            <p:cNvPr id="6" name="Rechthoek 5"/>
            <p:cNvSpPr/>
            <p:nvPr/>
          </p:nvSpPr>
          <p:spPr>
            <a:xfrm>
              <a:off x="0" y="1"/>
              <a:ext cx="9144000" cy="4490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0" y="3771900"/>
              <a:ext cx="9144000" cy="13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6349" y="1"/>
              <a:ext cx="463550" cy="51434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8677772" y="1"/>
              <a:ext cx="463550" cy="51434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0" name="Titel 1"/>
          <p:cNvSpPr txBox="1">
            <a:spLocks/>
          </p:cNvSpPr>
          <p:nvPr/>
        </p:nvSpPr>
        <p:spPr>
          <a:xfrm>
            <a:off x="457201" y="3780000"/>
            <a:ext cx="8217893" cy="1371599"/>
          </a:xfrm>
          <a:prstGeom prst="rect">
            <a:avLst/>
          </a:prstGeom>
        </p:spPr>
        <p:txBody>
          <a:bodyPr vert="horz" wrap="square" lIns="0" tIns="46800" rIns="0" bIns="0" rtlCol="0" anchor="ctr" anchorCtr="0">
            <a:noAutofit/>
          </a:bodyPr>
          <a:lstStyle>
            <a:lvl1pPr algn="l" defTabSz="685800" rtl="0" eaLnBrk="1" latinLnBrk="0" hangingPunct="1">
              <a:lnSpc>
                <a:spcPts val="3600"/>
              </a:lnSpc>
              <a:spcBef>
                <a:spcPct val="0"/>
              </a:spcBef>
              <a:buNone/>
              <a:defRPr sz="3200" b="1" i="0" kern="1200">
                <a:solidFill>
                  <a:schemeClr val="accent1"/>
                </a:solidFill>
                <a:latin typeface="Calibri" charset="0"/>
                <a:ea typeface="Calibri" charset="0"/>
                <a:cs typeface="Calibri" charset="0"/>
              </a:defRPr>
            </a:lvl1pPr>
          </a:lstStyle>
          <a:p>
            <a:pPr algn="ctr" fontAlgn="ctr">
              <a:lnSpc>
                <a:spcPts val="3200"/>
              </a:lnSpc>
            </a:pPr>
            <a:r>
              <a:rPr lang="nl-NL" dirty="0">
                <a:solidFill>
                  <a:schemeClr val="bg1"/>
                </a:solidFill>
              </a:rPr>
              <a:t>‘Framing’ door politieke partijen</a:t>
            </a:r>
            <a:endParaRPr lang="nl-NL" sz="1800" dirty="0">
              <a:solidFill>
                <a:schemeClr val="tx2"/>
              </a:solidFill>
            </a:endParaRPr>
          </a:p>
        </p:txBody>
      </p:sp>
      <p:pic>
        <p:nvPicPr>
          <p:cNvPr id="16" name="Afbeelding 15">
            <a:extLst>
              <a:ext uri="{FF2B5EF4-FFF2-40B4-BE49-F238E27FC236}">
                <a16:creationId xmlns:a16="http://schemas.microsoft.com/office/drawing/2014/main" id="{1DF55A26-985A-F440-B48D-E27029425D94}"/>
              </a:ext>
            </a:extLst>
          </p:cNvPr>
          <p:cNvPicPr>
            <a:picLocks noChangeAspect="1"/>
          </p:cNvPicPr>
          <p:nvPr/>
        </p:nvPicPr>
        <p:blipFill>
          <a:blip r:embed="rId3"/>
          <a:stretch>
            <a:fillRect/>
          </a:stretch>
        </p:blipFill>
        <p:spPr>
          <a:xfrm>
            <a:off x="3647175" y="-8098"/>
            <a:ext cx="1869953" cy="632762"/>
          </a:xfrm>
          <a:prstGeom prst="rect">
            <a:avLst/>
          </a:prstGeom>
          <a:solidFill>
            <a:srgbClr val="FFFFFF"/>
          </a:solidFill>
        </p:spPr>
      </p:pic>
      <p:pic>
        <p:nvPicPr>
          <p:cNvPr id="4" name="Afbeelding 3">
            <a:extLst>
              <a:ext uri="{FF2B5EF4-FFF2-40B4-BE49-F238E27FC236}">
                <a16:creationId xmlns:a16="http://schemas.microsoft.com/office/drawing/2014/main" id="{15124722-9D07-4528-940D-5EE25D57EA90}"/>
              </a:ext>
            </a:extLst>
          </p:cNvPr>
          <p:cNvPicPr>
            <a:picLocks noChangeAspect="1"/>
          </p:cNvPicPr>
          <p:nvPr/>
        </p:nvPicPr>
        <p:blipFill rotWithShape="1">
          <a:blip r:embed="rId4"/>
          <a:srcRect t="21082" r="9741" b="13333"/>
          <a:stretch/>
        </p:blipFill>
        <p:spPr>
          <a:xfrm>
            <a:off x="426727" y="419442"/>
            <a:ext cx="8252013" cy="3373324"/>
          </a:xfrm>
          <a:prstGeom prst="rect">
            <a:avLst/>
          </a:prstGeom>
        </p:spPr>
      </p:pic>
    </p:spTree>
    <p:extLst>
      <p:ext uri="{BB962C8B-B14F-4D97-AF65-F5344CB8AC3E}">
        <p14:creationId xmlns:p14="http://schemas.microsoft.com/office/powerpoint/2010/main" val="766702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3BA1B-3D6D-1AC0-20FD-0F6155E9A2EA}"/>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95FE989-6535-58F7-5C8E-2515547A76A6}"/>
              </a:ext>
            </a:extLst>
          </p:cNvPr>
          <p:cNvSpPr>
            <a:spLocks noGrp="1"/>
          </p:cNvSpPr>
          <p:nvPr>
            <p:ph idx="1"/>
          </p:nvPr>
        </p:nvSpPr>
        <p:spPr>
          <a:xfrm>
            <a:off x="2160000" y="1620000"/>
            <a:ext cx="3039835" cy="3129336"/>
          </a:xfrm>
        </p:spPr>
        <p:txBody>
          <a:bodyPr anchor="t">
            <a:normAutofit/>
          </a:bodyPr>
          <a:lstStyle/>
          <a:p>
            <a:pPr marL="0" indent="0">
              <a:buNone/>
            </a:pPr>
            <a:r>
              <a:rPr lang="nl-NL" dirty="0"/>
              <a:t>Kamerlid Peter Kwint (SP) droeg vaak een spijkerbroek, T-shirt en sneakers, terwijl andere mannelijke Kamerleden in pak liepen.</a:t>
            </a:r>
            <a:br>
              <a:rPr lang="nl-NL" dirty="0"/>
            </a:br>
            <a:br>
              <a:rPr lang="nl-NL" dirty="0"/>
            </a:br>
            <a:r>
              <a:rPr lang="nl-NL" dirty="0"/>
              <a:t>Vraag 1: Denk je dat hij dit expres doet? Waarom wel/niet?</a:t>
            </a:r>
            <a:br>
              <a:rPr lang="nl-NL" dirty="0"/>
            </a:br>
            <a:r>
              <a:rPr lang="nl-NL" dirty="0"/>
              <a:t>Vraag 2: En zo ja, waarom denk je dat hij dit doet?</a:t>
            </a:r>
          </a:p>
        </p:txBody>
      </p:sp>
      <p:sp>
        <p:nvSpPr>
          <p:cNvPr id="2" name="Titel 1">
            <a:extLst>
              <a:ext uri="{FF2B5EF4-FFF2-40B4-BE49-F238E27FC236}">
                <a16:creationId xmlns:a16="http://schemas.microsoft.com/office/drawing/2014/main" id="{FA25AA29-993B-1485-CB56-B2F8508B8257}"/>
              </a:ext>
            </a:extLst>
          </p:cNvPr>
          <p:cNvSpPr>
            <a:spLocks noGrp="1"/>
          </p:cNvSpPr>
          <p:nvPr>
            <p:ph type="title"/>
          </p:nvPr>
        </p:nvSpPr>
        <p:spPr>
          <a:xfrm>
            <a:off x="2160000" y="720000"/>
            <a:ext cx="6270171" cy="825751"/>
          </a:xfrm>
        </p:spPr>
        <p:txBody>
          <a:bodyPr anchor="ctr">
            <a:normAutofit/>
          </a:bodyPr>
          <a:lstStyle/>
          <a:p>
            <a:r>
              <a:rPr lang="nl-NL" dirty="0"/>
              <a:t>Kleding</a:t>
            </a:r>
          </a:p>
        </p:txBody>
      </p:sp>
      <p:sp>
        <p:nvSpPr>
          <p:cNvPr id="15" name="Footer Placeholder 3">
            <a:extLst>
              <a:ext uri="{FF2B5EF4-FFF2-40B4-BE49-F238E27FC236}">
                <a16:creationId xmlns:a16="http://schemas.microsoft.com/office/drawing/2014/main" id="{F28DECC2-15F7-CC74-964C-D8CE77481BD3}"/>
              </a:ext>
            </a:extLst>
          </p:cNvPr>
          <p:cNvSpPr>
            <a:spLocks noGrp="1"/>
          </p:cNvSpPr>
          <p:nvPr>
            <p:ph type="ftr" sz="quarter" idx="3"/>
          </p:nvPr>
        </p:nvSpPr>
        <p:spPr>
          <a:xfrm>
            <a:off x="2160000" y="102875"/>
            <a:ext cx="6436800" cy="308563"/>
          </a:xfrm>
        </p:spPr>
        <p:txBody>
          <a:bodyPr/>
          <a:lstStyle/>
          <a:p>
            <a:endParaRPr lang="nl-NL"/>
          </a:p>
        </p:txBody>
      </p:sp>
      <p:pic>
        <p:nvPicPr>
          <p:cNvPr id="5" name="Afbeelding 4" descr="Bron: ANP&#10;&#10;">
            <a:extLst>
              <a:ext uri="{FF2B5EF4-FFF2-40B4-BE49-F238E27FC236}">
                <a16:creationId xmlns:a16="http://schemas.microsoft.com/office/drawing/2014/main" id="{6A9F3B52-0F45-BD5B-67A7-218600536CC7}"/>
              </a:ext>
            </a:extLst>
          </p:cNvPr>
          <p:cNvPicPr>
            <a:picLocks noChangeAspect="1"/>
          </p:cNvPicPr>
          <p:nvPr/>
        </p:nvPicPr>
        <p:blipFill>
          <a:blip r:embed="rId2"/>
          <a:srcRect l="12705" r="22452" b="-3"/>
          <a:stretch>
            <a:fillRect/>
          </a:stretch>
        </p:blipFill>
        <p:spPr>
          <a:xfrm>
            <a:off x="5390335" y="1620000"/>
            <a:ext cx="3039835" cy="3129336"/>
          </a:xfrm>
          <a:prstGeom prst="rect">
            <a:avLst/>
          </a:prstGeom>
          <a:noFill/>
        </p:spPr>
      </p:pic>
      <p:sp>
        <p:nvSpPr>
          <p:cNvPr id="9" name="Tekstvak 8">
            <a:extLst>
              <a:ext uri="{FF2B5EF4-FFF2-40B4-BE49-F238E27FC236}">
                <a16:creationId xmlns:a16="http://schemas.microsoft.com/office/drawing/2014/main" id="{80A8F6A6-756C-2F0A-3E6B-6D87338D19C0}"/>
              </a:ext>
            </a:extLst>
          </p:cNvPr>
          <p:cNvSpPr txBox="1"/>
          <p:nvPr/>
        </p:nvSpPr>
        <p:spPr>
          <a:xfrm>
            <a:off x="5378400" y="4508661"/>
            <a:ext cx="1413510" cy="230832"/>
          </a:xfrm>
          <a:prstGeom prst="rect">
            <a:avLst/>
          </a:prstGeom>
          <a:noFill/>
        </p:spPr>
        <p:txBody>
          <a:bodyPr wrap="square" rtlCol="0" anchor="ctr">
            <a:spAutoFit/>
          </a:bodyPr>
          <a:lstStyle/>
          <a:p>
            <a:r>
              <a:rPr lang="nl-NL" sz="900" dirty="0">
                <a:solidFill>
                  <a:schemeClr val="bg1"/>
                </a:solidFill>
              </a:rPr>
              <a:t>Bron: ANP</a:t>
            </a:r>
          </a:p>
        </p:txBody>
      </p:sp>
    </p:spTree>
    <p:extLst>
      <p:ext uri="{BB962C8B-B14F-4D97-AF65-F5344CB8AC3E}">
        <p14:creationId xmlns:p14="http://schemas.microsoft.com/office/powerpoint/2010/main" val="24533954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20B6C-250B-EE7E-CB93-D38BB4354AD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B03432A-6A68-DA40-A442-D90492C95EB5}"/>
              </a:ext>
            </a:extLst>
          </p:cNvPr>
          <p:cNvSpPr>
            <a:spLocks noGrp="1"/>
          </p:cNvSpPr>
          <p:nvPr>
            <p:ph type="title"/>
          </p:nvPr>
        </p:nvSpPr>
        <p:spPr>
          <a:xfrm>
            <a:off x="718458" y="720000"/>
            <a:ext cx="6270171" cy="900000"/>
          </a:xfrm>
        </p:spPr>
        <p:txBody>
          <a:bodyPr/>
          <a:lstStyle/>
          <a:p>
            <a:r>
              <a:rPr lang="nl-NL" dirty="0"/>
              <a:t>Mentor van Rutte</a:t>
            </a:r>
          </a:p>
        </p:txBody>
      </p:sp>
      <p:sp>
        <p:nvSpPr>
          <p:cNvPr id="3" name="Tijdelijke aanduiding voor inhoud 2">
            <a:extLst>
              <a:ext uri="{FF2B5EF4-FFF2-40B4-BE49-F238E27FC236}">
                <a16:creationId xmlns:a16="http://schemas.microsoft.com/office/drawing/2014/main" id="{3D48DEE2-6914-7480-E72A-12E7E35162E4}"/>
              </a:ext>
            </a:extLst>
          </p:cNvPr>
          <p:cNvSpPr>
            <a:spLocks noGrp="1"/>
          </p:cNvSpPr>
          <p:nvPr>
            <p:ph idx="1"/>
          </p:nvPr>
        </p:nvSpPr>
        <p:spPr>
          <a:xfrm>
            <a:off x="718458" y="1620000"/>
            <a:ext cx="4147456" cy="2351299"/>
          </a:xfrm>
        </p:spPr>
        <p:txBody>
          <a:bodyPr/>
          <a:lstStyle/>
          <a:p>
            <a:pPr marL="0" indent="0">
              <a:buNone/>
            </a:pPr>
            <a:r>
              <a:rPr lang="nl-NL" dirty="0"/>
              <a:t>De PVV heeft in de afgelopen jaren in veel video’s premier Mark Rutte zwartgemaakt.</a:t>
            </a:r>
          </a:p>
          <a:p>
            <a:pPr marL="0" indent="0">
              <a:buNone/>
            </a:pPr>
            <a:br>
              <a:rPr lang="nl-NL" i="1" dirty="0">
                <a:ea typeface="Calibri Light" panose="020F0302020204030204" pitchFamily="34" charset="0"/>
                <a:cs typeface="Calibri Light" panose="020F0302020204030204" pitchFamily="34" charset="0"/>
              </a:rPr>
            </a:br>
            <a:r>
              <a:rPr lang="nl-NL" dirty="0"/>
              <a:t>Toch verscheen in 2023 een video met een andere toon. Mark Rutte had net zijn afscheid aangekondigd.</a:t>
            </a:r>
          </a:p>
        </p:txBody>
      </p:sp>
      <p:sp>
        <p:nvSpPr>
          <p:cNvPr id="4" name="Tijdelijke aanduiding voor voettekst 3">
            <a:extLst>
              <a:ext uri="{FF2B5EF4-FFF2-40B4-BE49-F238E27FC236}">
                <a16:creationId xmlns:a16="http://schemas.microsoft.com/office/drawing/2014/main" id="{808AF3A7-2055-B0C8-54BC-31669C480C63}"/>
              </a:ext>
            </a:extLst>
          </p:cNvPr>
          <p:cNvSpPr>
            <a:spLocks noGrp="1"/>
          </p:cNvSpPr>
          <p:nvPr>
            <p:ph type="ftr" sz="quarter" idx="3"/>
          </p:nvPr>
        </p:nvSpPr>
        <p:spPr/>
        <p:txBody>
          <a:bodyPr/>
          <a:lstStyle/>
          <a:p>
            <a:endParaRPr lang="nl-NL" dirty="0"/>
          </a:p>
        </p:txBody>
      </p:sp>
      <p:pic>
        <p:nvPicPr>
          <p:cNvPr id="5" name="Onlinemedia 4" title="Als oud mentor een buiging voor Mark Rutte!">
            <a:hlinkClick r:id="" action="ppaction://media"/>
            <a:extLst>
              <a:ext uri="{FF2B5EF4-FFF2-40B4-BE49-F238E27FC236}">
                <a16:creationId xmlns:a16="http://schemas.microsoft.com/office/drawing/2014/main" id="{EA2AD43B-50F4-1D44-38AD-5F208202209E}"/>
              </a:ext>
            </a:extLst>
          </p:cNvPr>
          <p:cNvPicPr>
            <a:picLocks noRot="1" noChangeAspect="1"/>
          </p:cNvPicPr>
          <p:nvPr>
            <a:videoFile r:link="rId1"/>
          </p:nvPr>
        </p:nvPicPr>
        <p:blipFill>
          <a:blip r:embed="rId3"/>
          <a:stretch>
            <a:fillRect/>
          </a:stretch>
        </p:blipFill>
        <p:spPr>
          <a:xfrm>
            <a:off x="4868043" y="1620000"/>
            <a:ext cx="3733850" cy="2109446"/>
          </a:xfrm>
          <a:prstGeom prst="rect">
            <a:avLst/>
          </a:prstGeom>
        </p:spPr>
      </p:pic>
      <p:sp>
        <p:nvSpPr>
          <p:cNvPr id="6" name="Tijdelijke aanduiding voor inhoud 2">
            <a:extLst>
              <a:ext uri="{FF2B5EF4-FFF2-40B4-BE49-F238E27FC236}">
                <a16:creationId xmlns:a16="http://schemas.microsoft.com/office/drawing/2014/main" id="{8130A2F3-906D-CA96-8C56-07C5E4C5AB33}"/>
              </a:ext>
            </a:extLst>
          </p:cNvPr>
          <p:cNvSpPr txBox="1">
            <a:spLocks/>
          </p:cNvSpPr>
          <p:nvPr/>
        </p:nvSpPr>
        <p:spPr>
          <a:xfrm>
            <a:off x="718458" y="3819313"/>
            <a:ext cx="7883435" cy="1238832"/>
          </a:xfrm>
          <a:prstGeom prst="rect">
            <a:avLst/>
          </a:prstGeom>
        </p:spPr>
        <p:txBody>
          <a:bodyPr vert="horz" lIns="0" tIns="46800" rIns="0" bIns="0" rtlCol="0" anchor="t" anchorCtr="0">
            <a:noAutofit/>
          </a:bodyPr>
          <a:lstStyle>
            <a:lvl1pPr marL="144000" indent="-144000" algn="l" defTabSz="685800" rtl="0" eaLnBrk="1" fontAlgn="t" latinLnBrk="0" hangingPunct="1">
              <a:lnSpc>
                <a:spcPts val="2400"/>
              </a:lnSpc>
              <a:spcBef>
                <a:spcPts val="750"/>
              </a:spcBef>
              <a:buFont typeface="Arial" panose="020B0604020202020204" pitchFamily="34" charset="0"/>
              <a:buChar char="•"/>
              <a:defRPr sz="1800" kern="1200">
                <a:solidFill>
                  <a:schemeClr val="tx2"/>
                </a:solidFill>
                <a:latin typeface="+mn-lt"/>
                <a:ea typeface="+mn-ea"/>
                <a:cs typeface="+mn-cs"/>
              </a:defRPr>
            </a:lvl1pPr>
            <a:lvl2pPr marL="288000" indent="-144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2pPr>
            <a:lvl3pPr marL="432000" indent="-144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3pPr>
            <a:lvl4pPr marL="576000" indent="-144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4pPr>
            <a:lvl5pPr marL="720000" indent="-144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dirty="0"/>
              <a:t>Vraag 1:  Deze video heeft als titel: ‘Als oud-mentor een buiging voor Mark Rutte!’. Denk je dat hier sprake is van framing? Waarom wel/niet?</a:t>
            </a:r>
            <a:br>
              <a:rPr lang="nl-NL" dirty="0"/>
            </a:br>
            <a:r>
              <a:rPr lang="nl-NL" dirty="0"/>
              <a:t>Vraag 2:  En zo ja, wat denk je dat de PVV met dit filmpje/deze titel duidelijk heeft proberen te maken?</a:t>
            </a:r>
          </a:p>
        </p:txBody>
      </p:sp>
      <p:pic>
        <p:nvPicPr>
          <p:cNvPr id="9" name="Afbeelding 8">
            <a:extLst>
              <a:ext uri="{FF2B5EF4-FFF2-40B4-BE49-F238E27FC236}">
                <a16:creationId xmlns:a16="http://schemas.microsoft.com/office/drawing/2014/main" id="{9137BAE5-B34D-0A05-352D-465003EA0462}"/>
              </a:ext>
            </a:extLst>
          </p:cNvPr>
          <p:cNvPicPr>
            <a:picLocks noChangeAspect="1"/>
          </p:cNvPicPr>
          <p:nvPr/>
        </p:nvPicPr>
        <p:blipFill>
          <a:blip r:embed="rId4"/>
          <a:srcRect r="29817"/>
          <a:stretch>
            <a:fillRect/>
          </a:stretch>
        </p:blipFill>
        <p:spPr>
          <a:xfrm>
            <a:off x="5039842" y="595868"/>
            <a:ext cx="1635163" cy="450774"/>
          </a:xfrm>
          <a:prstGeom prst="rect">
            <a:avLst/>
          </a:prstGeom>
        </p:spPr>
      </p:pic>
      <p:pic>
        <p:nvPicPr>
          <p:cNvPr id="11" name="Afbeelding 10">
            <a:extLst>
              <a:ext uri="{FF2B5EF4-FFF2-40B4-BE49-F238E27FC236}">
                <a16:creationId xmlns:a16="http://schemas.microsoft.com/office/drawing/2014/main" id="{729C8796-5DF0-20AF-0DF4-AD474D5407D6}"/>
              </a:ext>
            </a:extLst>
          </p:cNvPr>
          <p:cNvPicPr>
            <a:picLocks noChangeAspect="1"/>
          </p:cNvPicPr>
          <p:nvPr/>
        </p:nvPicPr>
        <p:blipFill>
          <a:blip r:embed="rId5"/>
          <a:stretch>
            <a:fillRect/>
          </a:stretch>
        </p:blipFill>
        <p:spPr>
          <a:xfrm>
            <a:off x="7127984" y="595868"/>
            <a:ext cx="1468816" cy="450774"/>
          </a:xfrm>
          <a:prstGeom prst="rect">
            <a:avLst/>
          </a:prstGeom>
        </p:spPr>
      </p:pic>
      <p:pic>
        <p:nvPicPr>
          <p:cNvPr id="13" name="Afbeelding 12">
            <a:extLst>
              <a:ext uri="{FF2B5EF4-FFF2-40B4-BE49-F238E27FC236}">
                <a16:creationId xmlns:a16="http://schemas.microsoft.com/office/drawing/2014/main" id="{BFF00A9D-58A7-35E2-772D-08F56F268494}"/>
              </a:ext>
            </a:extLst>
          </p:cNvPr>
          <p:cNvPicPr>
            <a:picLocks noChangeAspect="1"/>
          </p:cNvPicPr>
          <p:nvPr/>
        </p:nvPicPr>
        <p:blipFill>
          <a:blip r:embed="rId6"/>
          <a:stretch>
            <a:fillRect/>
          </a:stretch>
        </p:blipFill>
        <p:spPr>
          <a:xfrm>
            <a:off x="5039842" y="1119219"/>
            <a:ext cx="3562051" cy="402906"/>
          </a:xfrm>
          <a:prstGeom prst="rect">
            <a:avLst/>
          </a:prstGeom>
        </p:spPr>
      </p:pic>
      <p:sp>
        <p:nvSpPr>
          <p:cNvPr id="14" name="Pijl: gebogen 13">
            <a:extLst>
              <a:ext uri="{FF2B5EF4-FFF2-40B4-BE49-F238E27FC236}">
                <a16:creationId xmlns:a16="http://schemas.microsoft.com/office/drawing/2014/main" id="{6C3DB616-9CE2-6135-1D06-AC9E1D1A0A54}"/>
              </a:ext>
            </a:extLst>
          </p:cNvPr>
          <p:cNvSpPr/>
          <p:nvPr/>
        </p:nvSpPr>
        <p:spPr>
          <a:xfrm>
            <a:off x="3899263" y="914399"/>
            <a:ext cx="966651" cy="705601"/>
          </a:xfrm>
          <a:prstGeom prst="ben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150239354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D7648487-CA59-AB9B-DA27-CB70317BEB26}"/>
              </a:ext>
            </a:extLst>
          </p:cNvPr>
          <p:cNvSpPr>
            <a:spLocks noGrp="1"/>
          </p:cNvSpPr>
          <p:nvPr>
            <p:ph type="ftr" sz="quarter" idx="3"/>
          </p:nvPr>
        </p:nvSpPr>
        <p:spPr/>
        <p:txBody>
          <a:bodyPr/>
          <a:lstStyle/>
          <a:p>
            <a:endParaRPr lang="nl-NL" dirty="0"/>
          </a:p>
        </p:txBody>
      </p:sp>
      <p:sp>
        <p:nvSpPr>
          <p:cNvPr id="3" name="Rechthoek: afgeronde hoeken 2">
            <a:extLst>
              <a:ext uri="{FF2B5EF4-FFF2-40B4-BE49-F238E27FC236}">
                <a16:creationId xmlns:a16="http://schemas.microsoft.com/office/drawing/2014/main" id="{2E6B89AB-E536-D759-63F2-40C6F74F4949}"/>
              </a:ext>
            </a:extLst>
          </p:cNvPr>
          <p:cNvSpPr/>
          <p:nvPr/>
        </p:nvSpPr>
        <p:spPr>
          <a:xfrm>
            <a:off x="958331" y="432852"/>
            <a:ext cx="7227338" cy="4375368"/>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9914A02D-1748-13FF-EE4F-17907783B3C5}"/>
              </a:ext>
            </a:extLst>
          </p:cNvPr>
          <p:cNvSpPr txBox="1"/>
          <p:nvPr/>
        </p:nvSpPr>
        <p:spPr>
          <a:xfrm>
            <a:off x="1563052" y="1008846"/>
            <a:ext cx="6017895" cy="3170099"/>
          </a:xfrm>
          <a:prstGeom prst="rect">
            <a:avLst/>
          </a:prstGeom>
          <a:noFill/>
        </p:spPr>
        <p:txBody>
          <a:bodyPr wrap="square">
            <a:spAutoFit/>
          </a:bodyPr>
          <a:lstStyle/>
          <a:p>
            <a:pPr algn="ctr"/>
            <a:r>
              <a:rPr lang="nl-NL" sz="2000" dirty="0">
                <a:solidFill>
                  <a:schemeClr val="tx2"/>
                </a:solidFill>
              </a:rPr>
              <a:t>Als een partij aan ‘framing’ doet, gaat het hen er eigenlijk niet om wat er precies in het filmpje gebeurt of wat er letterlijk in het bericht staat. Ze posten dat filmpje of bericht alleen om jouw mening te beïnvloeden.</a:t>
            </a:r>
          </a:p>
          <a:p>
            <a:pPr algn="ctr"/>
            <a:endParaRPr lang="nl-NL" sz="2000" dirty="0">
              <a:solidFill>
                <a:schemeClr val="tx2"/>
              </a:solidFill>
            </a:endParaRPr>
          </a:p>
          <a:p>
            <a:pPr algn="ctr"/>
            <a:r>
              <a:rPr lang="nl-NL" sz="2000" dirty="0">
                <a:solidFill>
                  <a:schemeClr val="tx2"/>
                </a:solidFill>
              </a:rPr>
              <a:t>Het gaat er hen dus vooral om </a:t>
            </a:r>
            <a:r>
              <a:rPr lang="nl-NL" sz="2000" b="1" dirty="0">
                <a:solidFill>
                  <a:schemeClr val="tx2"/>
                </a:solidFill>
              </a:rPr>
              <a:t>hoe het op jou als (toekomstige) kiezer overkomt en wat jij daarvan vindt</a:t>
            </a:r>
            <a:r>
              <a:rPr lang="nl-NL" sz="2000" dirty="0">
                <a:solidFill>
                  <a:schemeClr val="tx2"/>
                </a:solidFill>
              </a:rPr>
              <a:t>.</a:t>
            </a:r>
          </a:p>
          <a:p>
            <a:pPr algn="ctr"/>
            <a:endParaRPr lang="nl-NL" sz="2000" dirty="0">
              <a:solidFill>
                <a:schemeClr val="tx2"/>
              </a:solidFill>
            </a:endParaRPr>
          </a:p>
          <a:p>
            <a:pPr algn="ctr"/>
            <a:r>
              <a:rPr lang="nl-NL" sz="2000" dirty="0">
                <a:solidFill>
                  <a:schemeClr val="tx2"/>
                </a:solidFill>
              </a:rPr>
              <a:t>(Maar dat kan per persoon verschillen!) </a:t>
            </a:r>
          </a:p>
        </p:txBody>
      </p:sp>
    </p:spTree>
    <p:extLst>
      <p:ext uri="{BB962C8B-B14F-4D97-AF65-F5344CB8AC3E}">
        <p14:creationId xmlns:p14="http://schemas.microsoft.com/office/powerpoint/2010/main" val="62949440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9BA4EC1-C3A9-DFC3-4CF5-0F1ACB6D6B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8000"/>
            <a:ext cx="9144000" cy="50927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562BFF8C-3332-B6CE-7EA4-061CD7A52DD4}"/>
              </a:ext>
            </a:extLst>
          </p:cNvPr>
          <p:cNvSpPr>
            <a:spLocks noGrp="1"/>
          </p:cNvSpPr>
          <p:nvPr>
            <p:ph type="title"/>
          </p:nvPr>
        </p:nvSpPr>
        <p:spPr>
          <a:xfrm>
            <a:off x="3744000" y="3852720"/>
            <a:ext cx="5400000" cy="720000"/>
          </a:xfrm>
        </p:spPr>
        <p:txBody>
          <a:bodyPr/>
          <a:lstStyle/>
          <a:p>
            <a:r>
              <a:rPr lang="nl-NL" dirty="0"/>
              <a:t>Spindoctors in de klas!</a:t>
            </a:r>
          </a:p>
        </p:txBody>
      </p:sp>
      <p:sp>
        <p:nvSpPr>
          <p:cNvPr id="3" name="Tijdelijke aanduiding voor voettekst 2">
            <a:extLst>
              <a:ext uri="{FF2B5EF4-FFF2-40B4-BE49-F238E27FC236}">
                <a16:creationId xmlns:a16="http://schemas.microsoft.com/office/drawing/2014/main" id="{40262A73-10B9-D6BF-EC27-B78E7C14E286}"/>
              </a:ext>
            </a:extLst>
          </p:cNvPr>
          <p:cNvSpPr>
            <a:spLocks noGrp="1"/>
          </p:cNvSpPr>
          <p:nvPr>
            <p:ph type="ftr" sz="quarter" idx="3"/>
          </p:nvPr>
        </p:nvSpPr>
        <p:spPr/>
        <p:txBody>
          <a:bodyPr/>
          <a:lstStyle/>
          <a:p>
            <a:endParaRPr lang="nl-NL" dirty="0"/>
          </a:p>
        </p:txBody>
      </p:sp>
    </p:spTree>
    <p:extLst>
      <p:ext uri="{BB962C8B-B14F-4D97-AF65-F5344CB8AC3E}">
        <p14:creationId xmlns:p14="http://schemas.microsoft.com/office/powerpoint/2010/main" val="26758459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0EE2C-1688-367C-7827-A88D01CE2B15}"/>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952F56D-6310-2E73-01AD-97DD53B9F5D5}"/>
              </a:ext>
            </a:extLst>
          </p:cNvPr>
          <p:cNvSpPr>
            <a:spLocks noGrp="1"/>
          </p:cNvSpPr>
          <p:nvPr>
            <p:ph idx="1"/>
          </p:nvPr>
        </p:nvSpPr>
        <p:spPr/>
        <p:txBody>
          <a:bodyPr/>
          <a:lstStyle/>
          <a:p>
            <a:pPr marL="0" indent="0">
              <a:lnSpc>
                <a:spcPct val="150000"/>
              </a:lnSpc>
              <a:buNone/>
            </a:pPr>
            <a:r>
              <a:rPr lang="nl-NL" sz="1400" b="1" dirty="0"/>
              <a:t>Stap 1: </a:t>
            </a:r>
            <a:r>
              <a:rPr lang="nl-NL" sz="1400" dirty="0"/>
              <a:t>De klas wordt verdeeld in groepjes .</a:t>
            </a:r>
          </a:p>
          <a:p>
            <a:pPr marL="0" indent="0">
              <a:lnSpc>
                <a:spcPct val="150000"/>
              </a:lnSpc>
              <a:buNone/>
            </a:pPr>
            <a:r>
              <a:rPr lang="nl-NL" sz="1400" b="1" dirty="0"/>
              <a:t>Stap 2: </a:t>
            </a:r>
            <a:r>
              <a:rPr lang="nl-NL" sz="1400" dirty="0"/>
              <a:t>Je krijgt als groepje een beschrijving van jullie partij (houd dit voor jezelf!)</a:t>
            </a:r>
          </a:p>
          <a:p>
            <a:pPr marL="0" indent="0">
              <a:lnSpc>
                <a:spcPct val="150000"/>
              </a:lnSpc>
              <a:buNone/>
            </a:pPr>
            <a:r>
              <a:rPr lang="nl-NL" sz="1400" b="1" dirty="0"/>
              <a:t>Stap 3: </a:t>
            </a:r>
            <a:r>
              <a:rPr lang="nl-NL" sz="1400" dirty="0"/>
              <a:t>Jullie krijgen 3 minuten om te oefenen hoe jullie je partij kunnen uitbeelden in een stilstaand beeld. Dus zonder te praten en te bewegen! Iedereen uit het groepje staat in het beeld. Denk dus goed na over jullie framing.</a:t>
            </a:r>
          </a:p>
          <a:p>
            <a:pPr marL="0" indent="0">
              <a:lnSpc>
                <a:spcPct val="150000"/>
              </a:lnSpc>
              <a:buNone/>
            </a:pPr>
            <a:r>
              <a:rPr lang="nl-NL" sz="1400" b="1" dirty="0"/>
              <a:t>Stap 4: </a:t>
            </a:r>
            <a:r>
              <a:rPr lang="nl-NL" sz="1400" dirty="0"/>
              <a:t>Een voor een presenteren de groepjes hun beeld. De rest van de klas mag raden welke partij er wordt uitgebeeld. </a:t>
            </a:r>
          </a:p>
          <a:p>
            <a:pPr marL="0" indent="0">
              <a:lnSpc>
                <a:spcPct val="150000"/>
              </a:lnSpc>
              <a:buNone/>
            </a:pPr>
            <a:endParaRPr lang="nl-NL" sz="1400" dirty="0"/>
          </a:p>
          <a:p>
            <a:pPr marL="0" indent="0">
              <a:lnSpc>
                <a:spcPct val="150000"/>
              </a:lnSpc>
              <a:buNone/>
            </a:pPr>
            <a:r>
              <a:rPr lang="nl-NL" sz="1400" b="1" dirty="0"/>
              <a:t>Succes!</a:t>
            </a:r>
          </a:p>
        </p:txBody>
      </p:sp>
      <p:sp>
        <p:nvSpPr>
          <p:cNvPr id="3" name="Titel 2">
            <a:extLst>
              <a:ext uri="{FF2B5EF4-FFF2-40B4-BE49-F238E27FC236}">
                <a16:creationId xmlns:a16="http://schemas.microsoft.com/office/drawing/2014/main" id="{6F5901D6-0A17-4D9A-AC4F-509C5A89E764}"/>
              </a:ext>
            </a:extLst>
          </p:cNvPr>
          <p:cNvSpPr>
            <a:spLocks noGrp="1"/>
          </p:cNvSpPr>
          <p:nvPr>
            <p:ph type="title"/>
          </p:nvPr>
        </p:nvSpPr>
        <p:spPr/>
        <p:txBody>
          <a:bodyPr/>
          <a:lstStyle/>
          <a:p>
            <a:r>
              <a:rPr lang="nl-NL" dirty="0"/>
              <a:t>Framing van jouw partij!</a:t>
            </a:r>
          </a:p>
        </p:txBody>
      </p:sp>
      <p:pic>
        <p:nvPicPr>
          <p:cNvPr id="6" name="Picture 2" descr="Afbeelding met meubels, bureau, muur, overdekt&#10;&#10;Automatisch gegenereerde beschrijving">
            <a:extLst>
              <a:ext uri="{FF2B5EF4-FFF2-40B4-BE49-F238E27FC236}">
                <a16:creationId xmlns:a16="http://schemas.microsoft.com/office/drawing/2014/main" id="{29377F39-3AB2-3978-E09E-653FB5E7A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757" y="434340"/>
            <a:ext cx="20208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6968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CC4E26-2F75-4491-03FF-584BB93ADDF9}"/>
              </a:ext>
            </a:extLst>
          </p:cNvPr>
          <p:cNvSpPr>
            <a:spLocks noGrp="1"/>
          </p:cNvSpPr>
          <p:nvPr>
            <p:ph type="title"/>
          </p:nvPr>
        </p:nvSpPr>
        <p:spPr>
          <a:xfrm>
            <a:off x="1436914" y="720000"/>
            <a:ext cx="6270171" cy="900000"/>
          </a:xfrm>
        </p:spPr>
        <p:txBody>
          <a:bodyPr/>
          <a:lstStyle/>
          <a:p>
            <a:pPr algn="ctr"/>
            <a:r>
              <a:rPr lang="nl-NL" dirty="0"/>
              <a:t>De partijen!</a:t>
            </a:r>
          </a:p>
        </p:txBody>
      </p:sp>
      <p:sp>
        <p:nvSpPr>
          <p:cNvPr id="3" name="Tijdelijke aanduiding voor voettekst 2">
            <a:extLst>
              <a:ext uri="{FF2B5EF4-FFF2-40B4-BE49-F238E27FC236}">
                <a16:creationId xmlns:a16="http://schemas.microsoft.com/office/drawing/2014/main" id="{F49ED088-B07B-66EE-4FC1-619AB025E164}"/>
              </a:ext>
            </a:extLst>
          </p:cNvPr>
          <p:cNvSpPr>
            <a:spLocks noGrp="1"/>
          </p:cNvSpPr>
          <p:nvPr>
            <p:ph type="ftr" sz="quarter" idx="3"/>
          </p:nvPr>
        </p:nvSpPr>
        <p:spPr/>
        <p:txBody>
          <a:bodyPr/>
          <a:lstStyle/>
          <a:p>
            <a:endParaRPr lang="nl-NL" dirty="0"/>
          </a:p>
        </p:txBody>
      </p:sp>
      <p:sp>
        <p:nvSpPr>
          <p:cNvPr id="6" name="Tijdelijke aanduiding voor inhoud 1">
            <a:extLst>
              <a:ext uri="{FF2B5EF4-FFF2-40B4-BE49-F238E27FC236}">
                <a16:creationId xmlns:a16="http://schemas.microsoft.com/office/drawing/2014/main" id="{D03882FD-87F9-C452-5435-2F1D2A2CC57E}"/>
              </a:ext>
            </a:extLst>
          </p:cNvPr>
          <p:cNvSpPr txBox="1">
            <a:spLocks/>
          </p:cNvSpPr>
          <p:nvPr/>
        </p:nvSpPr>
        <p:spPr>
          <a:xfrm>
            <a:off x="165600" y="1170698"/>
            <a:ext cx="4406400" cy="3129336"/>
          </a:xfrm>
          <a:prstGeom prst="rect">
            <a:avLst/>
          </a:prstGeom>
        </p:spPr>
        <p:txBody>
          <a:bodyPr/>
          <a:lstStyle>
            <a:lvl1pPr marL="144000" indent="-144000" algn="l" defTabSz="685800" rtl="0" eaLnBrk="1" fontAlgn="t" latinLnBrk="0" hangingPunct="1">
              <a:lnSpc>
                <a:spcPts val="2400"/>
              </a:lnSpc>
              <a:spcBef>
                <a:spcPts val="750"/>
              </a:spcBef>
              <a:buFont typeface="Arial" panose="020B0604020202020204" pitchFamily="34" charset="0"/>
              <a:buChar char="•"/>
              <a:defRPr sz="1800" kern="1200">
                <a:solidFill>
                  <a:schemeClr val="tx2"/>
                </a:solidFill>
                <a:latin typeface="+mn-lt"/>
                <a:ea typeface="+mn-ea"/>
                <a:cs typeface="+mn-cs"/>
              </a:defRPr>
            </a:lvl1pPr>
            <a:lvl2pPr marL="288000" indent="-144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2pPr>
            <a:lvl3pPr marL="432000" indent="-144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3pPr>
            <a:lvl4pPr marL="576000" indent="-144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4pPr>
            <a:lvl5pPr marL="720000" indent="-144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buFont typeface="Arial" panose="020B0604020202020204" pitchFamily="34" charset="0"/>
              <a:buAutoNum type="arabicParenR"/>
            </a:pPr>
            <a:r>
              <a:rPr lang="nl-NL" sz="1400" b="1" dirty="0">
                <a:latin typeface="Calibri" panose="020F0502020204030204" pitchFamily="34" charset="0"/>
                <a:ea typeface="Calibri" panose="020F0502020204030204" pitchFamily="34" charset="0"/>
                <a:cs typeface="Times New Roman" panose="02020603050405020304" pitchFamily="18" charset="0"/>
              </a:rPr>
              <a:t>De partij die heel boos is over de huidige politiek</a:t>
            </a:r>
          </a:p>
          <a:p>
            <a:pPr marL="342900" indent="-342900">
              <a:lnSpc>
                <a:spcPct val="100000"/>
              </a:lnSpc>
              <a:buFont typeface="Arial" panose="020B0604020202020204" pitchFamily="34" charset="0"/>
              <a:buAutoNum type="arabicParenR"/>
            </a:pPr>
            <a:r>
              <a:rPr lang="nl-NL" sz="1400" b="1" kern="100" dirty="0">
                <a:latin typeface="Calibri" panose="020F0502020204030204" pitchFamily="34" charset="0"/>
                <a:ea typeface="Calibri" panose="020F0502020204030204" pitchFamily="34" charset="0"/>
                <a:cs typeface="Times New Roman" panose="02020603050405020304" pitchFamily="18" charset="0"/>
              </a:rPr>
              <a:t>De partij die heel tevreden is over de huidige politiek</a:t>
            </a:r>
            <a:endParaRPr lang="nl-NL" sz="1400" kern="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AutoNum type="arabicParenR"/>
            </a:pPr>
            <a:r>
              <a:rPr lang="nl-NL" sz="1400" b="1" kern="100" dirty="0">
                <a:latin typeface="Calibri" panose="020F0502020204030204" pitchFamily="34" charset="0"/>
                <a:ea typeface="Calibri" panose="020F0502020204030204" pitchFamily="34" charset="0"/>
                <a:cs typeface="Times New Roman" panose="02020603050405020304" pitchFamily="18" charset="0"/>
              </a:rPr>
              <a:t>De partij die heel teleurgesteld is in de huidige politiek </a:t>
            </a:r>
            <a:endParaRPr lang="nl-NL" sz="1400" kern="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AutoNum type="arabicParenR"/>
            </a:pPr>
            <a:r>
              <a:rPr lang="nl-NL" sz="1400" b="1" kern="100" dirty="0">
                <a:latin typeface="Calibri" panose="020F0502020204030204" pitchFamily="34" charset="0"/>
                <a:ea typeface="Calibri" panose="020F0502020204030204" pitchFamily="34" charset="0"/>
                <a:cs typeface="Times New Roman" panose="02020603050405020304" pitchFamily="18" charset="0"/>
              </a:rPr>
              <a:t>De partij die vindt dat er wel wat meer gefeest mag worden in Nederland</a:t>
            </a:r>
            <a:endParaRPr lang="nl-NL" sz="1400" kern="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AutoNum type="arabicParenR"/>
            </a:pPr>
            <a:r>
              <a:rPr lang="nl-NL" sz="1400" b="1" kern="100" dirty="0">
                <a:latin typeface="Calibri" panose="020F0502020204030204" pitchFamily="34" charset="0"/>
                <a:ea typeface="Calibri" panose="020F0502020204030204" pitchFamily="34" charset="0"/>
                <a:cs typeface="Times New Roman" panose="02020603050405020304" pitchFamily="18" charset="0"/>
              </a:rPr>
              <a:t>De partij die criminaliteit wil aanpakken</a:t>
            </a:r>
          </a:p>
          <a:p>
            <a:pPr marL="342900" indent="-342900">
              <a:lnSpc>
                <a:spcPct val="100000"/>
              </a:lnSpc>
              <a:buFont typeface="Arial" panose="020B0604020202020204" pitchFamily="34" charset="0"/>
              <a:buAutoNum type="arabicParenR"/>
            </a:pPr>
            <a:r>
              <a:rPr lang="nl-NL" sz="1400" b="1" kern="100" dirty="0">
                <a:latin typeface="Calibri" panose="020F0502020204030204" pitchFamily="34" charset="0"/>
                <a:ea typeface="Calibri" panose="020F0502020204030204" pitchFamily="34" charset="0"/>
                <a:cs typeface="Times New Roman" panose="02020603050405020304" pitchFamily="18" charset="0"/>
              </a:rPr>
              <a:t>De partij die zich in wil zetten voor het klimaat</a:t>
            </a:r>
            <a:endParaRPr lang="nl-NL" sz="1400" kern="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AutoNum type="arabicParenR"/>
            </a:pPr>
            <a:r>
              <a:rPr lang="nl-NL" sz="1400" b="1" kern="100" dirty="0">
                <a:latin typeface="Calibri" panose="020F0502020204030204" pitchFamily="34" charset="0"/>
                <a:ea typeface="Calibri" panose="020F0502020204030204" pitchFamily="34" charset="0"/>
                <a:cs typeface="Times New Roman" panose="02020603050405020304" pitchFamily="18" charset="0"/>
              </a:rPr>
              <a:t>De partij die wil dat mensen weer wat meer voor elkaar gaan zorgen</a:t>
            </a:r>
            <a:endParaRPr lang="nl-NL" sz="1400" kern="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AutoNum type="arabicParenR"/>
            </a:pPr>
            <a:r>
              <a:rPr lang="nl-NL" sz="1400" b="1" kern="100" dirty="0">
                <a:latin typeface="Calibri" panose="020F0502020204030204" pitchFamily="34" charset="0"/>
                <a:ea typeface="Calibri" panose="020F0502020204030204" pitchFamily="34" charset="0"/>
                <a:cs typeface="Times New Roman" panose="02020603050405020304" pitchFamily="18" charset="0"/>
              </a:rPr>
              <a:t>De partij die het meest nadenkt over de toekomst</a:t>
            </a:r>
            <a:endParaRPr lang="nl-NL" sz="1400" kern="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AutoNum type="arabicParenR"/>
            </a:pPr>
            <a:r>
              <a:rPr lang="nl-NL" sz="1400" b="1" kern="100" dirty="0">
                <a:latin typeface="Calibri" panose="020F0502020204030204" pitchFamily="34" charset="0"/>
                <a:ea typeface="Calibri" panose="020F0502020204030204" pitchFamily="34" charset="0"/>
                <a:cs typeface="Times New Roman" panose="02020603050405020304" pitchFamily="18" charset="0"/>
              </a:rPr>
              <a:t>De stoerste partij</a:t>
            </a:r>
            <a:endParaRPr lang="nl-NL" sz="1400" kern="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AutoNum type="arabicParenR"/>
            </a:pPr>
            <a:r>
              <a:rPr lang="nl-NL" sz="1400" b="1" kern="100" dirty="0">
                <a:latin typeface="Calibri" panose="020F0502020204030204" pitchFamily="34" charset="0"/>
                <a:ea typeface="Calibri" panose="020F0502020204030204" pitchFamily="34" charset="0"/>
                <a:cs typeface="Times New Roman" panose="02020603050405020304" pitchFamily="18" charset="0"/>
              </a:rPr>
              <a:t>De meest betrouwbare partij</a:t>
            </a:r>
          </a:p>
          <a:p>
            <a:pPr marL="0" indent="0">
              <a:lnSpc>
                <a:spcPct val="100000"/>
              </a:lnSpc>
              <a:buFont typeface="Arial" panose="020B0604020202020204" pitchFamily="34" charset="0"/>
              <a:buNone/>
            </a:pPr>
            <a:endParaRPr lang="nl-NL" sz="1400" kern="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AutoNum type="arabicParenR"/>
            </a:pPr>
            <a:endParaRPr lang="nl-NL" sz="1100" b="1" dirty="0"/>
          </a:p>
        </p:txBody>
      </p:sp>
      <p:sp>
        <p:nvSpPr>
          <p:cNvPr id="7" name="Tijdelijke aanduiding voor inhoud 1">
            <a:extLst>
              <a:ext uri="{FF2B5EF4-FFF2-40B4-BE49-F238E27FC236}">
                <a16:creationId xmlns:a16="http://schemas.microsoft.com/office/drawing/2014/main" id="{90C8C822-AB3D-1BEA-1123-BBB53FFA0DB8}"/>
              </a:ext>
            </a:extLst>
          </p:cNvPr>
          <p:cNvSpPr txBox="1">
            <a:spLocks/>
          </p:cNvSpPr>
          <p:nvPr/>
        </p:nvSpPr>
        <p:spPr>
          <a:xfrm>
            <a:off x="4651382" y="1198824"/>
            <a:ext cx="4413235" cy="3881148"/>
          </a:xfrm>
          <a:prstGeom prst="rect">
            <a:avLst/>
          </a:prstGeom>
        </p:spPr>
        <p:txBody>
          <a:bodyPr vert="horz" lIns="0" tIns="46800" rIns="0" bIns="0" rtlCol="0" anchor="t" anchorCtr="0">
            <a:noAutofit/>
          </a:bodyPr>
          <a:lstStyle>
            <a:lvl1pPr marL="108000" indent="-108000" algn="l" defTabSz="685800" rtl="0" eaLnBrk="1" fontAlgn="t" latinLnBrk="0" hangingPunct="1">
              <a:lnSpc>
                <a:spcPts val="2400"/>
              </a:lnSpc>
              <a:spcBef>
                <a:spcPts val="750"/>
              </a:spcBef>
              <a:buFont typeface="Arial" panose="020B0604020202020204" pitchFamily="34" charset="0"/>
              <a:buChar char="•"/>
              <a:defRPr sz="1800" kern="1200">
                <a:solidFill>
                  <a:schemeClr val="tx2"/>
                </a:solidFill>
                <a:latin typeface="+mn-lt"/>
                <a:ea typeface="+mn-ea"/>
                <a:cs typeface="+mn-cs"/>
              </a:defRPr>
            </a:lvl1pPr>
            <a:lvl2pPr marL="216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2pPr>
            <a:lvl3pPr marL="324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3pPr>
            <a:lvl4pPr marL="432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4pPr>
            <a:lvl5pPr marL="540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buFont typeface="+mj-lt"/>
              <a:buAutoNum type="arabicParenR" startAt="11"/>
            </a:pPr>
            <a:r>
              <a:rPr lang="nl-NL" sz="1400" b="1" kern="100" dirty="0">
                <a:latin typeface="Calibri" panose="020F0502020204030204" pitchFamily="34" charset="0"/>
                <a:ea typeface="Calibri" panose="020F0502020204030204" pitchFamily="34" charset="0"/>
                <a:cs typeface="Times New Roman" panose="02020603050405020304" pitchFamily="18" charset="0"/>
              </a:rPr>
              <a:t>De meest kritische partij</a:t>
            </a:r>
            <a:endParaRPr lang="nl-NL" sz="1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mj-lt"/>
              <a:buAutoNum type="arabicParenR" startAt="11"/>
            </a:pPr>
            <a:r>
              <a:rPr lang="nl-NL" sz="1400" b="1" kern="100" dirty="0">
                <a:effectLst/>
                <a:latin typeface="Calibri" panose="020F0502020204030204" pitchFamily="34" charset="0"/>
                <a:ea typeface="Calibri" panose="020F0502020204030204" pitchFamily="34" charset="0"/>
                <a:cs typeface="Times New Roman" panose="02020603050405020304" pitchFamily="18" charset="0"/>
              </a:rPr>
              <a:t>De meest beleefde partij </a:t>
            </a:r>
          </a:p>
          <a:p>
            <a:pPr marL="342900" indent="-342900">
              <a:lnSpc>
                <a:spcPct val="100000"/>
              </a:lnSpc>
              <a:buFont typeface="+mj-lt"/>
              <a:buAutoNum type="arabicParenR" startAt="11"/>
            </a:pPr>
            <a:r>
              <a:rPr lang="nl-NL" sz="1400" b="1" kern="100" dirty="0">
                <a:effectLst/>
                <a:latin typeface="Calibri" panose="020F0502020204030204" pitchFamily="34" charset="0"/>
                <a:ea typeface="Calibri" panose="020F0502020204030204" pitchFamily="34" charset="0"/>
                <a:cs typeface="Times New Roman" panose="02020603050405020304" pitchFamily="18" charset="0"/>
              </a:rPr>
              <a:t>De partij die alcohol wil verbieden</a:t>
            </a:r>
            <a:endParaRPr lang="nl-NL"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mj-lt"/>
              <a:buAutoNum type="arabicParenR" startAt="11"/>
            </a:pPr>
            <a:r>
              <a:rPr lang="nl-NL" sz="1400" b="1" kern="100" dirty="0">
                <a:effectLst/>
                <a:latin typeface="Calibri" panose="020F0502020204030204" pitchFamily="34" charset="0"/>
                <a:ea typeface="Calibri" panose="020F0502020204030204" pitchFamily="34" charset="0"/>
                <a:cs typeface="Times New Roman" panose="02020603050405020304" pitchFamily="18" charset="0"/>
              </a:rPr>
              <a:t>De partij die graag wil samenwerken</a:t>
            </a:r>
            <a:endParaRPr lang="nl-NL"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mj-lt"/>
              <a:buAutoNum type="arabicParenR" startAt="11"/>
            </a:pPr>
            <a:r>
              <a:rPr lang="nl-NL" sz="1400" b="1" kern="100" dirty="0">
                <a:effectLst/>
                <a:latin typeface="Calibri" panose="020F0502020204030204" pitchFamily="34" charset="0"/>
                <a:ea typeface="Calibri" panose="020F0502020204030204" pitchFamily="34" charset="0"/>
                <a:cs typeface="Times New Roman" panose="02020603050405020304" pitchFamily="18" charset="0"/>
              </a:rPr>
              <a:t>De partij die zich inzet voor een gezonde levensstijl </a:t>
            </a:r>
            <a:endParaRPr lang="nl-NL"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mj-lt"/>
              <a:buAutoNum type="arabicParenR" startAt="11"/>
            </a:pPr>
            <a:r>
              <a:rPr lang="nl-NL" sz="1400" b="1" kern="100" dirty="0">
                <a:effectLst/>
                <a:latin typeface="Calibri" panose="020F0502020204030204" pitchFamily="34" charset="0"/>
                <a:ea typeface="Calibri" panose="020F0502020204030204" pitchFamily="34" charset="0"/>
                <a:cs typeface="Times New Roman" panose="02020603050405020304" pitchFamily="18" charset="0"/>
              </a:rPr>
              <a:t>De partij voor de gamers </a:t>
            </a:r>
          </a:p>
          <a:p>
            <a:pPr marL="342900" indent="-342900">
              <a:lnSpc>
                <a:spcPct val="100000"/>
              </a:lnSpc>
              <a:buFont typeface="+mj-lt"/>
              <a:buAutoNum type="arabicParenR" startAt="11"/>
            </a:pPr>
            <a:r>
              <a:rPr lang="nl-NL" sz="1400" b="1" kern="100" dirty="0">
                <a:effectLst/>
                <a:latin typeface="Calibri" panose="020F0502020204030204" pitchFamily="34" charset="0"/>
                <a:ea typeface="Calibri" panose="020F0502020204030204" pitchFamily="34" charset="0"/>
                <a:cs typeface="Times New Roman" panose="02020603050405020304" pitchFamily="18" charset="0"/>
              </a:rPr>
              <a:t>De partij die gelijkheid belangrijk vindt</a:t>
            </a:r>
          </a:p>
          <a:p>
            <a:pPr marL="342900" indent="-342900">
              <a:lnSpc>
                <a:spcPct val="100000"/>
              </a:lnSpc>
              <a:buFont typeface="+mj-lt"/>
              <a:buAutoNum type="arabicParenR" startAt="11"/>
            </a:pPr>
            <a:r>
              <a:rPr lang="nl-NL" sz="1400" b="1" kern="100" dirty="0">
                <a:effectLst/>
                <a:latin typeface="Calibri" panose="020F0502020204030204" pitchFamily="34" charset="0"/>
                <a:ea typeface="Calibri" panose="020F0502020204030204" pitchFamily="34" charset="0"/>
                <a:cs typeface="Times New Roman" panose="02020603050405020304" pitchFamily="18" charset="0"/>
              </a:rPr>
              <a:t>De partij die vrijheid belangrijk vindt</a:t>
            </a:r>
            <a:endParaRPr lang="nl-NL"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mj-lt"/>
              <a:buAutoNum type="arabicParenR" startAt="11"/>
            </a:pPr>
            <a:r>
              <a:rPr lang="nl-NL" sz="1400" b="1" kern="100" dirty="0">
                <a:effectLst/>
                <a:latin typeface="Calibri" panose="020F0502020204030204" pitchFamily="34" charset="0"/>
                <a:ea typeface="Calibri" panose="020F0502020204030204" pitchFamily="34" charset="0"/>
                <a:cs typeface="Times New Roman" panose="02020603050405020304" pitchFamily="18" charset="0"/>
              </a:rPr>
              <a:t>De partij voor kunst en cultuur</a:t>
            </a:r>
            <a:endParaRPr lang="nl-NL"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mj-lt"/>
              <a:buAutoNum type="arabicParenR" startAt="11"/>
            </a:pPr>
            <a:r>
              <a:rPr lang="nl-NL" sz="1400" b="1" kern="100" dirty="0">
                <a:effectLst/>
                <a:latin typeface="Calibri" panose="020F0502020204030204" pitchFamily="34" charset="0"/>
                <a:ea typeface="Calibri" panose="020F0502020204030204" pitchFamily="34" charset="0"/>
                <a:cs typeface="Times New Roman" panose="02020603050405020304" pitchFamily="18" charset="0"/>
              </a:rPr>
              <a:t>De partij voor sport </a:t>
            </a:r>
          </a:p>
          <a:p>
            <a:pPr marL="342900" indent="-342900">
              <a:lnSpc>
                <a:spcPct val="100000"/>
              </a:lnSpc>
              <a:buFont typeface="+mj-lt"/>
              <a:buAutoNum type="arabicParenR" startAt="11"/>
            </a:pPr>
            <a:r>
              <a:rPr lang="nl-NL" sz="1400" b="1" kern="100" dirty="0">
                <a:latin typeface="Calibri" panose="020F0502020204030204" pitchFamily="34" charset="0"/>
                <a:ea typeface="Calibri" panose="020F0502020204030204" pitchFamily="34" charset="0"/>
                <a:cs typeface="Times New Roman" panose="02020603050405020304" pitchFamily="18" charset="0"/>
              </a:rPr>
              <a:t>De partij voor bedrijven</a:t>
            </a:r>
          </a:p>
          <a:p>
            <a:pPr marL="342900" indent="-342900">
              <a:lnSpc>
                <a:spcPct val="100000"/>
              </a:lnSpc>
              <a:buFont typeface="+mj-lt"/>
              <a:buAutoNum type="arabicParenR" startAt="11"/>
            </a:pPr>
            <a:r>
              <a:rPr lang="nl-NL" sz="1400" b="1" kern="100" dirty="0">
                <a:effectLst/>
                <a:latin typeface="Calibri" panose="020F0502020204030204" pitchFamily="34" charset="0"/>
                <a:ea typeface="Calibri" panose="020F0502020204030204" pitchFamily="34" charset="0"/>
                <a:cs typeface="Times New Roman" panose="02020603050405020304" pitchFamily="18" charset="0"/>
              </a:rPr>
              <a:t>De partij voor onderwijs</a:t>
            </a:r>
          </a:p>
          <a:p>
            <a:pPr marL="0" indent="0">
              <a:lnSpc>
                <a:spcPct val="100000"/>
              </a:lnSpc>
              <a:buNone/>
            </a:pPr>
            <a:endParaRPr lang="nl-NL"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mj-lt"/>
              <a:buAutoNum type="arabicParenR" startAt="12"/>
            </a:pPr>
            <a:endParaRPr lang="nl-NL"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118012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2ED3786E-2E86-7A5B-8138-E7E8FB54E084}"/>
              </a:ext>
            </a:extLst>
          </p:cNvPr>
          <p:cNvSpPr>
            <a:spLocks noGrp="1"/>
          </p:cNvSpPr>
          <p:nvPr>
            <p:ph type="ftr" sz="quarter" idx="3"/>
          </p:nvPr>
        </p:nvSpPr>
        <p:spPr/>
        <p:txBody>
          <a:bodyPr/>
          <a:lstStyle/>
          <a:p>
            <a:endParaRPr lang="nl-NL" dirty="0"/>
          </a:p>
        </p:txBody>
      </p:sp>
      <p:sp>
        <p:nvSpPr>
          <p:cNvPr id="3" name="Rechthoek: afgeronde hoeken 2">
            <a:extLst>
              <a:ext uri="{FF2B5EF4-FFF2-40B4-BE49-F238E27FC236}">
                <a16:creationId xmlns:a16="http://schemas.microsoft.com/office/drawing/2014/main" id="{975A5154-E9FB-E531-3277-5448D6A423E0}"/>
              </a:ext>
            </a:extLst>
          </p:cNvPr>
          <p:cNvSpPr/>
          <p:nvPr/>
        </p:nvSpPr>
        <p:spPr>
          <a:xfrm>
            <a:off x="958331" y="432852"/>
            <a:ext cx="7227338" cy="4375368"/>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A6189869-9954-4E1F-98BE-B7CDF8DEAAE8}"/>
              </a:ext>
            </a:extLst>
          </p:cNvPr>
          <p:cNvSpPr txBox="1"/>
          <p:nvPr/>
        </p:nvSpPr>
        <p:spPr>
          <a:xfrm>
            <a:off x="1563052" y="678924"/>
            <a:ext cx="6017895" cy="3785652"/>
          </a:xfrm>
          <a:prstGeom prst="rect">
            <a:avLst/>
          </a:prstGeom>
          <a:noFill/>
        </p:spPr>
        <p:txBody>
          <a:bodyPr wrap="square">
            <a:spAutoFit/>
          </a:bodyPr>
          <a:lstStyle/>
          <a:p>
            <a:pPr algn="ctr"/>
            <a:r>
              <a:rPr lang="nl-NL" sz="2000" b="1" dirty="0">
                <a:solidFill>
                  <a:schemeClr val="tx2"/>
                </a:solidFill>
              </a:rPr>
              <a:t>Gefeliciteerd!</a:t>
            </a:r>
            <a:r>
              <a:rPr lang="nl-NL" sz="2000" b="1" u="sng" dirty="0">
                <a:solidFill>
                  <a:schemeClr val="tx2"/>
                </a:solidFill>
              </a:rPr>
              <a:t> </a:t>
            </a:r>
          </a:p>
          <a:p>
            <a:pPr algn="ctr"/>
            <a:r>
              <a:rPr lang="nl-NL" sz="2000" dirty="0">
                <a:solidFill>
                  <a:schemeClr val="tx2"/>
                </a:solidFill>
              </a:rPr>
              <a:t>Jullie zijn nu echte framing-experts!</a:t>
            </a:r>
          </a:p>
          <a:p>
            <a:pPr algn="ctr"/>
            <a:endParaRPr lang="nl-NL" sz="2000" dirty="0">
              <a:solidFill>
                <a:schemeClr val="tx2"/>
              </a:solidFill>
            </a:endParaRPr>
          </a:p>
          <a:p>
            <a:pPr algn="ctr"/>
            <a:r>
              <a:rPr lang="nl-NL" sz="2000" dirty="0">
                <a:solidFill>
                  <a:schemeClr val="tx2"/>
                </a:solidFill>
              </a:rPr>
              <a:t>De komende campagnetijd is een interessante periode als het gaat over framing, want politieke partijen zullen alles op alles zetten om de kiezer te overtuigen.</a:t>
            </a:r>
          </a:p>
          <a:p>
            <a:pPr algn="ctr"/>
            <a:endParaRPr lang="nl-NL" sz="2000" dirty="0">
              <a:solidFill>
                <a:schemeClr val="tx2"/>
              </a:solidFill>
            </a:endParaRPr>
          </a:p>
          <a:p>
            <a:pPr algn="ctr"/>
            <a:r>
              <a:rPr lang="nl-NL" sz="2000" b="1" dirty="0">
                <a:solidFill>
                  <a:schemeClr val="tx2"/>
                </a:solidFill>
              </a:rPr>
              <a:t>Tip</a:t>
            </a:r>
            <a:r>
              <a:rPr lang="nl-NL" sz="2000" dirty="0">
                <a:solidFill>
                  <a:schemeClr val="tx2"/>
                </a:solidFill>
              </a:rPr>
              <a:t>: </a:t>
            </a:r>
          </a:p>
          <a:p>
            <a:pPr algn="ctr"/>
            <a:r>
              <a:rPr lang="nl-NL" sz="2000" dirty="0">
                <a:solidFill>
                  <a:schemeClr val="tx2"/>
                </a:solidFill>
              </a:rPr>
              <a:t>Binnenkort zijn er ook verkiezingsdebatten op televisie. Ga er vooral eens eentje bekijken en let dan op de manier waarop de politici zichzelf presenteren. </a:t>
            </a:r>
          </a:p>
          <a:p>
            <a:pPr algn="ctr"/>
            <a:r>
              <a:rPr lang="nl-NL" sz="2000" dirty="0">
                <a:solidFill>
                  <a:schemeClr val="tx2"/>
                </a:solidFill>
              </a:rPr>
              <a:t>Herken jij de framing?</a:t>
            </a:r>
          </a:p>
        </p:txBody>
      </p:sp>
    </p:spTree>
    <p:extLst>
      <p:ext uri="{BB962C8B-B14F-4D97-AF65-F5344CB8AC3E}">
        <p14:creationId xmlns:p14="http://schemas.microsoft.com/office/powerpoint/2010/main" val="39938874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4335D-20F7-4E7E-AA1B-7DAD8FFAE7D0}"/>
              </a:ext>
            </a:extLst>
          </p:cNvPr>
          <p:cNvSpPr>
            <a:spLocks noGrp="1"/>
          </p:cNvSpPr>
          <p:nvPr>
            <p:ph type="title"/>
          </p:nvPr>
        </p:nvSpPr>
        <p:spPr/>
        <p:txBody>
          <a:bodyPr/>
          <a:lstStyle/>
          <a:p>
            <a:endParaRPr lang="nl-NL"/>
          </a:p>
        </p:txBody>
      </p:sp>
    </p:spTree>
    <p:extLst>
      <p:ext uri="{BB962C8B-B14F-4D97-AF65-F5344CB8AC3E}">
        <p14:creationId xmlns:p14="http://schemas.microsoft.com/office/powerpoint/2010/main" val="277542300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06DCB49-CF2E-DE98-FF3D-2F775B930C58}"/>
              </a:ext>
            </a:extLst>
          </p:cNvPr>
          <p:cNvSpPr>
            <a:spLocks noGrp="1"/>
          </p:cNvSpPr>
          <p:nvPr>
            <p:ph idx="1"/>
          </p:nvPr>
        </p:nvSpPr>
        <p:spPr/>
        <p:txBody>
          <a:bodyPr/>
          <a:lstStyle/>
          <a:p>
            <a:pPr marL="0" indent="0">
              <a:lnSpc>
                <a:spcPct val="100000"/>
              </a:lnSpc>
              <a:buNone/>
            </a:pPr>
            <a:r>
              <a:rPr lang="nl-NL" dirty="0">
                <a:solidFill>
                  <a:srgbClr val="000000"/>
                </a:solidFill>
                <a:latin typeface="Calibri" panose="020F0502020204030204" pitchFamily="34" charset="0"/>
              </a:rPr>
              <a:t>Politieke partijen en politici willen de kiezers overtuigen. Dit doen zij niet alleen door hun plannen te vertellen, maar ook door een bepaald beeld van hun partij of van zichzelf te creëren. </a:t>
            </a:r>
          </a:p>
          <a:p>
            <a:pPr marL="0" indent="0">
              <a:lnSpc>
                <a:spcPct val="100000"/>
              </a:lnSpc>
              <a:buNone/>
            </a:pPr>
            <a:r>
              <a:rPr lang="nl-NL" dirty="0">
                <a:solidFill>
                  <a:srgbClr val="000000"/>
                </a:solidFill>
                <a:latin typeface="Calibri" panose="020F0502020204030204" pitchFamily="34" charset="0"/>
              </a:rPr>
              <a:t>Dit noem je </a:t>
            </a:r>
            <a:r>
              <a:rPr lang="nl-NL" b="1" dirty="0">
                <a:solidFill>
                  <a:srgbClr val="000000"/>
                </a:solidFill>
                <a:latin typeface="Calibri" panose="020F0502020204030204" pitchFamily="34" charset="0"/>
              </a:rPr>
              <a:t>‘framing’</a:t>
            </a:r>
            <a:r>
              <a:rPr lang="nl-NL" dirty="0">
                <a:solidFill>
                  <a:srgbClr val="000000"/>
                </a:solidFill>
                <a:latin typeface="Calibri" panose="020F0502020204030204" pitchFamily="34" charset="0"/>
              </a:rPr>
              <a:t>. </a:t>
            </a:r>
          </a:p>
          <a:p>
            <a:pPr marL="0" indent="0">
              <a:lnSpc>
                <a:spcPct val="100000"/>
              </a:lnSpc>
              <a:buNone/>
            </a:pPr>
            <a:r>
              <a:rPr lang="nl-NL" dirty="0">
                <a:solidFill>
                  <a:srgbClr val="000000"/>
                </a:solidFill>
                <a:latin typeface="Calibri" panose="020F0502020204030204" pitchFamily="34" charset="0"/>
              </a:rPr>
              <a:t>Rond de verkiezingen gaan politieke partijen aan de slag met hun framing. </a:t>
            </a:r>
          </a:p>
          <a:p>
            <a:pPr marL="0" indent="0">
              <a:lnSpc>
                <a:spcPct val="100000"/>
              </a:lnSpc>
              <a:buNone/>
            </a:pPr>
            <a:r>
              <a:rPr lang="nl-NL" dirty="0">
                <a:solidFill>
                  <a:srgbClr val="000000"/>
                </a:solidFill>
                <a:latin typeface="Calibri" panose="020F0502020204030204" pitchFamily="34" charset="0"/>
              </a:rPr>
              <a:t>Belangrijk om dat te herkennen dus!</a:t>
            </a:r>
          </a:p>
          <a:p>
            <a:pPr marL="0" indent="0">
              <a:buNone/>
            </a:pPr>
            <a:endParaRPr lang="nl-NL" dirty="0"/>
          </a:p>
        </p:txBody>
      </p:sp>
      <p:sp>
        <p:nvSpPr>
          <p:cNvPr id="3" name="Titel 2">
            <a:extLst>
              <a:ext uri="{FF2B5EF4-FFF2-40B4-BE49-F238E27FC236}">
                <a16:creationId xmlns:a16="http://schemas.microsoft.com/office/drawing/2014/main" id="{E862E492-B111-B07A-5697-34A1962377FD}"/>
              </a:ext>
            </a:extLst>
          </p:cNvPr>
          <p:cNvSpPr>
            <a:spLocks noGrp="1"/>
          </p:cNvSpPr>
          <p:nvPr>
            <p:ph type="title"/>
          </p:nvPr>
        </p:nvSpPr>
        <p:spPr/>
        <p:txBody>
          <a:bodyPr/>
          <a:lstStyle/>
          <a:p>
            <a:r>
              <a:rPr lang="nl-NL" dirty="0"/>
              <a:t>Framing</a:t>
            </a:r>
          </a:p>
        </p:txBody>
      </p:sp>
      <p:sp>
        <p:nvSpPr>
          <p:cNvPr id="4" name="Tijdelijke aanduiding voor voettekst 3">
            <a:extLst>
              <a:ext uri="{FF2B5EF4-FFF2-40B4-BE49-F238E27FC236}">
                <a16:creationId xmlns:a16="http://schemas.microsoft.com/office/drawing/2014/main" id="{58056869-1C7A-3138-B478-B1CE9BE0D9ED}"/>
              </a:ext>
            </a:extLst>
          </p:cNvPr>
          <p:cNvSpPr>
            <a:spLocks noGrp="1"/>
          </p:cNvSpPr>
          <p:nvPr>
            <p:ph type="ftr" sz="quarter" idx="3"/>
          </p:nvPr>
        </p:nvSpPr>
        <p:spPr/>
        <p:txBody>
          <a:bodyPr/>
          <a:lstStyle/>
          <a:p>
            <a:endParaRPr lang="nl-NL" dirty="0"/>
          </a:p>
        </p:txBody>
      </p:sp>
    </p:spTree>
    <p:extLst>
      <p:ext uri="{BB962C8B-B14F-4D97-AF65-F5344CB8AC3E}">
        <p14:creationId xmlns:p14="http://schemas.microsoft.com/office/powerpoint/2010/main" val="85105278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0E3B58-4BA8-0805-926C-7A0F6E282EF8}"/>
              </a:ext>
            </a:extLst>
          </p:cNvPr>
          <p:cNvSpPr>
            <a:spLocks noGrp="1"/>
          </p:cNvSpPr>
          <p:nvPr>
            <p:ph type="title"/>
          </p:nvPr>
        </p:nvSpPr>
        <p:spPr>
          <a:xfrm>
            <a:off x="718458" y="720000"/>
            <a:ext cx="6270171" cy="900000"/>
          </a:xfrm>
        </p:spPr>
        <p:txBody>
          <a:bodyPr/>
          <a:lstStyle/>
          <a:p>
            <a:r>
              <a:rPr lang="nl-NL" dirty="0"/>
              <a:t>Spindoctor</a:t>
            </a:r>
          </a:p>
        </p:txBody>
      </p:sp>
      <p:sp>
        <p:nvSpPr>
          <p:cNvPr id="3" name="Tijdelijke aanduiding voor inhoud 2">
            <a:extLst>
              <a:ext uri="{FF2B5EF4-FFF2-40B4-BE49-F238E27FC236}">
                <a16:creationId xmlns:a16="http://schemas.microsoft.com/office/drawing/2014/main" id="{17CE2F65-DB70-E8B3-6F5D-B621CAEA5D41}"/>
              </a:ext>
            </a:extLst>
          </p:cNvPr>
          <p:cNvSpPr>
            <a:spLocks noGrp="1"/>
          </p:cNvSpPr>
          <p:nvPr>
            <p:ph idx="1"/>
          </p:nvPr>
        </p:nvSpPr>
        <p:spPr>
          <a:xfrm>
            <a:off x="718458" y="1620000"/>
            <a:ext cx="2880359" cy="3129336"/>
          </a:xfrm>
        </p:spPr>
        <p:txBody>
          <a:bodyPr/>
          <a:lstStyle/>
          <a:p>
            <a:pPr marL="0" indent="0">
              <a:buNone/>
            </a:pPr>
            <a:r>
              <a:rPr lang="nl-NL">
                <a:latin typeface="Calibri" panose="020F0502020204030204" pitchFamily="34" charset="0"/>
              </a:rPr>
              <a:t>Een spindoctor is een soort marketing-manager van een politicus. </a:t>
            </a:r>
          </a:p>
          <a:p>
            <a:pPr marL="0" indent="0">
              <a:buNone/>
            </a:pPr>
            <a:r>
              <a:rPr lang="nl-NL">
                <a:latin typeface="Calibri" panose="020F0502020204030204" pitchFamily="34" charset="0"/>
              </a:rPr>
              <a:t>Jack de Vries was spindoctor van Jan-Peter Balkenende (minister-president van 2002 tot 2010). </a:t>
            </a:r>
          </a:p>
          <a:p>
            <a:pPr marL="0" indent="0">
              <a:buNone/>
            </a:pPr>
            <a:r>
              <a:rPr lang="nl-NL">
                <a:latin typeface="Calibri" panose="020F0502020204030204" pitchFamily="34" charset="0"/>
              </a:rPr>
              <a:t>Hier legt hij uit hoe hij gebruikmaakte van framing.</a:t>
            </a:r>
            <a:endParaRPr lang="nl-NL"/>
          </a:p>
          <a:p>
            <a:pPr marL="0" indent="0">
              <a:buNone/>
            </a:pPr>
            <a:endParaRPr lang="nl-NL" dirty="0"/>
          </a:p>
        </p:txBody>
      </p:sp>
      <p:sp>
        <p:nvSpPr>
          <p:cNvPr id="4" name="Tijdelijke aanduiding voor voettekst 3">
            <a:extLst>
              <a:ext uri="{FF2B5EF4-FFF2-40B4-BE49-F238E27FC236}">
                <a16:creationId xmlns:a16="http://schemas.microsoft.com/office/drawing/2014/main" id="{64F13D8C-3F12-54EA-5C37-04787FA5ACA3}"/>
              </a:ext>
            </a:extLst>
          </p:cNvPr>
          <p:cNvSpPr>
            <a:spLocks noGrp="1"/>
          </p:cNvSpPr>
          <p:nvPr>
            <p:ph type="ftr" sz="quarter" idx="3"/>
          </p:nvPr>
        </p:nvSpPr>
        <p:spPr/>
        <p:txBody>
          <a:bodyPr/>
          <a:lstStyle/>
          <a:p>
            <a:endParaRPr lang="nl-NL" dirty="0"/>
          </a:p>
        </p:txBody>
      </p:sp>
      <p:pic>
        <p:nvPicPr>
          <p:cNvPr id="5" name="Onlinemedia 4" title="Het verhaal achter de glazen bril van Jan Peter Balkenende | SPLINTER, in de politiek">
            <a:hlinkClick r:id="" action="ppaction://media"/>
            <a:extLst>
              <a:ext uri="{FF2B5EF4-FFF2-40B4-BE49-F238E27FC236}">
                <a16:creationId xmlns:a16="http://schemas.microsoft.com/office/drawing/2014/main" id="{70C73A56-C39D-4D1D-2251-7A52F29E9057}"/>
              </a:ext>
            </a:extLst>
          </p:cNvPr>
          <p:cNvPicPr>
            <a:picLocks noRot="1" noChangeAspect="1"/>
          </p:cNvPicPr>
          <p:nvPr>
            <a:videoFile r:link="rId1"/>
          </p:nvPr>
        </p:nvPicPr>
        <p:blipFill>
          <a:blip r:embed="rId3"/>
          <a:stretch>
            <a:fillRect/>
          </a:stretch>
        </p:blipFill>
        <p:spPr>
          <a:xfrm>
            <a:off x="3853543" y="1620000"/>
            <a:ext cx="5097778" cy="2880000"/>
          </a:xfrm>
          <a:prstGeom prst="rect">
            <a:avLst/>
          </a:prstGeom>
        </p:spPr>
      </p:pic>
    </p:spTree>
    <p:extLst>
      <p:ext uri="{BB962C8B-B14F-4D97-AF65-F5344CB8AC3E}">
        <p14:creationId xmlns:p14="http://schemas.microsoft.com/office/powerpoint/2010/main" val="13857837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5DBD8E5E-B44A-9C43-7027-C4268A38B3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715"/>
          <a:stretch/>
        </p:blipFill>
        <p:spPr bwMode="auto">
          <a:xfrm>
            <a:off x="0" y="448910"/>
            <a:ext cx="9144000" cy="476815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8AA076A7-3A42-2216-6FA2-6D41D129B033}"/>
              </a:ext>
            </a:extLst>
          </p:cNvPr>
          <p:cNvSpPr>
            <a:spLocks noGrp="1"/>
          </p:cNvSpPr>
          <p:nvPr>
            <p:ph type="title"/>
          </p:nvPr>
        </p:nvSpPr>
        <p:spPr>
          <a:xfrm>
            <a:off x="5238206" y="1447920"/>
            <a:ext cx="3905794" cy="720000"/>
          </a:xfrm>
        </p:spPr>
        <p:txBody>
          <a:bodyPr/>
          <a:lstStyle/>
          <a:p>
            <a:r>
              <a:rPr lang="nl-NL" dirty="0"/>
              <a:t>Herken jij framing?</a:t>
            </a:r>
          </a:p>
        </p:txBody>
      </p:sp>
      <p:sp>
        <p:nvSpPr>
          <p:cNvPr id="3" name="Tijdelijke aanduiding voor voettekst 2">
            <a:extLst>
              <a:ext uri="{FF2B5EF4-FFF2-40B4-BE49-F238E27FC236}">
                <a16:creationId xmlns:a16="http://schemas.microsoft.com/office/drawing/2014/main" id="{83140157-C798-A161-9FEE-CD0B925991B1}"/>
              </a:ext>
            </a:extLst>
          </p:cNvPr>
          <p:cNvSpPr>
            <a:spLocks noGrp="1"/>
          </p:cNvSpPr>
          <p:nvPr>
            <p:ph type="ftr" sz="quarter" idx="3"/>
          </p:nvPr>
        </p:nvSpPr>
        <p:spPr/>
        <p:txBody>
          <a:bodyPr/>
          <a:lstStyle/>
          <a:p>
            <a:endParaRPr lang="nl-NL" dirty="0"/>
          </a:p>
        </p:txBody>
      </p:sp>
    </p:spTree>
    <p:extLst>
      <p:ext uri="{BB962C8B-B14F-4D97-AF65-F5344CB8AC3E}">
        <p14:creationId xmlns:p14="http://schemas.microsoft.com/office/powerpoint/2010/main" val="30951250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39928BC-183F-9C88-812C-AFA42549894F}"/>
              </a:ext>
            </a:extLst>
          </p:cNvPr>
          <p:cNvSpPr>
            <a:spLocks noGrp="1"/>
          </p:cNvSpPr>
          <p:nvPr>
            <p:ph idx="1"/>
          </p:nvPr>
        </p:nvSpPr>
        <p:spPr/>
        <p:txBody>
          <a:bodyPr/>
          <a:lstStyle/>
          <a:p>
            <a:pPr marL="0" indent="0">
              <a:lnSpc>
                <a:spcPct val="100000"/>
              </a:lnSpc>
              <a:buNone/>
            </a:pPr>
            <a:r>
              <a:rPr lang="nl-NL" dirty="0"/>
              <a:t>Rond verkiezingen zijn politieke partijen druk bezig om het beeld over hun partij te beïnvloeden. Bijvoorbeeld met verkiezingsposters, campagnefilmpjes, of berichten op de sociale media. </a:t>
            </a:r>
          </a:p>
          <a:p>
            <a:pPr marL="0" indent="0">
              <a:lnSpc>
                <a:spcPct val="100000"/>
              </a:lnSpc>
              <a:buNone/>
            </a:pPr>
            <a:r>
              <a:rPr lang="nl-NL" dirty="0"/>
              <a:t>In de volgende slides staan een paar voorbeelden.</a:t>
            </a:r>
          </a:p>
          <a:p>
            <a:pPr marL="0" indent="0">
              <a:lnSpc>
                <a:spcPct val="100000"/>
              </a:lnSpc>
              <a:buNone/>
            </a:pPr>
            <a:endParaRPr lang="nl-NL" dirty="0"/>
          </a:p>
          <a:p>
            <a:pPr marL="0" indent="0">
              <a:lnSpc>
                <a:spcPct val="100000"/>
              </a:lnSpc>
              <a:buNone/>
            </a:pPr>
            <a:r>
              <a:rPr lang="nl-NL" dirty="0"/>
              <a:t>Wat denk jij dat de politieke partij of politicus in de volgende voorbeelden probeert duidelijk te maken?</a:t>
            </a:r>
          </a:p>
        </p:txBody>
      </p:sp>
      <p:sp>
        <p:nvSpPr>
          <p:cNvPr id="3" name="Titel 2">
            <a:extLst>
              <a:ext uri="{FF2B5EF4-FFF2-40B4-BE49-F238E27FC236}">
                <a16:creationId xmlns:a16="http://schemas.microsoft.com/office/drawing/2014/main" id="{08A5C9D3-7A88-C737-F5A6-6DD2EC46846C}"/>
              </a:ext>
            </a:extLst>
          </p:cNvPr>
          <p:cNvSpPr>
            <a:spLocks noGrp="1"/>
          </p:cNvSpPr>
          <p:nvPr>
            <p:ph type="title"/>
          </p:nvPr>
        </p:nvSpPr>
        <p:spPr/>
        <p:txBody>
          <a:bodyPr/>
          <a:lstStyle/>
          <a:p>
            <a:r>
              <a:rPr lang="nl-NL" dirty="0"/>
              <a:t>Wat voor beeld probeert de politieke partij te creëren?</a:t>
            </a:r>
          </a:p>
        </p:txBody>
      </p:sp>
      <p:pic>
        <p:nvPicPr>
          <p:cNvPr id="6" name="Picture 2" descr="Afbeelding met meubels, bureau, muur, overdekt&#10;&#10;Automatisch gegenereerde beschrijving">
            <a:extLst>
              <a:ext uri="{FF2B5EF4-FFF2-40B4-BE49-F238E27FC236}">
                <a16:creationId xmlns:a16="http://schemas.microsoft.com/office/drawing/2014/main" id="{5CBBAEA4-1DC9-DCB3-0F90-756ED53695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757" y="434340"/>
            <a:ext cx="20208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6563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2AA5C-BB12-03F8-A241-2A3A693A5AE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B934F7D-2933-AE31-2535-B8DB71196D52}"/>
              </a:ext>
            </a:extLst>
          </p:cNvPr>
          <p:cNvSpPr>
            <a:spLocks noGrp="1"/>
          </p:cNvSpPr>
          <p:nvPr>
            <p:ph type="title"/>
          </p:nvPr>
        </p:nvSpPr>
        <p:spPr>
          <a:xfrm>
            <a:off x="718458" y="720000"/>
            <a:ext cx="6270171" cy="900000"/>
          </a:xfrm>
        </p:spPr>
        <p:txBody>
          <a:bodyPr/>
          <a:lstStyle/>
          <a:p>
            <a:r>
              <a:rPr lang="nl-NL" dirty="0"/>
              <a:t>Campagnefilmpje</a:t>
            </a:r>
          </a:p>
        </p:txBody>
      </p:sp>
      <p:sp>
        <p:nvSpPr>
          <p:cNvPr id="3" name="Tijdelijke aanduiding voor inhoud 2">
            <a:extLst>
              <a:ext uri="{FF2B5EF4-FFF2-40B4-BE49-F238E27FC236}">
                <a16:creationId xmlns:a16="http://schemas.microsoft.com/office/drawing/2014/main" id="{96A25802-C3BE-9419-A738-8F293E70E5E8}"/>
              </a:ext>
            </a:extLst>
          </p:cNvPr>
          <p:cNvSpPr>
            <a:spLocks noGrp="1"/>
          </p:cNvSpPr>
          <p:nvPr>
            <p:ph idx="1"/>
          </p:nvPr>
        </p:nvSpPr>
        <p:spPr>
          <a:xfrm>
            <a:off x="718458" y="1620000"/>
            <a:ext cx="2880359" cy="3129336"/>
          </a:xfrm>
        </p:spPr>
        <p:txBody>
          <a:bodyPr/>
          <a:lstStyle/>
          <a:p>
            <a:pPr marL="0" indent="0">
              <a:buNone/>
            </a:pPr>
            <a:r>
              <a:rPr lang="nl-NL" b="1">
                <a:latin typeface="Calibri" panose="020F0502020204030204" pitchFamily="34" charset="0"/>
              </a:rPr>
              <a:t>CDA-lijsttrekker Henri Bontenbal</a:t>
            </a:r>
            <a:endParaRPr lang="nl-NL" b="1" dirty="0"/>
          </a:p>
          <a:p>
            <a:pPr marL="0" indent="0">
              <a:buNone/>
            </a:pPr>
            <a:r>
              <a:rPr lang="nl-NL" dirty="0"/>
              <a:t>Vraag 1: Welke drie woorden komen er in jou op als je dit filmpje kijkt?</a:t>
            </a:r>
          </a:p>
          <a:p>
            <a:pPr marL="0" indent="0">
              <a:buNone/>
            </a:pPr>
            <a:r>
              <a:rPr lang="nl-NL" dirty="0"/>
              <a:t>Vraag 2: Waardoor komt dat?</a:t>
            </a:r>
          </a:p>
        </p:txBody>
      </p:sp>
      <p:sp>
        <p:nvSpPr>
          <p:cNvPr id="4" name="Tijdelijke aanduiding voor voettekst 3">
            <a:extLst>
              <a:ext uri="{FF2B5EF4-FFF2-40B4-BE49-F238E27FC236}">
                <a16:creationId xmlns:a16="http://schemas.microsoft.com/office/drawing/2014/main" id="{5D0114FC-058B-8075-8496-8B408384B4D2}"/>
              </a:ext>
            </a:extLst>
          </p:cNvPr>
          <p:cNvSpPr>
            <a:spLocks noGrp="1"/>
          </p:cNvSpPr>
          <p:nvPr>
            <p:ph type="ftr" sz="quarter" idx="3"/>
          </p:nvPr>
        </p:nvSpPr>
        <p:spPr/>
        <p:txBody>
          <a:bodyPr/>
          <a:lstStyle/>
          <a:p>
            <a:endParaRPr lang="nl-NL" dirty="0"/>
          </a:p>
        </p:txBody>
      </p:sp>
      <p:pic>
        <p:nvPicPr>
          <p:cNvPr id="7" name="Onlinemedia 6" title="Henri Bontenbal voor een fatsoenlijk land.">
            <a:hlinkClick r:id="" action="ppaction://media"/>
            <a:extLst>
              <a:ext uri="{FF2B5EF4-FFF2-40B4-BE49-F238E27FC236}">
                <a16:creationId xmlns:a16="http://schemas.microsoft.com/office/drawing/2014/main" id="{DDE58933-25FB-0CF0-40B5-CB6D4F0829C5}"/>
              </a:ext>
            </a:extLst>
          </p:cNvPr>
          <p:cNvPicPr>
            <a:picLocks noRot="1" noChangeAspect="1"/>
          </p:cNvPicPr>
          <p:nvPr>
            <a:videoFile r:link="rId1"/>
          </p:nvPr>
        </p:nvPicPr>
        <p:blipFill>
          <a:blip r:embed="rId3"/>
          <a:stretch>
            <a:fillRect/>
          </a:stretch>
        </p:blipFill>
        <p:spPr>
          <a:xfrm>
            <a:off x="3499022" y="1620000"/>
            <a:ext cx="5097778" cy="2880000"/>
          </a:xfrm>
          <a:prstGeom prst="rect">
            <a:avLst/>
          </a:prstGeom>
        </p:spPr>
      </p:pic>
    </p:spTree>
    <p:extLst>
      <p:ext uri="{BB962C8B-B14F-4D97-AF65-F5344CB8AC3E}">
        <p14:creationId xmlns:p14="http://schemas.microsoft.com/office/powerpoint/2010/main" val="189417107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FF8AE6B-F9AC-9F4E-4EF5-C7492BE0BAB0}"/>
              </a:ext>
            </a:extLst>
          </p:cNvPr>
          <p:cNvSpPr>
            <a:spLocks noGrp="1"/>
          </p:cNvSpPr>
          <p:nvPr>
            <p:ph idx="1"/>
          </p:nvPr>
        </p:nvSpPr>
        <p:spPr>
          <a:xfrm>
            <a:off x="718458" y="4082824"/>
            <a:ext cx="7707084" cy="954876"/>
          </a:xfrm>
        </p:spPr>
        <p:txBody>
          <a:bodyPr/>
          <a:lstStyle/>
          <a:p>
            <a:pPr marL="0" indent="0">
              <a:buNone/>
            </a:pPr>
            <a:r>
              <a:rPr lang="nl-NL" dirty="0"/>
              <a:t>Vraag 1: Welke overeenkomst zie je tussen de drie verkiezingsposters?</a:t>
            </a:r>
            <a:br>
              <a:rPr lang="nl-NL" dirty="0"/>
            </a:br>
            <a:r>
              <a:rPr lang="nl-NL" dirty="0"/>
              <a:t>Vraag 2: Wat denk je dat deze politieke partijen daarmee proberen uit te beelden? </a:t>
            </a:r>
          </a:p>
        </p:txBody>
      </p:sp>
      <p:sp>
        <p:nvSpPr>
          <p:cNvPr id="4" name="Tijdelijke aanduiding voor voettekst 3">
            <a:extLst>
              <a:ext uri="{FF2B5EF4-FFF2-40B4-BE49-F238E27FC236}">
                <a16:creationId xmlns:a16="http://schemas.microsoft.com/office/drawing/2014/main" id="{EC36D802-8364-1F29-4597-DE1EA1F8113B}"/>
              </a:ext>
            </a:extLst>
          </p:cNvPr>
          <p:cNvSpPr>
            <a:spLocks noGrp="1"/>
          </p:cNvSpPr>
          <p:nvPr>
            <p:ph type="ftr" sz="quarter" idx="3"/>
          </p:nvPr>
        </p:nvSpPr>
        <p:spPr/>
        <p:txBody>
          <a:bodyPr/>
          <a:lstStyle/>
          <a:p>
            <a:endParaRPr lang="nl-NL" dirty="0"/>
          </a:p>
        </p:txBody>
      </p:sp>
      <p:sp>
        <p:nvSpPr>
          <p:cNvPr id="5" name="Titel 1">
            <a:extLst>
              <a:ext uri="{FF2B5EF4-FFF2-40B4-BE49-F238E27FC236}">
                <a16:creationId xmlns:a16="http://schemas.microsoft.com/office/drawing/2014/main" id="{B4FCBA2F-41E5-4015-E685-6A38B0490BD4}"/>
              </a:ext>
            </a:extLst>
          </p:cNvPr>
          <p:cNvSpPr>
            <a:spLocks noGrp="1"/>
          </p:cNvSpPr>
          <p:nvPr>
            <p:ph type="title"/>
          </p:nvPr>
        </p:nvSpPr>
        <p:spPr>
          <a:xfrm>
            <a:off x="718457" y="720000"/>
            <a:ext cx="7197633" cy="900000"/>
          </a:xfrm>
        </p:spPr>
        <p:txBody>
          <a:bodyPr/>
          <a:lstStyle/>
          <a:p>
            <a:r>
              <a:rPr lang="nl-NL" dirty="0"/>
              <a:t>Verkiezingsposters (GroenLinks, SP, PvdA)</a:t>
            </a:r>
          </a:p>
        </p:txBody>
      </p:sp>
      <p:pic>
        <p:nvPicPr>
          <p:cNvPr id="7" name="Afbeelding 6">
            <a:extLst>
              <a:ext uri="{FF2B5EF4-FFF2-40B4-BE49-F238E27FC236}">
                <a16:creationId xmlns:a16="http://schemas.microsoft.com/office/drawing/2014/main" id="{722FF119-35CA-830C-4C35-4F5CDC5D6ABE}"/>
              </a:ext>
            </a:extLst>
          </p:cNvPr>
          <p:cNvPicPr>
            <a:picLocks noChangeAspect="1"/>
          </p:cNvPicPr>
          <p:nvPr/>
        </p:nvPicPr>
        <p:blipFill>
          <a:blip r:embed="rId2"/>
          <a:stretch>
            <a:fillRect/>
          </a:stretch>
        </p:blipFill>
        <p:spPr>
          <a:xfrm>
            <a:off x="718458" y="1242060"/>
            <a:ext cx="1889975" cy="2659380"/>
          </a:xfrm>
          <a:prstGeom prst="rect">
            <a:avLst/>
          </a:prstGeom>
          <a:ln>
            <a:solidFill>
              <a:schemeClr val="tx2"/>
            </a:solidFill>
          </a:ln>
        </p:spPr>
      </p:pic>
      <p:pic>
        <p:nvPicPr>
          <p:cNvPr id="8" name="Afbeelding 7">
            <a:extLst>
              <a:ext uri="{FF2B5EF4-FFF2-40B4-BE49-F238E27FC236}">
                <a16:creationId xmlns:a16="http://schemas.microsoft.com/office/drawing/2014/main" id="{D024715D-C305-9BB0-8ECD-77AC0E450A37}"/>
              </a:ext>
            </a:extLst>
          </p:cNvPr>
          <p:cNvPicPr>
            <a:picLocks noChangeAspect="1"/>
          </p:cNvPicPr>
          <p:nvPr/>
        </p:nvPicPr>
        <p:blipFill>
          <a:blip r:embed="rId3"/>
          <a:stretch>
            <a:fillRect/>
          </a:stretch>
        </p:blipFill>
        <p:spPr>
          <a:xfrm>
            <a:off x="3628981" y="1242060"/>
            <a:ext cx="1886029" cy="2659380"/>
          </a:xfrm>
          <a:prstGeom prst="rect">
            <a:avLst/>
          </a:prstGeom>
          <a:ln>
            <a:solidFill>
              <a:schemeClr val="tx2"/>
            </a:solidFill>
          </a:ln>
        </p:spPr>
      </p:pic>
      <p:pic>
        <p:nvPicPr>
          <p:cNvPr id="9" name="Afbeelding 8">
            <a:extLst>
              <a:ext uri="{FF2B5EF4-FFF2-40B4-BE49-F238E27FC236}">
                <a16:creationId xmlns:a16="http://schemas.microsoft.com/office/drawing/2014/main" id="{D8AC10BB-7B4B-5048-6B5B-B0E4B2D58144}"/>
              </a:ext>
            </a:extLst>
          </p:cNvPr>
          <p:cNvPicPr>
            <a:picLocks noChangeAspect="1"/>
          </p:cNvPicPr>
          <p:nvPr/>
        </p:nvPicPr>
        <p:blipFill>
          <a:blip r:embed="rId4"/>
          <a:stretch>
            <a:fillRect/>
          </a:stretch>
        </p:blipFill>
        <p:spPr>
          <a:xfrm>
            <a:off x="6582019" y="1242060"/>
            <a:ext cx="1843523" cy="2659380"/>
          </a:xfrm>
          <a:prstGeom prst="rect">
            <a:avLst/>
          </a:prstGeom>
          <a:ln>
            <a:solidFill>
              <a:schemeClr val="tx2"/>
            </a:solidFill>
          </a:ln>
        </p:spPr>
      </p:pic>
    </p:spTree>
    <p:extLst>
      <p:ext uri="{BB962C8B-B14F-4D97-AF65-F5344CB8AC3E}">
        <p14:creationId xmlns:p14="http://schemas.microsoft.com/office/powerpoint/2010/main" val="86165902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D51F1-D711-7C20-087A-055579A84CC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1DC998E-42ED-30A7-44CD-3ED0A09ABF6F}"/>
              </a:ext>
            </a:extLst>
          </p:cNvPr>
          <p:cNvSpPr>
            <a:spLocks noGrp="1"/>
          </p:cNvSpPr>
          <p:nvPr>
            <p:ph type="title"/>
          </p:nvPr>
        </p:nvSpPr>
        <p:spPr>
          <a:xfrm>
            <a:off x="718458" y="720000"/>
            <a:ext cx="6270171" cy="900000"/>
          </a:xfrm>
        </p:spPr>
        <p:txBody>
          <a:bodyPr/>
          <a:lstStyle/>
          <a:p>
            <a:r>
              <a:rPr lang="nl-NL" dirty="0"/>
              <a:t>Social media</a:t>
            </a:r>
          </a:p>
        </p:txBody>
      </p:sp>
      <p:sp>
        <p:nvSpPr>
          <p:cNvPr id="3" name="Tijdelijke aanduiding voor inhoud 2">
            <a:extLst>
              <a:ext uri="{FF2B5EF4-FFF2-40B4-BE49-F238E27FC236}">
                <a16:creationId xmlns:a16="http://schemas.microsoft.com/office/drawing/2014/main" id="{39807E1E-AC64-CC71-464B-4A9437B7EC57}"/>
              </a:ext>
            </a:extLst>
          </p:cNvPr>
          <p:cNvSpPr>
            <a:spLocks noGrp="1"/>
          </p:cNvSpPr>
          <p:nvPr>
            <p:ph idx="1"/>
          </p:nvPr>
        </p:nvSpPr>
        <p:spPr>
          <a:xfrm>
            <a:off x="718458" y="1620000"/>
            <a:ext cx="2880359" cy="3129336"/>
          </a:xfrm>
        </p:spPr>
        <p:txBody>
          <a:bodyPr/>
          <a:lstStyle/>
          <a:p>
            <a:pPr marL="0" indent="0">
              <a:buNone/>
            </a:pPr>
            <a:r>
              <a:rPr lang="nl-NL" b="1" dirty="0" err="1">
                <a:latin typeface="Calibri" panose="020F0502020204030204" pitchFamily="34" charset="0"/>
              </a:rPr>
              <a:t>FvD</a:t>
            </a:r>
            <a:r>
              <a:rPr lang="nl-NL" b="1" dirty="0">
                <a:latin typeface="Calibri" panose="020F0502020204030204" pitchFamily="34" charset="0"/>
              </a:rPr>
              <a:t> lijsttrekker Thierry </a:t>
            </a:r>
            <a:r>
              <a:rPr lang="nl-NL" b="1" dirty="0" err="1">
                <a:latin typeface="Calibri" panose="020F0502020204030204" pitchFamily="34" charset="0"/>
              </a:rPr>
              <a:t>Baudet</a:t>
            </a:r>
            <a:endParaRPr lang="nl-NL" b="1" dirty="0"/>
          </a:p>
          <a:p>
            <a:pPr marL="0" indent="0">
              <a:buNone/>
            </a:pPr>
            <a:r>
              <a:rPr lang="nl-NL" dirty="0"/>
              <a:t>Onlangs postte Forum voor Democratie dit filmpje op hun YouTube-kanaal.</a:t>
            </a:r>
            <a:br>
              <a:rPr lang="nl-NL" dirty="0"/>
            </a:br>
            <a:br>
              <a:rPr lang="nl-NL" dirty="0"/>
            </a:br>
            <a:r>
              <a:rPr lang="nl-NL" dirty="0"/>
              <a:t>Vraag: Waarom denk jij dat Forum voor Democratie dit filmpje online heeft gezet? </a:t>
            </a:r>
          </a:p>
        </p:txBody>
      </p:sp>
      <p:sp>
        <p:nvSpPr>
          <p:cNvPr id="4" name="Tijdelijke aanduiding voor voettekst 3">
            <a:extLst>
              <a:ext uri="{FF2B5EF4-FFF2-40B4-BE49-F238E27FC236}">
                <a16:creationId xmlns:a16="http://schemas.microsoft.com/office/drawing/2014/main" id="{2F75E48C-08A0-E7D7-561C-D23FC52FFB71}"/>
              </a:ext>
            </a:extLst>
          </p:cNvPr>
          <p:cNvSpPr>
            <a:spLocks noGrp="1"/>
          </p:cNvSpPr>
          <p:nvPr>
            <p:ph type="ftr" sz="quarter" idx="3"/>
          </p:nvPr>
        </p:nvSpPr>
        <p:spPr/>
        <p:txBody>
          <a:bodyPr/>
          <a:lstStyle/>
          <a:p>
            <a:endParaRPr lang="nl-NL" dirty="0"/>
          </a:p>
        </p:txBody>
      </p:sp>
      <p:pic>
        <p:nvPicPr>
          <p:cNvPr id="7" name="Onlinemedia 6" title="Hoeveel pakt Thierry Baudet op de bench?">
            <a:hlinkClick r:id="" action="ppaction://media"/>
            <a:extLst>
              <a:ext uri="{FF2B5EF4-FFF2-40B4-BE49-F238E27FC236}">
                <a16:creationId xmlns:a16="http://schemas.microsoft.com/office/drawing/2014/main" id="{24569E88-2312-FDB7-D2C8-70264DF2C7F4}"/>
              </a:ext>
            </a:extLst>
          </p:cNvPr>
          <p:cNvPicPr>
            <a:picLocks noRot="1" noChangeAspect="1"/>
          </p:cNvPicPr>
          <p:nvPr>
            <a:videoFile r:link="rId1"/>
          </p:nvPr>
        </p:nvPicPr>
        <p:blipFill>
          <a:blip r:embed="rId3"/>
          <a:stretch>
            <a:fillRect/>
          </a:stretch>
        </p:blipFill>
        <p:spPr>
          <a:xfrm>
            <a:off x="3598817" y="1620000"/>
            <a:ext cx="5097776" cy="2880000"/>
          </a:xfrm>
          <a:prstGeom prst="rect">
            <a:avLst/>
          </a:prstGeom>
        </p:spPr>
      </p:pic>
    </p:spTree>
    <p:extLst>
      <p:ext uri="{BB962C8B-B14F-4D97-AF65-F5344CB8AC3E}">
        <p14:creationId xmlns:p14="http://schemas.microsoft.com/office/powerpoint/2010/main" val="102418938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B4DFA-497E-ED92-7762-D6D24A2603CF}"/>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E32AEC7-DFB2-2C24-8B77-B634E9F04A05}"/>
              </a:ext>
            </a:extLst>
          </p:cNvPr>
          <p:cNvSpPr>
            <a:spLocks noGrp="1"/>
          </p:cNvSpPr>
          <p:nvPr>
            <p:ph idx="1"/>
          </p:nvPr>
        </p:nvSpPr>
        <p:spPr/>
        <p:txBody>
          <a:bodyPr/>
          <a:lstStyle/>
          <a:p>
            <a:pPr marL="0" indent="0">
              <a:lnSpc>
                <a:spcPct val="100000"/>
              </a:lnSpc>
              <a:buNone/>
            </a:pPr>
            <a:r>
              <a:rPr lang="nl-NL" dirty="0"/>
              <a:t>Soms is het niet helemaal duidelijk of er sprake is van framing. Oftewel: doet een politieke partij of een politicus dit expres? Of zit er helemaal geen idee of bedoeling achter? </a:t>
            </a:r>
          </a:p>
          <a:p>
            <a:pPr marL="0" indent="0">
              <a:lnSpc>
                <a:spcPct val="100000"/>
              </a:lnSpc>
              <a:buNone/>
            </a:pPr>
            <a:endParaRPr lang="nl-NL" dirty="0"/>
          </a:p>
          <a:p>
            <a:pPr marL="0" indent="0">
              <a:lnSpc>
                <a:spcPct val="100000"/>
              </a:lnSpc>
              <a:buNone/>
            </a:pPr>
            <a:r>
              <a:rPr lang="nl-NL" dirty="0"/>
              <a:t>Wat denk jij over de volgende voorbeelden?</a:t>
            </a:r>
          </a:p>
        </p:txBody>
      </p:sp>
      <p:sp>
        <p:nvSpPr>
          <p:cNvPr id="3" name="Titel 2">
            <a:extLst>
              <a:ext uri="{FF2B5EF4-FFF2-40B4-BE49-F238E27FC236}">
                <a16:creationId xmlns:a16="http://schemas.microsoft.com/office/drawing/2014/main" id="{147FD649-1B1C-E7FE-2973-16A937C65EB3}"/>
              </a:ext>
            </a:extLst>
          </p:cNvPr>
          <p:cNvSpPr>
            <a:spLocks noGrp="1"/>
          </p:cNvSpPr>
          <p:nvPr>
            <p:ph type="title"/>
          </p:nvPr>
        </p:nvSpPr>
        <p:spPr/>
        <p:txBody>
          <a:bodyPr/>
          <a:lstStyle/>
          <a:p>
            <a:r>
              <a:rPr lang="nl-NL" dirty="0"/>
              <a:t>Is hier sprake van framing?</a:t>
            </a:r>
          </a:p>
        </p:txBody>
      </p:sp>
      <p:pic>
        <p:nvPicPr>
          <p:cNvPr id="6" name="Picture 2" descr="Afbeelding met meubels, bureau, muur, overdekt&#10;&#10;Automatisch gegenereerde beschrijving">
            <a:extLst>
              <a:ext uri="{FF2B5EF4-FFF2-40B4-BE49-F238E27FC236}">
                <a16:creationId xmlns:a16="http://schemas.microsoft.com/office/drawing/2014/main" id="{A357F39C-D9F0-09FA-074E-F051FA700C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757" y="434340"/>
            <a:ext cx="20208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58553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ProDemos">
  <a:themeElements>
    <a:clrScheme name="ProDemos paars">
      <a:dk1>
        <a:srgbClr val="6E286E"/>
      </a:dk1>
      <a:lt1>
        <a:srgbClr val="FFFFFF"/>
      </a:lt1>
      <a:dk2>
        <a:srgbClr val="1A1918"/>
      </a:dk2>
      <a:lt2>
        <a:srgbClr val="EAEAEA"/>
      </a:lt2>
      <a:accent1>
        <a:srgbClr val="009FCB"/>
      </a:accent1>
      <a:accent2>
        <a:srgbClr val="65B32E"/>
      </a:accent2>
      <a:accent3>
        <a:srgbClr val="FCC243"/>
      </a:accent3>
      <a:accent4>
        <a:srgbClr val="EB5B24"/>
      </a:accent4>
      <a:accent5>
        <a:srgbClr val="D7007E"/>
      </a:accent5>
      <a:accent6>
        <a:srgbClr val="D60E41"/>
      </a:accent6>
      <a:hlink>
        <a:srgbClr val="009FCB"/>
      </a:hlink>
      <a:folHlink>
        <a:srgbClr val="C3B8A6"/>
      </a:folHlink>
    </a:clrScheme>
    <a:fontScheme name="Office-th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81FE61AC-C90D-4D21-AD9F-69D167A17D2B}" vid="{B5AB4DF3-A77F-4C8F-ABDD-9775CBFDD422}"/>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B7D61D776EC44EBF96354E46DD7CF7" ma:contentTypeVersion="18" ma:contentTypeDescription="Een nieuw document maken." ma:contentTypeScope="" ma:versionID="8133afb84a15b69cb26b22f1c1db2a09">
  <xsd:schema xmlns:xsd="http://www.w3.org/2001/XMLSchema" xmlns:xs="http://www.w3.org/2001/XMLSchema" xmlns:p="http://schemas.microsoft.com/office/2006/metadata/properties" xmlns:ns2="f6166596-befa-4d6e-9b8b-75e822e8a231" xmlns:ns3="3a7bcf79-13ec-4791-9315-eb816fa35df2" targetNamespace="http://schemas.microsoft.com/office/2006/metadata/properties" ma:root="true" ma:fieldsID="62832601cabcd8f2266d9163ccbf5c7b" ns2:_="" ns3:_="">
    <xsd:import namespace="f6166596-befa-4d6e-9b8b-75e822e8a231"/>
    <xsd:import namespace="3a7bcf79-13ec-4791-9315-eb816fa35df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lcf76f155ced4ddcb4097134ff3c332f" minOccurs="0"/>
                <xsd:element ref="ns3:TaxCatchAll"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166596-befa-4d6e-9b8b-75e822e8a2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990ba098-8963-4177-a9c0-5ce46bfe6f50"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7bcf79-13ec-4791-9315-eb816fa35df2"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35d50a92-1a98-4685-bbfd-29754743debb}" ma:internalName="TaxCatchAll" ma:showField="CatchAllData" ma:web="3a7bcf79-13ec-4791-9315-eb816fa35d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6166596-befa-4d6e-9b8b-75e822e8a231">
      <Terms xmlns="http://schemas.microsoft.com/office/infopath/2007/PartnerControls"/>
    </lcf76f155ced4ddcb4097134ff3c332f>
    <TaxCatchAll xmlns="3a7bcf79-13ec-4791-9315-eb816fa35df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9B7D29-76C4-4295-ABF2-CB06DB953FE4}"/>
</file>

<file path=customXml/itemProps2.xml><?xml version="1.0" encoding="utf-8"?>
<ds:datastoreItem xmlns:ds="http://schemas.openxmlformats.org/officeDocument/2006/customXml" ds:itemID="{A8356A00-84BF-4CC6-82D0-A235C69AB3BC}">
  <ds:schemaRef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schemas.openxmlformats.org/package/2006/metadata/core-properties"/>
    <ds:schemaRef ds:uri="http://schemas.microsoft.com/office/2006/documentManagement/types"/>
    <ds:schemaRef ds:uri="bec1c424-188b-4375-a314-13b12cd80b61"/>
    <ds:schemaRef ds:uri="6a8a28d1-734d-485c-bcaf-4004ade78669"/>
    <ds:schemaRef ds:uri="http://purl.org/dc/dcmitype/"/>
  </ds:schemaRefs>
</ds:datastoreItem>
</file>

<file path=customXml/itemProps3.xml><?xml version="1.0" encoding="utf-8"?>
<ds:datastoreItem xmlns:ds="http://schemas.openxmlformats.org/officeDocument/2006/customXml" ds:itemID="{E5D26ABF-74A2-4411-9ADD-4D50D25D63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ProDemos powerpointtemplate-NL paars 2025</Template>
  <TotalTime>149</TotalTime>
  <Words>996</Words>
  <Application>Microsoft Office PowerPoint</Application>
  <PresentationFormat>Diavoorstelling (16:9)</PresentationFormat>
  <Paragraphs>94</Paragraphs>
  <Slides>17</Slides>
  <Notes>1</Notes>
  <HiddenSlides>0</HiddenSlides>
  <MMClips>4</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Calibri</vt:lpstr>
      <vt:lpstr>Calibri Light</vt:lpstr>
      <vt:lpstr>ProDemos</vt:lpstr>
      <vt:lpstr>PowerPoint-presentatie</vt:lpstr>
      <vt:lpstr>Framing</vt:lpstr>
      <vt:lpstr>Spindoctor</vt:lpstr>
      <vt:lpstr>Herken jij framing?</vt:lpstr>
      <vt:lpstr>Wat voor beeld probeert de politieke partij te creëren?</vt:lpstr>
      <vt:lpstr>Campagnefilmpje</vt:lpstr>
      <vt:lpstr>Verkiezingsposters (GroenLinks, SP, PvdA)</vt:lpstr>
      <vt:lpstr>Social media</vt:lpstr>
      <vt:lpstr>Is hier sprake van framing?</vt:lpstr>
      <vt:lpstr>Kleding</vt:lpstr>
      <vt:lpstr>Mentor van Rutte</vt:lpstr>
      <vt:lpstr>PowerPoint-presentatie</vt:lpstr>
      <vt:lpstr>Spindoctors in de klas!</vt:lpstr>
      <vt:lpstr>Framing van jouw partij!</vt:lpstr>
      <vt:lpstr>De partijen!</vt:lpstr>
      <vt:lpstr>PowerPoint-presentatie</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Mitchel Zijlmans</dc:creator>
  <cp:keywords/>
  <dc:description/>
  <cp:lastModifiedBy>Mitchel Zijlmans</cp:lastModifiedBy>
  <cp:revision>2</cp:revision>
  <cp:lastPrinted>2017-06-07T13:51:27Z</cp:lastPrinted>
  <dcterms:created xsi:type="dcterms:W3CDTF">2025-08-25T09:15:21Z</dcterms:created>
  <dcterms:modified xsi:type="dcterms:W3CDTF">2025-08-25T11:45:05Z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0x010100BEB7D61D776EC44EBF96354E46DD7CF7</vt:lpwstr>
  </property>
  <property fmtid="{D5CDD505-2E9C-101B-9397-08002B2CF9AE}" pid="3" name="MediaServiceImageTags">
    <vt:lpwstr/>
  </property>
</Properties>
</file>