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18"/>
  </p:notesMasterIdLst>
  <p:handoutMasterIdLst>
    <p:handoutMasterId r:id="rId19"/>
  </p:handoutMasterIdLst>
  <p:sldIdLst>
    <p:sldId id="279" r:id="rId5"/>
    <p:sldId id="299" r:id="rId6"/>
    <p:sldId id="302" r:id="rId7"/>
    <p:sldId id="300" r:id="rId8"/>
    <p:sldId id="301" r:id="rId9"/>
    <p:sldId id="303" r:id="rId10"/>
    <p:sldId id="305" r:id="rId11"/>
    <p:sldId id="307" r:id="rId12"/>
    <p:sldId id="306" r:id="rId13"/>
    <p:sldId id="308" r:id="rId14"/>
    <p:sldId id="310" r:id="rId15"/>
    <p:sldId id="309" r:id="rId16"/>
    <p:sldId id="311" r:id="rId17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D4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3AC739-30AE-4D23-9D8C-A6966D18AA08}" v="21" dt="2026-09-08T13:36:46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71" autoAdjust="0"/>
  </p:normalViewPr>
  <p:slideViewPr>
    <p:cSldViewPr snapToGrid="0" snapToObjects="1">
      <p:cViewPr varScale="1">
        <p:scale>
          <a:sx n="132" d="100"/>
          <a:sy n="132" d="100"/>
        </p:scale>
        <p:origin x="105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345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4FE8B-7A65-9B47-8F56-2D30012BDEEE}" type="datetimeFigureOut">
              <a:rPr lang="nl-NL" smtClean="0"/>
              <a:t>8-9-2026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52CEB-2BFA-B94E-A417-6D5514E5CF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177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32D6E-9725-964D-938F-E18D8D177D2F}" type="datetimeFigureOut">
              <a:rPr lang="nl-NL" smtClean="0"/>
              <a:t>8-9-2026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51376-0157-B84F-87E6-9CFD05A294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50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Voeg voor de </a:t>
            </a:r>
            <a:r>
              <a:rPr lang="nl-NL" dirty="0" err="1"/>
              <a:t>openingsdia</a:t>
            </a:r>
            <a:r>
              <a:rPr lang="nl-NL" baseline="0" dirty="0"/>
              <a:t> een afbeelding toe uit het </a:t>
            </a:r>
            <a:r>
              <a:rPr lang="nl-NL" baseline="0" dirty="0" err="1"/>
              <a:t>ProDemos</a:t>
            </a:r>
            <a:r>
              <a:rPr lang="nl-NL" baseline="0" dirty="0"/>
              <a:t> beeldarchief.</a:t>
            </a:r>
          </a:p>
          <a:p>
            <a:pPr marL="228600" indent="-228600">
              <a:buAutoNum type="arabicPeriod"/>
            </a:pPr>
            <a:r>
              <a:rPr lang="nl-NL" baseline="0" dirty="0"/>
              <a:t>Ga in het menu naar Schikken / Naar achtergrond</a:t>
            </a:r>
          </a:p>
          <a:p>
            <a:pPr marL="228600" indent="-228600">
              <a:buAutoNum type="arabicPeriod"/>
            </a:pPr>
            <a:r>
              <a:rPr lang="nl-NL" baseline="0" dirty="0"/>
              <a:t>Vergroot </a:t>
            </a:r>
            <a:r>
              <a:rPr lang="nl-NL" baseline="0" dirty="0" err="1"/>
              <a:t>zonodig</a:t>
            </a:r>
            <a:r>
              <a:rPr lang="nl-NL" baseline="0"/>
              <a:t> de afbeelding, zorg dat het kader gevuld is en maak een aardige uitsnede.</a:t>
            </a:r>
            <a:endParaRPr lang="nl-NL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1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Eerste Kamer – Henriette </a:t>
            </a:r>
            <a:r>
              <a:rPr lang="nl-NL" dirty="0" err="1"/>
              <a:t>Guest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3172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Fotograaf Henriette </a:t>
            </a:r>
            <a:r>
              <a:rPr lang="nl-NL" dirty="0" err="1"/>
              <a:t>Guest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31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Ministerie van </a:t>
            </a:r>
            <a:r>
              <a:rPr lang="nl-NL" dirty="0" err="1"/>
              <a:t>Financien</a:t>
            </a:r>
            <a:r>
              <a:rPr lang="nl-NL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028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Ministerie van </a:t>
            </a:r>
            <a:r>
              <a:rPr lang="nl-NL"/>
              <a:t>Financiën</a:t>
            </a:r>
            <a:r>
              <a:rPr lang="nl-NL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7533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via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9668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137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746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411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kstvak 3"/>
          <p:cNvSpPr txBox="1"/>
          <p:nvPr userDrawn="1"/>
        </p:nvSpPr>
        <p:spPr>
          <a:xfrm>
            <a:off x="0" y="468000"/>
            <a:ext cx="1764000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 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5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771901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057401" y="3771900"/>
            <a:ext cx="6542322" cy="971550"/>
          </a:xfrm>
        </p:spPr>
        <p:txBody>
          <a:bodyPr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40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00" y="927156"/>
            <a:ext cx="6542322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0" y="2717856"/>
            <a:ext cx="6542322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FB8F4642-1559-EA49-A11F-C4E6F8063681}"/>
              </a:ext>
            </a:extLst>
          </p:cNvPr>
          <p:cNvSpPr/>
          <p:nvPr userDrawn="1"/>
        </p:nvSpPr>
        <p:spPr>
          <a:xfrm>
            <a:off x="0" y="-8099"/>
            <a:ext cx="9144000" cy="51515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109BA0-B169-0349-84BF-B9D76C9D1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1" y="-8099"/>
            <a:ext cx="9144000" cy="5143500"/>
          </a:xfrm>
          <a:prstGeom prst="rect">
            <a:avLst/>
          </a:prstGeom>
        </p:spPr>
      </p:pic>
      <p:sp>
        <p:nvSpPr>
          <p:cNvPr id="4" name="Rechthoek 3"/>
          <p:cNvSpPr/>
          <p:nvPr userDrawn="1"/>
        </p:nvSpPr>
        <p:spPr>
          <a:xfrm>
            <a:off x="2836084" y="3308858"/>
            <a:ext cx="3586680" cy="692497"/>
          </a:xfrm>
          <a:prstGeom prst="rect">
            <a:avLst/>
          </a:prstGeom>
        </p:spPr>
        <p:txBody>
          <a:bodyPr wrap="square" lIns="0" tIns="0" rIns="0" bIns="0" numCol="2">
            <a:noAutofit/>
          </a:bodyPr>
          <a:lstStyle/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﻿</a:t>
            </a:r>
            <a:r>
              <a:rPr lang="nl-NL" sz="1400" dirty="0" err="1">
                <a:solidFill>
                  <a:schemeClr val="tx2"/>
                </a:solidFill>
              </a:rPr>
              <a:t>ProDemos</a:t>
            </a:r>
            <a:endParaRPr lang="nl-NL" sz="1400" dirty="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Hofweg</a:t>
            </a:r>
            <a:r>
              <a:rPr lang="nl-NL" sz="1400" dirty="0">
                <a:solidFill>
                  <a:schemeClr val="tx2"/>
                </a:solidFill>
              </a:rPr>
              <a:t> 1H</a:t>
            </a:r>
          </a:p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2511 AA Den Haag</a:t>
            </a:r>
          </a:p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(070) 757 02 00</a:t>
            </a: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info@prodemos.nl</a:t>
            </a:r>
            <a:endParaRPr lang="nl-NL" sz="1400" dirty="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prodemos.nl</a:t>
            </a:r>
            <a:endParaRPr lang="nl-NL" sz="1400" dirty="0">
              <a:solidFill>
                <a:schemeClr val="tx2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38E597C-C6EC-2E4B-8AB3-879AF0C8B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2602" r="39210" b="-4423"/>
          <a:stretch/>
        </p:blipFill>
        <p:spPr>
          <a:xfrm>
            <a:off x="3744103" y="4396618"/>
            <a:ext cx="1655794" cy="33557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82F4A23-1655-3948-9BEE-53024A68CC7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89061" y="0"/>
            <a:ext cx="2386181" cy="80744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28676" y="2332043"/>
            <a:ext cx="7601496" cy="58837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25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icoon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468838"/>
            <a:ext cx="1800000" cy="467466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52F215F-94DF-C14F-AF3C-BDDFCA1DE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-1" y="468000"/>
            <a:ext cx="9144001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Beelddia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kader. 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Tekst vrij te positioneren.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25,4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Selecteer de afbeelding en ga naar menu ‘Schikken / Naar achtergrond’ </a:t>
            </a:r>
            <a:br>
              <a:rPr lang="nl-NL" baseline="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om de afbeelding achter de tekst te plaatsen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ekstvak 5"/>
          <p:cNvSpPr txBox="1"/>
          <p:nvPr userDrawn="1"/>
        </p:nvSpPr>
        <p:spPr>
          <a:xfrm>
            <a:off x="5985164" y="2603697"/>
            <a:ext cx="2452255" cy="185913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b="1" dirty="0">
                <a:solidFill>
                  <a:schemeClr val="bg2">
                    <a:lumMod val="75000"/>
                  </a:schemeClr>
                </a:solidFill>
              </a:rPr>
              <a:t>Kop</a:t>
            </a:r>
            <a:br>
              <a:rPr lang="nl-NL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Plaatsing in gekleurd kader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Links of rechts tegen de rand aan plaatsen, hoogte afhankelijk van achterliggende afbeelding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Maak het kader rondom de tekst ca. 1 cm groter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o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 userDrawn="1"/>
        </p:nvSpPr>
        <p:spPr>
          <a:xfrm>
            <a:off x="2160000" y="1474045"/>
            <a:ext cx="6436800" cy="720000"/>
          </a:xfrm>
          <a:prstGeom prst="rect">
            <a:avLst/>
          </a:prstGeom>
          <a:noFill/>
        </p:spPr>
        <p:txBody>
          <a:bodyPr vert="horz" lIns="180000" tIns="180000" rIns="180000" bIns="180000" rtlCol="0" anchor="ctr" anchorCtr="1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ln>
                  <a:noFill/>
                </a:ln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o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921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cirkel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0000" y="2160000"/>
            <a:ext cx="6270171" cy="2777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vaal 7"/>
          <p:cNvSpPr/>
          <p:nvPr userDrawn="1"/>
        </p:nvSpPr>
        <p:spPr>
          <a:xfrm>
            <a:off x="432000" y="792000"/>
            <a:ext cx="1835999" cy="18359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 userDrawn="1"/>
        </p:nvSpPr>
        <p:spPr>
          <a:xfrm>
            <a:off x="549899" y="936710"/>
            <a:ext cx="1600200" cy="154657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</a:t>
            </a: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grijzekader</a:t>
            </a: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5,5 cm</a:t>
            </a:r>
          </a:p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5,5 cm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2 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1 cm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15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9144000" cy="46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825751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0" y="1620000"/>
            <a:ext cx="6270171" cy="3129336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8" y="32161"/>
            <a:ext cx="1357449" cy="459648"/>
          </a:xfrm>
          <a:prstGeom prst="rect">
            <a:avLst/>
          </a:prstGeom>
        </p:spPr>
      </p:pic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89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78" r:id="rId3"/>
    <p:sldLayoutId id="2147483680" r:id="rId4"/>
    <p:sldLayoutId id="2147483684" r:id="rId5"/>
    <p:sldLayoutId id="2147483683" r:id="rId6"/>
    <p:sldLayoutId id="2147483676" r:id="rId7"/>
    <p:sldLayoutId id="2147483681" r:id="rId8"/>
    <p:sldLayoutId id="2147483677" r:id="rId9"/>
    <p:sldLayoutId id="2147483675" r:id="rId10"/>
    <p:sldLayoutId id="2147483673" r:id="rId11"/>
    <p:sldLayoutId id="214748367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685800" rtl="0" eaLnBrk="1" latinLnBrk="0" hangingPunct="1">
        <a:lnSpc>
          <a:spcPts val="36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44000" indent="-144000" algn="l" defTabSz="685800" rtl="0" eaLnBrk="1" fontAlgn="t" latinLnBrk="0" hangingPunct="1">
        <a:lnSpc>
          <a:spcPts val="24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/>
          <p:cNvSpPr txBox="1"/>
          <p:nvPr/>
        </p:nvSpPr>
        <p:spPr>
          <a:xfrm>
            <a:off x="374904" y="419442"/>
            <a:ext cx="8414496" cy="3482618"/>
          </a:xfrm>
          <a:prstGeom prst="rect">
            <a:avLst/>
          </a:prstGeom>
          <a:solidFill>
            <a:schemeClr val="bg2"/>
          </a:solidFill>
        </p:spPr>
        <p:txBody>
          <a:bodyPr wrap="square" lIns="2160000" tIns="46800" rIns="2160000" rtlCol="0" anchor="ctr" anchorCtr="0">
            <a:noAutofit/>
          </a:bodyPr>
          <a:lstStyle/>
          <a:p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Openingsdia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kader. 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 rechts 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Selecteer de afbeelding en ga naar menu ‘Schikken / Naar achtergrond’ om deze achter het blauwe kader te plaatsen</a:t>
            </a:r>
            <a:endParaRPr lang="nl-NL" baseline="0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Verwijder dit grijze kader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DE1B162-0FEB-C3D3-DF64-6150247487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" t="18075" r="-142" b="28185"/>
          <a:stretch>
            <a:fillRect/>
          </a:stretch>
        </p:blipFill>
        <p:spPr bwMode="auto">
          <a:xfrm>
            <a:off x="442585" y="297383"/>
            <a:ext cx="8640570" cy="348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2226890" y="129738"/>
            <a:ext cx="6436186" cy="273844"/>
          </a:xfrm>
          <a:prstGeom prst="rect">
            <a:avLst/>
          </a:prstGeom>
        </p:spPr>
        <p:txBody>
          <a:bodyPr/>
          <a:lstStyle/>
          <a:p>
            <a:r>
              <a:rPr lang="nl-NL"/>
              <a:t>Hier de titel van de presentatie invoegen</a:t>
            </a:r>
            <a:endParaRPr lang="nl-NL" dirty="0"/>
          </a:p>
        </p:txBody>
      </p:sp>
      <p:grpSp>
        <p:nvGrpSpPr>
          <p:cNvPr id="5" name="Groeperen 4"/>
          <p:cNvGrpSpPr/>
          <p:nvPr/>
        </p:nvGrpSpPr>
        <p:grpSpPr>
          <a:xfrm>
            <a:off x="-6349" y="1"/>
            <a:ext cx="9150349" cy="5143499"/>
            <a:chOff x="-6349" y="1"/>
            <a:chExt cx="9150349" cy="5143499"/>
          </a:xfrm>
          <a:solidFill>
            <a:schemeClr val="tx1"/>
          </a:solidFill>
        </p:grpSpPr>
        <p:sp>
          <p:nvSpPr>
            <p:cNvPr id="6" name="Rechthoek 5"/>
            <p:cNvSpPr/>
            <p:nvPr/>
          </p:nvSpPr>
          <p:spPr>
            <a:xfrm>
              <a:off x="0" y="1"/>
              <a:ext cx="9144000" cy="4490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/>
            <p:cNvSpPr/>
            <p:nvPr/>
          </p:nvSpPr>
          <p:spPr>
            <a:xfrm>
              <a:off x="0" y="3771900"/>
              <a:ext cx="9144000" cy="13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/>
            <p:cNvSpPr/>
            <p:nvPr/>
          </p:nvSpPr>
          <p:spPr>
            <a:xfrm>
              <a:off x="-6349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/>
            <p:cNvSpPr/>
            <p:nvPr/>
          </p:nvSpPr>
          <p:spPr>
            <a:xfrm>
              <a:off x="8677772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itel 1"/>
          <p:cNvSpPr txBox="1">
            <a:spLocks/>
          </p:cNvSpPr>
          <p:nvPr/>
        </p:nvSpPr>
        <p:spPr>
          <a:xfrm>
            <a:off x="457201" y="3780000"/>
            <a:ext cx="8217893" cy="1371599"/>
          </a:xfrm>
          <a:prstGeom prst="rect">
            <a:avLst/>
          </a:prstGeom>
        </p:spPr>
        <p:txBody>
          <a:bodyPr vert="horz" wrap="square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 fontAlgn="ctr">
              <a:lnSpc>
                <a:spcPts val="3200"/>
              </a:lnSpc>
            </a:pPr>
            <a:r>
              <a:rPr lang="nl-NL" dirty="0">
                <a:solidFill>
                  <a:schemeClr val="bg1"/>
                </a:solidFill>
              </a:rPr>
              <a:t>De Grote Prinsjesdag-quiz</a:t>
            </a:r>
            <a:endParaRPr lang="nl-NL" sz="1800" dirty="0">
              <a:solidFill>
                <a:schemeClr val="tx2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1DF55A26-985A-F440-B48D-E27029425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175" y="-8098"/>
            <a:ext cx="1869954" cy="63276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667022"/>
      </p:ext>
    </p:extLst>
  </p:cSld>
  <p:clrMapOvr>
    <a:masterClrMapping/>
  </p:clrMapOvr>
  <p:transition spd="slow"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14B988-1D5D-7F52-5C5D-F3DBBE812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bepaalt wie er in de Tweede Kamer zitten?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85B4B343-FA6D-3E05-19AD-A5267F690E75}"/>
              </a:ext>
            </a:extLst>
          </p:cNvPr>
          <p:cNvSpPr txBox="1">
            <a:spLocks/>
          </p:cNvSpPr>
          <p:nvPr/>
        </p:nvSpPr>
        <p:spPr>
          <a:xfrm>
            <a:off x="2160000" y="1620000"/>
            <a:ext cx="6270171" cy="3129336"/>
          </a:xfrm>
          <a:prstGeom prst="rect">
            <a:avLst/>
          </a:prstGeom>
        </p:spPr>
        <p:txBody>
          <a:bodyPr/>
          <a:lstStyle>
            <a:lvl1pPr marL="144000" indent="-144000" algn="l" defTabSz="685800" rtl="0" eaLnBrk="1" fontAlgn="t" latinLnBrk="0" hangingPunct="1">
              <a:lnSpc>
                <a:spcPts val="24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685800" rtl="0" eaLnBrk="1" fontAlgn="t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685800" rtl="0" eaLnBrk="1" fontAlgn="t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76000" indent="-144000" algn="l" defTabSz="685800" rtl="0" eaLnBrk="1" fontAlgn="t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144000" algn="l" defTabSz="685800" rtl="0" eaLnBrk="1" fontAlgn="t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De Koning</a:t>
            </a:r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De ministers</a:t>
            </a:r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De Eerste Kamer</a:t>
            </a:r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Alle Nederlanders van 18 jaar of ouder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F1D013A-CACB-F2D4-10DF-B65326B232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14" t="22345" r="41559" b="7663"/>
          <a:stretch>
            <a:fillRect/>
          </a:stretch>
        </p:blipFill>
        <p:spPr>
          <a:xfrm>
            <a:off x="-1048624" y="470161"/>
            <a:ext cx="2801699" cy="47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0747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BD47F9-851B-C129-9545-0DA116517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AutoNum type="alphaUcPeriod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Het grote debat</a:t>
            </a:r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De Staten-Generaal</a:t>
            </a:r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De Algemene Beschouwingen</a:t>
            </a:r>
          </a:p>
          <a:p>
            <a:pPr marL="342900" indent="-342900">
              <a:buFont typeface="Arial" panose="020B0604020202020204" pitchFamily="34" charset="0"/>
              <a:buAutoNum type="alphaUcPeriod"/>
            </a:pPr>
            <a:r>
              <a:rPr lang="nl-NL" dirty="0"/>
              <a:t>Het Vragenuur</a:t>
            </a:r>
          </a:p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25ADAB-8394-836E-3771-1FACFBA19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noemen we de vergadering van de Tweede Kamer over de plannen uit de troonrede?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316B410-C518-2642-D904-25988A9C98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420" t="30583" r="48727" b="1"/>
          <a:stretch>
            <a:fillRect/>
          </a:stretch>
        </p:blipFill>
        <p:spPr>
          <a:xfrm>
            <a:off x="-117446" y="464456"/>
            <a:ext cx="1895912" cy="52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0302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637C9-8CEB-FAF3-C3A9-110BF8FFB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AutoNum type="alphaUcPeriod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AutoNum type="alphaUcPeriod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AutoNum type="alphaUcPeriod"/>
            </a:pPr>
            <a:endParaRPr lang="nl-NL" dirty="0"/>
          </a:p>
          <a:p>
            <a:pPr marL="0" indent="0">
              <a:buNone/>
            </a:pPr>
            <a:r>
              <a:rPr lang="nl-NL"/>
              <a:t>De kortste troonrede duurde 1 minuut.</a:t>
            </a:r>
            <a:br>
              <a:rPr lang="nl-NL" dirty="0"/>
            </a:b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05B4-49E8-F068-F093-9FDE64A31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Schattingsvraag:</a:t>
            </a:r>
            <a:br>
              <a:rPr lang="nl-NL" dirty="0"/>
            </a:br>
            <a:r>
              <a:rPr lang="nl-NL" b="0" dirty="0"/>
              <a:t>Hoe lang duurde de kortste troonrede?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0A48EEC-8123-695A-0A45-98FA24D15D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789" t="25117" r="58444" b="7663"/>
          <a:stretch>
            <a:fillRect/>
          </a:stretch>
        </p:blipFill>
        <p:spPr>
          <a:xfrm>
            <a:off x="-83856" y="470161"/>
            <a:ext cx="1870712" cy="47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2417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BC623-161C-22DF-B8A3-4DEAB2C28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prodemos.nl/po</a:t>
            </a:r>
          </a:p>
        </p:txBody>
      </p:sp>
    </p:spTree>
    <p:extLst>
      <p:ext uri="{BB962C8B-B14F-4D97-AF65-F5344CB8AC3E}">
        <p14:creationId xmlns:p14="http://schemas.microsoft.com/office/powerpoint/2010/main" val="417634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873384-646A-B907-9292-B02282DA6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UcPeriod"/>
            </a:pPr>
            <a:r>
              <a:rPr lang="nl-NL" dirty="0"/>
              <a:t>De eerste dag na de zomervakantie</a:t>
            </a:r>
          </a:p>
          <a:p>
            <a:pPr marL="342900" indent="-342900">
              <a:buAutoNum type="alphaUcPeriod"/>
            </a:pPr>
            <a:r>
              <a:rPr lang="nl-NL" dirty="0"/>
              <a:t>De derde donderdag van mei</a:t>
            </a:r>
          </a:p>
          <a:p>
            <a:pPr marL="342900" indent="-342900">
              <a:buAutoNum type="alphaUcPeriod"/>
            </a:pPr>
            <a:r>
              <a:rPr lang="nl-NL" dirty="0"/>
              <a:t>De eerste dinsdag van het jaar</a:t>
            </a:r>
          </a:p>
          <a:p>
            <a:pPr marL="342900" indent="-342900">
              <a:buAutoNum type="alphaUcPeriod"/>
            </a:pPr>
            <a:r>
              <a:rPr lang="nl-NL" dirty="0"/>
              <a:t>De derde dinsdag van september</a:t>
            </a:r>
          </a:p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38034E-8B9D-15FC-26E6-D63D774B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Wanneer is het Prinsjesdag?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3C5B002-44E1-7C4D-7AA0-9AC47E6EF0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203" t="27930" r="48585" b="12842"/>
          <a:stretch>
            <a:fillRect/>
          </a:stretch>
        </p:blipFill>
        <p:spPr>
          <a:xfrm>
            <a:off x="0" y="469338"/>
            <a:ext cx="1790299" cy="488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0839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226AB-9CDF-87F5-0B2E-8AE7FC773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0BF5C5-026C-586C-7DF3-F225BF49A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Alle ideeën van de ministers</a:t>
            </a:r>
          </a:p>
          <a:p>
            <a:pPr marL="342900" indent="-342900">
              <a:buAutoNum type="alphaUcPeriod"/>
            </a:pPr>
            <a:r>
              <a:rPr lang="nl-NL" dirty="0"/>
              <a:t>De politieke plannen van het kabinet voor het komende jaar</a:t>
            </a:r>
          </a:p>
          <a:p>
            <a:pPr marL="342900" indent="-342900">
              <a:buAutoNum type="alphaUcPeriod"/>
            </a:pPr>
            <a:r>
              <a:rPr lang="nl-NL" dirty="0"/>
              <a:t>Alles wat het kabinet het afgelopen jaar heeft gedaan</a:t>
            </a:r>
          </a:p>
          <a:p>
            <a:pPr marL="342900" indent="-342900">
              <a:buAutoNum type="alphaUcPeriod"/>
            </a:pPr>
            <a:r>
              <a:rPr lang="nl-NL" dirty="0"/>
              <a:t>Hoeveel alle politieke plannen voor het komend jaar kosten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E70D4FC-6B0D-DE26-C94C-879D24B3D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staat er in de troonrede?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B6BF3E3-90DD-BEA0-78DD-559A156F44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790" t="25497" r="39163" b="9801"/>
          <a:stretch>
            <a:fillRect/>
          </a:stretch>
        </p:blipFill>
        <p:spPr>
          <a:xfrm>
            <a:off x="-474508" y="464500"/>
            <a:ext cx="2242618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8134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DD5FE4-4F0A-AEF6-88FF-99DC6BD10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Koning Willem-Alexander</a:t>
            </a:r>
          </a:p>
          <a:p>
            <a:pPr marL="342900" indent="-342900">
              <a:buAutoNum type="alphaUcPeriod"/>
            </a:pPr>
            <a:r>
              <a:rPr lang="nl-NL" dirty="0"/>
              <a:t>Minister-president Jetten</a:t>
            </a:r>
          </a:p>
          <a:p>
            <a:pPr marL="342900" indent="-342900">
              <a:buAutoNum type="alphaUcPeriod"/>
            </a:pPr>
            <a:r>
              <a:rPr lang="nl-NL" dirty="0"/>
              <a:t>Minister van Financiën Eelco Heinen</a:t>
            </a:r>
          </a:p>
          <a:p>
            <a:pPr marL="342900" indent="-342900">
              <a:buAutoNum type="alphaUcPeriod"/>
            </a:pPr>
            <a:r>
              <a:rPr lang="nl-NL" dirty="0"/>
              <a:t>Koningin Maxima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9482CE-3CD8-A469-18CC-8D2E4DC1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leest de troonrede voor?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E428AC0-2556-9840-0891-50E5C4EEC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789" t="25045" r="45229" b="7665"/>
          <a:stretch>
            <a:fillRect/>
          </a:stretch>
        </p:blipFill>
        <p:spPr>
          <a:xfrm>
            <a:off x="-467866" y="411438"/>
            <a:ext cx="2363390" cy="497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1869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A1FD3D4-4F00-D89B-57F1-63B9E5036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Op de fiets</a:t>
            </a:r>
          </a:p>
          <a:p>
            <a:pPr marL="342900" indent="-342900">
              <a:buAutoNum type="alphaUcPeriod"/>
            </a:pPr>
            <a:r>
              <a:rPr lang="nl-NL" dirty="0"/>
              <a:t>Met de glazen koets</a:t>
            </a:r>
          </a:p>
          <a:p>
            <a:pPr marL="342900" indent="-342900">
              <a:buAutoNum type="alphaUcPeriod"/>
            </a:pPr>
            <a:r>
              <a:rPr lang="nl-NL" dirty="0"/>
              <a:t>Met de tram</a:t>
            </a:r>
          </a:p>
          <a:p>
            <a:pPr marL="342900" indent="-342900">
              <a:buAutoNum type="alphaUcPeriod"/>
            </a:pPr>
            <a:r>
              <a:rPr lang="nl-NL" dirty="0"/>
              <a:t>Met de gouden koets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12F3F2C-F0D0-E2F5-9F17-ECDB67C5B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komt de Koning naar de Koninklijke Schouwburg?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EE0CE69-156D-8B75-A433-CA336A0701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85" t="23177" r="45801" b="34024"/>
          <a:stretch>
            <a:fillRect/>
          </a:stretch>
        </p:blipFill>
        <p:spPr>
          <a:xfrm>
            <a:off x="-1383695" y="458851"/>
            <a:ext cx="3190241" cy="5115602"/>
          </a:xfrm>
          <a:prstGeom prst="rect">
            <a:avLst/>
          </a:prstGeom>
        </p:spPr>
      </p:pic>
      <p:pic>
        <p:nvPicPr>
          <p:cNvPr id="3" name="Afbeelding 2" descr="Ridderzaal - Wikipedia">
            <a:extLst>
              <a:ext uri="{FF2B5EF4-FFF2-40B4-BE49-F238E27FC236}">
                <a16:creationId xmlns:a16="http://schemas.microsoft.com/office/drawing/2014/main" id="{BE8845EF-0109-AEF7-A6C4-898CD2E19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377" y="2349411"/>
            <a:ext cx="3555999" cy="269121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156CC26-EEAB-C4BD-7863-D882658123B0}"/>
              </a:ext>
            </a:extLst>
          </p:cNvPr>
          <p:cNvSpPr txBox="1"/>
          <p:nvPr/>
        </p:nvSpPr>
        <p:spPr>
          <a:xfrm>
            <a:off x="2160000" y="3909546"/>
            <a:ext cx="3084527" cy="11310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Normaal gesproken wordt de troonrede uitgesproken in de Ridderzaal op het Binnenhof. Maar het Binnenhof wordt verbouwd, dus nu gebeurt dit tijdelijk in de Koninklijke Schouwburg!</a:t>
            </a:r>
          </a:p>
        </p:txBody>
      </p:sp>
    </p:spTree>
    <p:extLst>
      <p:ext uri="{BB962C8B-B14F-4D97-AF65-F5344CB8AC3E}">
        <p14:creationId xmlns:p14="http://schemas.microsoft.com/office/powerpoint/2010/main" val="237666038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8C8C5D-EC59-23CF-9F68-D5E0022F6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De ministers en staatssecretarissen</a:t>
            </a:r>
          </a:p>
          <a:p>
            <a:pPr marL="342900" indent="-342900">
              <a:buAutoNum type="alphaUcPeriod"/>
            </a:pPr>
            <a:r>
              <a:rPr lang="nl-NL" dirty="0"/>
              <a:t>Het kabinet</a:t>
            </a:r>
          </a:p>
          <a:p>
            <a:pPr marL="342900" indent="-342900">
              <a:buAutoNum type="alphaUcPeriod"/>
            </a:pPr>
            <a:r>
              <a:rPr lang="nl-NL" dirty="0"/>
              <a:t>De </a:t>
            </a:r>
            <a:r>
              <a:rPr lang="nl-NL"/>
              <a:t>Eerste</a:t>
            </a:r>
            <a:r>
              <a:rPr lang="nl-NL" dirty="0"/>
              <a:t> en Tweede Kamerleden</a:t>
            </a:r>
          </a:p>
          <a:p>
            <a:pPr marL="342900" indent="-342900">
              <a:buAutoNum type="alphaUcPeriod"/>
            </a:pPr>
            <a:r>
              <a:rPr lang="nl-NL" dirty="0"/>
              <a:t>De staatssecretarissen en de generaal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1A2407-FE64-A7C6-1924-064ADE6FD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troonrede begint met: ‘Leden van de Staten-Generaal’. Wie zijn dat?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6022963-1ABC-EF94-0F37-65A683977A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706" t="21992" r="39194"/>
          <a:stretch>
            <a:fillRect/>
          </a:stretch>
        </p:blipFill>
        <p:spPr>
          <a:xfrm>
            <a:off x="0" y="456735"/>
            <a:ext cx="1767840" cy="550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4559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0D6B5A-2777-BC97-AF6E-E82430164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Waar</a:t>
            </a:r>
          </a:p>
          <a:p>
            <a:pPr marL="342900" indent="-342900">
              <a:buAutoNum type="alphaUcPeriod"/>
            </a:pPr>
            <a:r>
              <a:rPr lang="nl-NL" dirty="0"/>
              <a:t>Niet waar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4C3F38-F7E2-151C-3F32-F19CC5446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Plannen uit de troonrede kosten geld. In de miljoenennota staat hoe het geld wordt verdeeld.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9A2415E-E09D-185B-92E4-DE31254A5A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511" t="15934" r="29606" b="26913"/>
          <a:stretch>
            <a:fillRect/>
          </a:stretch>
        </p:blipFill>
        <p:spPr>
          <a:xfrm>
            <a:off x="0" y="472398"/>
            <a:ext cx="1770799" cy="479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6948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0B95F-51BB-2481-FE2E-4244DD8C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0E6BB9-B06D-F0DC-B775-A59A128D6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In een rugzak</a:t>
            </a:r>
          </a:p>
          <a:p>
            <a:pPr marL="342900" indent="-342900">
              <a:buAutoNum type="alphaUcPeriod"/>
            </a:pPr>
            <a:r>
              <a:rPr lang="nl-NL" dirty="0"/>
              <a:t>In een koffertje</a:t>
            </a:r>
          </a:p>
          <a:p>
            <a:pPr marL="342900" indent="-342900">
              <a:buAutoNum type="alphaUcPeriod"/>
            </a:pPr>
            <a:r>
              <a:rPr lang="nl-NL" dirty="0"/>
              <a:t>In een kluis</a:t>
            </a:r>
          </a:p>
          <a:p>
            <a:pPr marL="342900" indent="-342900">
              <a:buAutoNum type="alphaUcPeriod"/>
            </a:pPr>
            <a:r>
              <a:rPr lang="nl-NL" dirty="0"/>
              <a:t>In een weekendtas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78BA66-A2C7-0687-21C7-1FC230BF9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minister van Financiën brengt de miljoenennota naar de Tweede Kamer. Waar zit de miljoenennota in?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75A9B68-5806-63A4-16A0-4758F501D1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97" t="16461" r="27245" b="9531"/>
          <a:stretch>
            <a:fillRect/>
          </a:stretch>
        </p:blipFill>
        <p:spPr>
          <a:xfrm>
            <a:off x="-453814" y="449909"/>
            <a:ext cx="2228428" cy="502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8176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5966CA-B140-5DA6-2A58-DCC7B2729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342900" indent="-342900">
              <a:buAutoNum type="alphaUcPeriod"/>
            </a:pPr>
            <a:r>
              <a:rPr lang="nl-NL" dirty="0"/>
              <a:t>75</a:t>
            </a:r>
          </a:p>
          <a:p>
            <a:pPr marL="342900" indent="-342900">
              <a:buAutoNum type="alphaUcPeriod"/>
            </a:pPr>
            <a:r>
              <a:rPr lang="nl-NL" dirty="0"/>
              <a:t>100</a:t>
            </a:r>
          </a:p>
          <a:p>
            <a:pPr marL="342900" indent="-342900">
              <a:buAutoNum type="alphaUcPeriod"/>
            </a:pPr>
            <a:r>
              <a:rPr lang="nl-NL" dirty="0"/>
              <a:t>150</a:t>
            </a:r>
          </a:p>
          <a:p>
            <a:pPr marL="342900" indent="-342900">
              <a:buAutoNum type="alphaUcPeriod"/>
            </a:pPr>
            <a:r>
              <a:rPr lang="nl-NL" dirty="0"/>
              <a:t>275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6C8286-34E1-6F59-C553-39F70738A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mensen zitten in de Tweede Kamer?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724496A-4B5A-78C0-452C-32B874B2B1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333" t="32808" r="41334" b="9900"/>
          <a:stretch>
            <a:fillRect/>
          </a:stretch>
        </p:blipFill>
        <p:spPr>
          <a:xfrm>
            <a:off x="-323525" y="478550"/>
            <a:ext cx="2074708" cy="466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2348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Demos">
  <a:themeElements>
    <a:clrScheme name="ProDemos Themakleuren 2025">
      <a:dk1>
        <a:srgbClr val="D60E41"/>
      </a:dk1>
      <a:lt1>
        <a:srgbClr val="FFFFFF"/>
      </a:lt1>
      <a:dk2>
        <a:srgbClr val="1A1918"/>
      </a:dk2>
      <a:lt2>
        <a:srgbClr val="EAEAEA"/>
      </a:lt2>
      <a:accent1>
        <a:srgbClr val="009FCB"/>
      </a:accent1>
      <a:accent2>
        <a:srgbClr val="65B32E"/>
      </a:accent2>
      <a:accent3>
        <a:srgbClr val="FCC243"/>
      </a:accent3>
      <a:accent4>
        <a:srgbClr val="EB5B24"/>
      </a:accent4>
      <a:accent5>
        <a:srgbClr val="D7007E"/>
      </a:accent5>
      <a:accent6>
        <a:srgbClr val="D60E41"/>
      </a:accent6>
      <a:hlink>
        <a:srgbClr val="009FCB"/>
      </a:hlink>
      <a:folHlink>
        <a:srgbClr val="C3B8A6"/>
      </a:folHlink>
    </a:clrScheme>
    <a:fontScheme name="Office-th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B5E966E2-D747-4EA3-A623-D0EEFD0646CB}" vid="{38B7CE88-2803-489F-A070-FDA45BB16A7C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166596-befa-4d6e-9b8b-75e822e8a231">
      <Terms xmlns="http://schemas.microsoft.com/office/infopath/2007/PartnerControls"/>
    </lcf76f155ced4ddcb4097134ff3c332f>
    <TaxCatchAll xmlns="3a7bcf79-13ec-4791-9315-eb816fa35df2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7D61D776EC44EBF96354E46DD7CF7" ma:contentTypeVersion="19" ma:contentTypeDescription="Een nieuw document maken." ma:contentTypeScope="" ma:versionID="dd9bc6c2281cde4a7ef0d03cbb03c515">
  <xsd:schema xmlns:xsd="http://www.w3.org/2001/XMLSchema" xmlns:xs="http://www.w3.org/2001/XMLSchema" xmlns:p="http://schemas.microsoft.com/office/2006/metadata/properties" xmlns:ns2="f6166596-befa-4d6e-9b8b-75e822e8a231" xmlns:ns3="3a7bcf79-13ec-4791-9315-eb816fa35df2" targetNamespace="http://schemas.microsoft.com/office/2006/metadata/properties" ma:root="true" ma:fieldsID="0d9d1f73e3298603ef356ea60cc29060" ns2:_="" ns3:_="">
    <xsd:import namespace="f6166596-befa-4d6e-9b8b-75e822e8a231"/>
    <xsd:import namespace="3a7bcf79-13ec-4791-9315-eb816fa35d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66596-befa-4d6e-9b8b-75e822e8a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990ba098-8963-4177-a9c0-5ce46bfe6f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bcf79-13ec-4791-9315-eb816fa35d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5d50a92-1a98-4685-bbfd-29754743debb}" ma:internalName="TaxCatchAll" ma:showField="CatchAllData" ma:web="3a7bcf79-13ec-4791-9315-eb816fa35d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2322C-932B-4859-A5B2-0409842AB9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88C4FD-4B64-425A-8032-F729906C36B0}">
  <ds:schemaRefs>
    <ds:schemaRef ds:uri="http://purl.org/dc/elements/1.1/"/>
    <ds:schemaRef ds:uri="http://schemas.microsoft.com/office/2006/documentManagement/types"/>
    <ds:schemaRef ds:uri="f6166596-befa-4d6e-9b8b-75e822e8a231"/>
    <ds:schemaRef ds:uri="http://purl.org/dc/terms/"/>
    <ds:schemaRef ds:uri="http://schemas.openxmlformats.org/package/2006/metadata/core-properties"/>
    <ds:schemaRef ds:uri="http://schemas.microsoft.com/office/2006/metadata/properties"/>
    <ds:schemaRef ds:uri="3a7bcf79-13ec-4791-9315-eb816fa35df2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37012D3-81AE-4E14-8F10-2F0D34224C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166596-befa-4d6e-9b8b-75e822e8a231"/>
    <ds:schemaRef ds:uri="3a7bcf79-13ec-4791-9315-eb816fa35d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ff47c44-a17a-41cf-a8f7-54127cafb343}" enabled="0" method="" siteId="{bff47c44-a17a-41cf-a8f7-54127cafb3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ProDemos powerpointtemplate-NL rood 2025</Template>
  <TotalTime>521</TotalTime>
  <Words>451</Words>
  <Application>Microsoft Office PowerPoint</Application>
  <PresentationFormat>Diavoorstelling (16:9)</PresentationFormat>
  <Paragraphs>98</Paragraphs>
  <Slides>13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Arial</vt:lpstr>
      <vt:lpstr>Calibri</vt:lpstr>
      <vt:lpstr>ProDemos</vt:lpstr>
      <vt:lpstr>PowerPoint-presentatie</vt:lpstr>
      <vt:lpstr>Wanneer is het Prinsjesdag?</vt:lpstr>
      <vt:lpstr>Wat staat er in de troonrede?</vt:lpstr>
      <vt:lpstr>Wie leest de troonrede voor?</vt:lpstr>
      <vt:lpstr>Hoe komt de Koning naar de Koninklijke Schouwburg?</vt:lpstr>
      <vt:lpstr>De troonrede begint met: ‘Leden van de Staten-Generaal’. Wie zijn dat?</vt:lpstr>
      <vt:lpstr>Plannen uit de troonrede kosten geld. In de miljoenennota staat hoe het geld wordt verdeeld.</vt:lpstr>
      <vt:lpstr>De minister van Financiën brengt de miljoenennota naar de Tweede Kamer. Waar zit de miljoenennota in?  </vt:lpstr>
      <vt:lpstr>Hoeveel mensen zitten in de Tweede Kamer?</vt:lpstr>
      <vt:lpstr>Wie bepaalt wie er in de Tweede Kamer zitten?</vt:lpstr>
      <vt:lpstr>Hoe noemen we de vergadering van de Tweede Kamer over de plannen uit de troonrede?</vt:lpstr>
      <vt:lpstr>Schattingsvraag: Hoe lang duurde de kortste troonrede?  </vt:lpstr>
      <vt:lpstr>prodemos.nl/po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Janneke Francissen</dc:creator>
  <cp:keywords/>
  <dc:description/>
  <cp:lastModifiedBy>Jelt Pekaar</cp:lastModifiedBy>
  <cp:revision>2</cp:revision>
  <cp:lastPrinted>2017-06-07T13:51:27Z</cp:lastPrinted>
  <dcterms:created xsi:type="dcterms:W3CDTF">2026-08-21T10:42:53Z</dcterms:created>
  <dcterms:modified xsi:type="dcterms:W3CDTF">2026-09-08T13:36:46Z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0x010100BEB7D61D776EC44EBF96354E46DD7CF7</vt:lpwstr>
  </property>
  <property fmtid="{D5CDD505-2E9C-101B-9397-08002B2CF9AE}" pid="3" name="MediaServiceImageTags">
    <vt:lpwstr/>
  </property>
  <property fmtid="{D5CDD505-2E9C-101B-9397-08002B2CF9AE}" pid="4" name="Order">
    <vt:r8>108686600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