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0"/>
  </p:notesMasterIdLst>
  <p:handoutMasterIdLst>
    <p:handoutMasterId r:id="rId21"/>
  </p:handoutMasterIdLst>
  <p:sldIdLst>
    <p:sldId id="266" r:id="rId5"/>
    <p:sldId id="289" r:id="rId6"/>
    <p:sldId id="290" r:id="rId7"/>
    <p:sldId id="308" r:id="rId8"/>
    <p:sldId id="309" r:id="rId9"/>
    <p:sldId id="312" r:id="rId10"/>
    <p:sldId id="310" r:id="rId11"/>
    <p:sldId id="313" r:id="rId12"/>
    <p:sldId id="314" r:id="rId13"/>
    <p:sldId id="316" r:id="rId14"/>
    <p:sldId id="315" r:id="rId15"/>
    <p:sldId id="317" r:id="rId16"/>
    <p:sldId id="318" r:id="rId17"/>
    <p:sldId id="319" r:id="rId18"/>
    <p:sldId id="320" r:id="rId1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es van Dijk" initials="CvD" lastIdx="2" clrIdx="0">
    <p:extLst>
      <p:ext uri="{19B8F6BF-5375-455C-9EA6-DF929625EA0E}">
        <p15:presenceInfo xmlns:p15="http://schemas.microsoft.com/office/powerpoint/2012/main" userId="S::cees@prodemos.nl::15484f1a-d14c-4d76-ad31-ba8dbb0f5e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8BFDDF-4F2D-4CB9-AB68-7468C917BEB3}" v="277" dt="2023-02-21T14:03:50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7084"/>
  </p:normalViewPr>
  <p:slideViewPr>
    <p:cSldViewPr snapToGrid="0" snapToObjects="1">
      <p:cViewPr varScale="1">
        <p:scale>
          <a:sx n="125" d="100"/>
          <a:sy n="125" d="100"/>
        </p:scale>
        <p:origin x="79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21-2-2023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3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0" dirty="0"/>
              <a:t>Afbeelding: Rijksdienst voor het Cultureel Erfgoed, Amersfoort / 12364-37970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94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i="0" dirty="0"/>
              <a:t>Afbeelding: Rijksdienst voor het Cultureel Erfgoed, Amersfoort / 12364-37970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4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jp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20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jp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9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19" Type="http://schemas.openxmlformats.org/officeDocument/2006/relationships/image" Target="../media/image19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3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19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jp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jp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jp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>
                <a:solidFill>
                  <a:schemeClr val="tx2"/>
                </a:solidFill>
              </a:rPr>
              <a:t>Hier de titel van de presentatie invoegen</a:t>
            </a:r>
            <a:endParaRPr lang="nl-NL" dirty="0">
              <a:solidFill>
                <a:schemeClr val="tx2"/>
              </a:solidFill>
            </a:endParaRPr>
          </a:p>
        </p:txBody>
      </p:sp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4316416"/>
              <a:ext cx="9144000" cy="8270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schemeClr val="tx2"/>
                </a:solidFill>
              </a:endParaRPr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183344" y="4005105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algn="ctr" fontAlgn="ctr">
              <a:lnSpc>
                <a:spcPts val="3200"/>
              </a:lnSpc>
            </a:pPr>
            <a:r>
              <a:rPr lang="nl-NL" dirty="0">
                <a:solidFill>
                  <a:schemeClr val="tx2"/>
                </a:solidFill>
              </a:rPr>
              <a:t>Over de Lijn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423" y="709004"/>
            <a:ext cx="2049577" cy="795539"/>
          </a:xfrm>
          <a:prstGeom prst="rect">
            <a:avLst/>
          </a:prstGeom>
        </p:spPr>
      </p:pic>
      <p:pic>
        <p:nvPicPr>
          <p:cNvPr id="16" name="Picture 4" descr="Afbeeldingsresultaat voor s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07" y="2872598"/>
            <a:ext cx="913771" cy="51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beeldingsresultaat voor groenlink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4" y="3034500"/>
            <a:ext cx="1766325" cy="1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Afbeeldingsresultaat voor sgp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80" y="3634626"/>
            <a:ext cx="862432" cy="3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012" y="1772685"/>
            <a:ext cx="1304144" cy="5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01" y="2663534"/>
            <a:ext cx="2221599" cy="2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Afbeeldingsresultaat voor logo pvv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1" y="2095287"/>
            <a:ext cx="1951845" cy="4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Afbeeldingsresultaat voor logo 50plu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613" y="1955701"/>
            <a:ext cx="814730" cy="71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185" y="741224"/>
            <a:ext cx="783556" cy="89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17" y="3703720"/>
            <a:ext cx="1801673" cy="21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beeldingsresultaat voor d66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9" y="701978"/>
            <a:ext cx="944171" cy="5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30" y="1631725"/>
            <a:ext cx="800882" cy="8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B12CA19-3E2A-4C37-A248-1B61977119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82170" y="3107969"/>
            <a:ext cx="1194643" cy="63316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21A2813-B59D-4198-967A-D9066D7242E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7450" y="922540"/>
            <a:ext cx="933635" cy="933635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A0239B57-C130-4A14-AF4F-1FE389430F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2082" y="741224"/>
            <a:ext cx="1125769" cy="468829"/>
          </a:xfrm>
          <a:prstGeom prst="rect">
            <a:avLst/>
          </a:prstGeom>
        </p:spPr>
      </p:pic>
      <p:pic>
        <p:nvPicPr>
          <p:cNvPr id="32" name="Afbeelding 31" descr="Afbeelding met tekst, klok&#10;&#10;Automatisch gegenereerde beschrijving">
            <a:extLst>
              <a:ext uri="{FF2B5EF4-FFF2-40B4-BE49-F238E27FC236}">
                <a16:creationId xmlns:a16="http://schemas.microsoft.com/office/drawing/2014/main" id="{2DE4B2AD-02CC-F0C3-2544-447F463EBC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22052" y="3578361"/>
            <a:ext cx="1588011" cy="451867"/>
          </a:xfrm>
          <a:prstGeom prst="rect">
            <a:avLst/>
          </a:prstGeom>
        </p:spPr>
      </p:pic>
      <p:pic>
        <p:nvPicPr>
          <p:cNvPr id="34" name="Afbeelding 33" descr="Afbeelding met tekst&#10;&#10;Automatisch gegenereerde beschrijving">
            <a:extLst>
              <a:ext uri="{FF2B5EF4-FFF2-40B4-BE49-F238E27FC236}">
                <a16:creationId xmlns:a16="http://schemas.microsoft.com/office/drawing/2014/main" id="{D521AA7B-6D6E-133A-1C83-8270F19ED8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22994" y="1533138"/>
            <a:ext cx="666750" cy="660083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B8B18B43-CF56-1A17-E3E4-FF35D732CA2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70301" y="679204"/>
            <a:ext cx="790501" cy="832106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467F8E2D-9411-8C0C-3539-9B6F608B4B4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61190" y="2566641"/>
            <a:ext cx="824907" cy="664879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BC3C3459-6ECF-2270-3899-FE20860D761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30918" y="1835551"/>
            <a:ext cx="762002" cy="6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met Gelderland, Drenthe en de Duitse buren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een cultuurpas invoeren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die korting geeft in de hele Euregio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29F2F9C-E2DC-8314-1E60-083BFE9C2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4" r="55219"/>
          <a:stretch/>
        </p:blipFill>
        <p:spPr>
          <a:xfrm>
            <a:off x="8308" y="471807"/>
            <a:ext cx="183439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5366479" y="2166055"/>
            <a:ext cx="44971" cy="2773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83" y="2564582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721" y="4729103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93" y="3208984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9" y="2880900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21" y="4164472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844" y="4517200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71" y="4595037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06" y="3598849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03" y="2260621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99" y="4669468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996" y="4533204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242" y="2950419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3101" y="2690141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86654" y="2690141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293799"/>
            <a:ext cx="732213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met Gelderland, Drenthe en de Duitse buren een cultuurpas invoeren die korting geeft in de hele Euregio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12563" y="3890550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21679" y="3630795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54220" y="4285992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04826" y="3630795"/>
            <a:ext cx="790501" cy="8321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B52A001-2DE0-F9ED-BAA3-345443BD132C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5584" r="55219"/>
          <a:stretch/>
        </p:blipFill>
        <p:spPr>
          <a:xfrm>
            <a:off x="8308" y="471807"/>
            <a:ext cx="1834399" cy="4680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581D444-E941-AD48-E0F8-4A6D3FDEA2C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8988" y="3411980"/>
            <a:ext cx="824907" cy="6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Op provinciale wegen waar de maximumsnelheid 100 km per uur is moet dat zo blijven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2" name="Picture 2" descr="Afbeeldingsresultaat voor snelweg file">
            <a:extLst>
              <a:ext uri="{FF2B5EF4-FFF2-40B4-BE49-F238E27FC236}">
                <a16:creationId xmlns:a16="http://schemas.microsoft.com/office/drawing/2014/main" id="{9C3FE339-BE78-18A8-D14B-EAE124F7E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3" t="1223" r="33907" b="707"/>
          <a:stretch/>
        </p:blipFill>
        <p:spPr bwMode="auto">
          <a:xfrm>
            <a:off x="-1" y="469365"/>
            <a:ext cx="1776413" cy="46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695254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15" y="3882859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38" y="4761439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78" y="2132267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690" y="4600037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858" y="3966142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58" y="4608184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251" y="2696691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39" y="4334620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10" y="1827543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1" y="3277283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72" y="2340600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3698" y="2650247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9530" y="3100414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68438" y="3898830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468365"/>
            <a:ext cx="7327368" cy="90000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Op provinciale wegen waar de maximumsnelheid 100 km per uur is moet dat zo blijven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13319" y="2645087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6072" y="4346716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28446" y="3508164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55276" y="3473622"/>
            <a:ext cx="790501" cy="832106"/>
          </a:xfrm>
          <a:prstGeom prst="rect">
            <a:avLst/>
          </a:prstGeom>
        </p:spPr>
      </p:pic>
      <p:pic>
        <p:nvPicPr>
          <p:cNvPr id="2" name="Picture 2" descr="Afbeeldingsresultaat voor snelweg file">
            <a:extLst>
              <a:ext uri="{FF2B5EF4-FFF2-40B4-BE49-F238E27FC236}">
                <a16:creationId xmlns:a16="http://schemas.microsoft.com/office/drawing/2014/main" id="{FD3B6E82-0D2B-330F-A02E-C52E01B57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3" t="1223" r="33907" b="707"/>
          <a:stretch/>
        </p:blipFill>
        <p:spPr bwMode="auto">
          <a:xfrm>
            <a:off x="-1" y="469365"/>
            <a:ext cx="1776413" cy="46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D838BDB-3C8A-EF1D-816C-32465BCB2D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80103" y="3173326"/>
            <a:ext cx="824907" cy="6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toestaan dat er woonwijken worden gebouwd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buiten de bebouwde kom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A054025-7382-7CE8-C160-ABB6F57B02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267"/>
          <a:stretch/>
        </p:blipFill>
        <p:spPr>
          <a:xfrm>
            <a:off x="0" y="466411"/>
            <a:ext cx="1755280" cy="467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7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695254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547" y="2559995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871" y="4385153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411" y="2279497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35" y="3145011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24" y="4750425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48" y="3994511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43" y="1850842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666" y="4436044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50" y="4436044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57" y="3583108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40" y="4468244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9711" y="2453704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96624" y="3309117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46408" y="2593601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280" y="310424"/>
            <a:ext cx="7385648" cy="90000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De provincie moet toestaan dat er woonwijken worden gebouwd buiten </a:t>
            </a:r>
            <a:br>
              <a:rPr lang="nl-NL" sz="2800" dirty="0">
                <a:solidFill>
                  <a:schemeClr val="tx2"/>
                </a:solidFill>
              </a:rPr>
            </a:br>
            <a:r>
              <a:rPr lang="nl-NL" sz="2800" dirty="0">
                <a:solidFill>
                  <a:schemeClr val="tx2"/>
                </a:solidFill>
              </a:rPr>
              <a:t>de bebouwde kom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11317" y="2634860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82321" y="3062236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28485" y="3586554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56117" y="3548359"/>
            <a:ext cx="790501" cy="83210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FD49C37-418A-3EE9-1C85-338BC519C4C3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20267"/>
          <a:stretch/>
        </p:blipFill>
        <p:spPr>
          <a:xfrm>
            <a:off x="0" y="466411"/>
            <a:ext cx="1755280" cy="467708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CF4BE78-9C26-FAA8-AF00-822CCAB0515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70334" y="3566965"/>
            <a:ext cx="824907" cy="6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strenger optreden tegen gemeenten die te weinig huisvesting regelen voor vluchtelingen met een verblijfsvergunning (statushouders)</a:t>
            </a:r>
            <a:br>
              <a:rPr lang="nl-NL" dirty="0">
                <a:solidFill>
                  <a:schemeClr val="tx2"/>
                </a:solidFill>
              </a:rPr>
            </a:b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4" name="Picture 4" descr="File:Immigranten - Flüchtlinge beim Grenzübergang Wegscheid (23116396565).jpg">
            <a:extLst>
              <a:ext uri="{FF2B5EF4-FFF2-40B4-BE49-F238E27FC236}">
                <a16:creationId xmlns:a16="http://schemas.microsoft.com/office/drawing/2014/main" id="{EFD9FB26-3F96-2134-AC06-0B10BF53C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406" r="66496"/>
          <a:stretch/>
        </p:blipFill>
        <p:spPr bwMode="auto">
          <a:xfrm>
            <a:off x="-1" y="469364"/>
            <a:ext cx="1813561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528997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73" y="2622812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12" y="4729103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88" y="2303545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82" y="3475730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16" y="3028319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17" y="3234128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21" y="3130606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721" y="1787471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61" y="2622812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82" y="4175416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8" y="4492287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3668" y="2289544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81904" y="3828808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8552" y="2801401"/>
            <a:ext cx="776454" cy="323356"/>
          </a:xfrm>
          <a:prstGeom prst="rect">
            <a:avLst/>
          </a:prstGeom>
        </p:spPr>
      </p:pic>
      <p:pic>
        <p:nvPicPr>
          <p:cNvPr id="2" name="Picture 4" descr="File:Immigranten - Flüchtlinge beim Grenzübergang Wegscheid (23116396565).jpg">
            <a:extLst>
              <a:ext uri="{FF2B5EF4-FFF2-40B4-BE49-F238E27FC236}">
                <a16:creationId xmlns:a16="http://schemas.microsoft.com/office/drawing/2014/main" id="{802BAEF6-EE04-3895-8412-FE4EE82C8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" t="406" r="66496"/>
          <a:stretch/>
        </p:blipFill>
        <p:spPr bwMode="auto">
          <a:xfrm>
            <a:off x="-1" y="469364"/>
            <a:ext cx="1813561" cy="467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247" y="327045"/>
            <a:ext cx="7330440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strenger optreden tegen gemeenten die te weinig huisvesting regelen voor vluchtelingen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6883" y="3536121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82488" y="4589451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221820" y="4343792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87353" y="3271358"/>
            <a:ext cx="790501" cy="832106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63F7DB29-1DA7-E5AE-0421-95976D44153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17145" y="3832447"/>
            <a:ext cx="824907" cy="6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Er mogen geen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losse windmolens bijkomen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in Overijssel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2" name="Afbeelding 7" descr="Afbeelding met lucht, buiten, outdoor-object, windmolen&#10;&#10;Automatisch gegenereerde beschrijving">
            <a:extLst>
              <a:ext uri="{FF2B5EF4-FFF2-40B4-BE49-F238E27FC236}">
                <a16:creationId xmlns:a16="http://schemas.microsoft.com/office/drawing/2014/main" id="{2A567309-69BA-4396-1894-E948951C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826" y="469171"/>
            <a:ext cx="1806406" cy="4671604"/>
          </a:xfrm>
        </p:spPr>
      </p:pic>
    </p:spTree>
    <p:extLst>
      <p:ext uri="{BB962C8B-B14F-4D97-AF65-F5344CB8AC3E}">
        <p14:creationId xmlns:p14="http://schemas.microsoft.com/office/powerpoint/2010/main" val="25207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5383189" y="1904445"/>
            <a:ext cx="28261" cy="30846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425" y="3762289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91" y="2995132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041" y="3585861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13" y="4518519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275" y="4601915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81" y="3712725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40" y="2345460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213" y="2984471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16" y="3406486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16" y="3880355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50" y="2480471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4451" y="1738022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10304" y="2702989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88795" y="4577676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285" y="522747"/>
            <a:ext cx="721406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Er mogen geen losse windmolens bijkomen in Overijssel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89646" y="3708877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86702" y="3989469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73249" y="2691375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22377" y="2590597"/>
            <a:ext cx="790501" cy="832106"/>
          </a:xfrm>
          <a:prstGeom prst="rect">
            <a:avLst/>
          </a:prstGeom>
        </p:spPr>
      </p:pic>
      <p:pic>
        <p:nvPicPr>
          <p:cNvPr id="3" name="Afbeelding 7" descr="Afbeelding met lucht, buiten, outdoor-object, windmolen&#10;&#10;Automatisch gegenereerde beschrijving">
            <a:extLst>
              <a:ext uri="{FF2B5EF4-FFF2-40B4-BE49-F238E27FC236}">
                <a16:creationId xmlns:a16="http://schemas.microsoft.com/office/drawing/2014/main" id="{6912FB07-45EA-347E-2298-FCAC0228E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0"/>
          <a:stretch>
            <a:fillRect/>
          </a:stretch>
        </p:blipFill>
        <p:spPr>
          <a:xfrm>
            <a:off x="-3826" y="469171"/>
            <a:ext cx="1806406" cy="4671604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FB09536-BDB9-78CB-EDE0-82F0D93AFF7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48192" y="4371319"/>
            <a:ext cx="824907" cy="6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Openbaar vervoer in Overijssel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moet gratis zijn 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voor mensen met een laag inkomen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2" name="Afbeelding 7" descr="Afbeelding met weg, buiten, oranje, bus&#10;&#10;Automatisch gegenereerde beschrijving">
            <a:extLst>
              <a:ext uri="{FF2B5EF4-FFF2-40B4-BE49-F238E27FC236}">
                <a16:creationId xmlns:a16="http://schemas.microsoft.com/office/drawing/2014/main" id="{5EBD5EFA-C378-C626-F767-ADD7573BD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" t="1485"/>
          <a:stretch/>
        </p:blipFill>
        <p:spPr>
          <a:xfrm>
            <a:off x="-637" y="469172"/>
            <a:ext cx="1810114" cy="4671638"/>
          </a:xfrm>
        </p:spPr>
      </p:pic>
    </p:spTree>
    <p:extLst>
      <p:ext uri="{BB962C8B-B14F-4D97-AF65-F5344CB8AC3E}">
        <p14:creationId xmlns:p14="http://schemas.microsoft.com/office/powerpoint/2010/main" val="55845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5383105" y="1853738"/>
            <a:ext cx="44971" cy="32019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91" y="3595695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12" y="4729103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9" y="3729385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46" y="2338892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09" y="3212183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94" y="2757189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62" y="3525567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52" y="4286105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001" y="1999130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42" y="2679981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85" y="4279998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434" y="3530124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7282" y="2880521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43460" y="4124427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443427"/>
            <a:ext cx="7214062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Openbaar vervoer in Overijssel</a:t>
            </a:r>
            <a:br>
              <a:rPr lang="nl-NL" dirty="0">
                <a:solidFill>
                  <a:schemeClr val="tx2"/>
                </a:solidFill>
              </a:rPr>
            </a:br>
            <a:r>
              <a:rPr lang="nl-NL" dirty="0">
                <a:solidFill>
                  <a:schemeClr val="tx2"/>
                </a:solidFill>
              </a:rPr>
              <a:t>moet gratis zijn voor mensen met een laag inkomen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54603" y="3379030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02745" y="2332161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63211" y="4270293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23287" y="3758143"/>
            <a:ext cx="790501" cy="832106"/>
          </a:xfrm>
          <a:prstGeom prst="rect">
            <a:avLst/>
          </a:prstGeom>
        </p:spPr>
      </p:pic>
      <p:pic>
        <p:nvPicPr>
          <p:cNvPr id="3" name="Afbeelding 7" descr="Afbeelding met weg, buiten, oranje, bus&#10;&#10;Automatisch gegenereerde beschrijving">
            <a:extLst>
              <a:ext uri="{FF2B5EF4-FFF2-40B4-BE49-F238E27FC236}">
                <a16:creationId xmlns:a16="http://schemas.microsoft.com/office/drawing/2014/main" id="{61C44A52-A2E4-EC3C-2FC6-1BAC4302F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0"/>
          <a:srcRect l="141" t="1485"/>
          <a:stretch/>
        </p:blipFill>
        <p:spPr>
          <a:xfrm>
            <a:off x="-637" y="469172"/>
            <a:ext cx="1810114" cy="4671638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8513A23-7B3D-E762-C746-7FAFB7B4C80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85766" y="4251023"/>
            <a:ext cx="824907" cy="6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7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740466" cy="9000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2"/>
                </a:solidFill>
              </a:rPr>
              <a:t>De provincie moet boerenbedrijven onteigenen als dat nodig is om de doelen voor stikstofreductie te halen</a:t>
            </a:r>
          </a:p>
        </p:txBody>
      </p:sp>
      <p:sp>
        <p:nvSpPr>
          <p:cNvPr id="5" name="PIJL-RECHTS 4"/>
          <p:cNvSpPr/>
          <p:nvPr/>
        </p:nvSpPr>
        <p:spPr>
          <a:xfrm>
            <a:off x="5891134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7" name="PIJL-RECHTS 6"/>
          <p:cNvSpPr/>
          <p:nvPr/>
        </p:nvSpPr>
        <p:spPr>
          <a:xfrm rot="10800000">
            <a:off x="2678242" y="3140438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470221" y="3380999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988570" y="3380999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0" name="Afbeelding 7" descr="Afbeelding met gras, koe, buiten, runderachtigen&#10;&#10;Automatisch gegenereerde beschrijving">
            <a:extLst>
              <a:ext uri="{FF2B5EF4-FFF2-40B4-BE49-F238E27FC236}">
                <a16:creationId xmlns:a16="http://schemas.microsoft.com/office/drawing/2014/main" id="{1FCEF323-8033-6A17-2DF6-637F8C9F2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" y="469171"/>
            <a:ext cx="1800148" cy="467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-RECHTS 4"/>
          <p:cNvSpPr/>
          <p:nvPr/>
        </p:nvSpPr>
        <p:spPr>
          <a:xfrm>
            <a:off x="6380708" y="1393170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cxnSp>
        <p:nvCxnSpPr>
          <p:cNvPr id="6" name="Rechte verbindingslijn 5"/>
          <p:cNvCxnSpPr/>
          <p:nvPr/>
        </p:nvCxnSpPr>
        <p:spPr>
          <a:xfrm>
            <a:off x="5366479" y="1695254"/>
            <a:ext cx="44971" cy="34102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IJL-RECHTS 6"/>
          <p:cNvSpPr/>
          <p:nvPr/>
        </p:nvSpPr>
        <p:spPr>
          <a:xfrm rot="10800000">
            <a:off x="2208937" y="1403804"/>
            <a:ext cx="2098623" cy="1004341"/>
          </a:xfrm>
          <a:prstGeom prst="rightArrow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2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2957098" y="1642835"/>
            <a:ext cx="989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EENS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512326" y="1636874"/>
            <a:ext cx="1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tx2"/>
                </a:solidFill>
              </a:rPr>
              <a:t>ONEENS</a:t>
            </a:r>
          </a:p>
        </p:txBody>
      </p:sp>
      <p:pic>
        <p:nvPicPr>
          <p:cNvPr id="12" name="Picture 4" descr="Afbeeldingsresultaat voor sp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02" y="3424090"/>
            <a:ext cx="719832" cy="4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beeldingsresultaat voor groenlin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65" y="4177905"/>
            <a:ext cx="1547074" cy="1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fbeeldingsresultaat voor sg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20" y="3519420"/>
            <a:ext cx="730491" cy="3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Afbeeldingsresultaat voor partij voor de dieren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17" y="2764285"/>
            <a:ext cx="1067005" cy="4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logo forum voor democrat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08" y="3329778"/>
            <a:ext cx="1957602" cy="2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logo pv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56" y="3626215"/>
            <a:ext cx="1933378" cy="4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Afbeeldingsresultaat voor logo 50pl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57" y="3907969"/>
            <a:ext cx="505611" cy="4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vvd.nl/assets/img/logo-200x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01" y="4421129"/>
            <a:ext cx="564361" cy="6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beeldingsresultaat voor christenunie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660" y="4602360"/>
            <a:ext cx="1677377" cy="19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Afbeeldingsresultaat voor d66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79" y="2918174"/>
            <a:ext cx="635541" cy="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789" y="4501038"/>
            <a:ext cx="564362" cy="56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5654532-F18C-4BD7-8239-8916D49A30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24717" y="4416237"/>
            <a:ext cx="1010177" cy="535394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C1447E8-3BF4-4711-B2E0-3670F1F202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02045" y="2059839"/>
            <a:ext cx="645046" cy="645046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BAB9A9A4-5758-4087-B357-9FD2C8D88CA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72291" y="3504228"/>
            <a:ext cx="776454" cy="323356"/>
          </a:xfrm>
          <a:prstGeom prst="rect">
            <a:avLst/>
          </a:prstGeom>
        </p:spPr>
      </p:pic>
      <p:sp>
        <p:nvSpPr>
          <p:cNvPr id="32" name="Titel 2">
            <a:extLst>
              <a:ext uri="{FF2B5EF4-FFF2-40B4-BE49-F238E27FC236}">
                <a16:creationId xmlns:a16="http://schemas.microsoft.com/office/drawing/2014/main" id="{72B3F268-5ABB-DE69-4CF4-E35054B6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60" y="310424"/>
            <a:ext cx="7327368" cy="900000"/>
          </a:xfrm>
        </p:spPr>
        <p:txBody>
          <a:bodyPr/>
          <a:lstStyle/>
          <a:p>
            <a:pPr algn="ctr"/>
            <a:r>
              <a:rPr lang="nl-NL" sz="2800" dirty="0">
                <a:solidFill>
                  <a:schemeClr val="tx2"/>
                </a:solidFill>
              </a:rPr>
              <a:t>De provincie moet boerenbedrijven onteigenen als dat nodig is om de doelen voor stikstofreductie te halen</a:t>
            </a:r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7E7E4201-1F75-5596-6D7D-F5F8CE35189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42151" y="2403798"/>
            <a:ext cx="762002" cy="603505"/>
          </a:xfrm>
          <a:prstGeom prst="rect">
            <a:avLst/>
          </a:prstGeom>
        </p:spPr>
      </p:pic>
      <p:pic>
        <p:nvPicPr>
          <p:cNvPr id="35" name="Afbeelding 34" descr="Afbeelding met tekst, klok&#10;&#10;Automatisch gegenereerde beschrijving">
            <a:extLst>
              <a:ext uri="{FF2B5EF4-FFF2-40B4-BE49-F238E27FC236}">
                <a16:creationId xmlns:a16="http://schemas.microsoft.com/office/drawing/2014/main" id="{42558480-9627-470E-322D-BBCE66EAAB5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35801" y="2803998"/>
            <a:ext cx="1588011" cy="451867"/>
          </a:xfrm>
          <a:prstGeom prst="rect">
            <a:avLst/>
          </a:prstGeom>
        </p:spPr>
      </p:pic>
      <p:pic>
        <p:nvPicPr>
          <p:cNvPr id="36" name="Afbeelding 35" descr="Afbeelding met tekst&#10;&#10;Automatisch gegenereerde beschrijving">
            <a:extLst>
              <a:ext uri="{FF2B5EF4-FFF2-40B4-BE49-F238E27FC236}">
                <a16:creationId xmlns:a16="http://schemas.microsoft.com/office/drawing/2014/main" id="{AB62ACB5-FEE8-A573-6D5E-3C603C11F9E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9559" y="4286011"/>
            <a:ext cx="666750" cy="66008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30ACEE0-70A6-A679-2AB8-99ED2846A1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60448" y="3984349"/>
            <a:ext cx="790501" cy="832106"/>
          </a:xfrm>
          <a:prstGeom prst="rect">
            <a:avLst/>
          </a:prstGeom>
        </p:spPr>
      </p:pic>
      <p:pic>
        <p:nvPicPr>
          <p:cNvPr id="10" name="Afbeelding 7" descr="Afbeelding met gras, koe, buiten, runderachtigen&#10;&#10;Automatisch gegenereerde beschrijving">
            <a:extLst>
              <a:ext uri="{FF2B5EF4-FFF2-40B4-BE49-F238E27FC236}">
                <a16:creationId xmlns:a16="http://schemas.microsoft.com/office/drawing/2014/main" id="{5AA1A555-1918-9F5E-E45E-5B476C6835E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72" y="469171"/>
            <a:ext cx="1800148" cy="467160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3BE0F93-55F3-011E-0945-C69C9E9C4CB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61766" y="2408145"/>
            <a:ext cx="824907" cy="66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-powerpointtemplate-NL-groen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groen.pptx" id="{5FEADEC3-9408-0F43-ADC5-2A5DD6B59C01}" vid="{8C26B10D-7E0B-AE45-A999-1EFF06FCC7BF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7bcf79-13ec-4791-9315-eb816fa35df2" xsi:nil="true"/>
    <lcf76f155ced4ddcb4097134ff3c332f xmlns="f6166596-befa-4d6e-9b8b-75e822e8a231">
      <Terms xmlns="http://schemas.microsoft.com/office/infopath/2007/PartnerControls"/>
    </lcf76f155ced4ddcb4097134ff3c332f>
    <SharedWithUsers xmlns="3a7bcf79-13ec-4791-9315-eb816fa35df2">
      <UserInfo>
        <DisplayName>Margreet Nieuwstad</DisplayName>
        <AccountId>20</AccountId>
        <AccountType/>
      </UserInfo>
      <UserInfo>
        <DisplayName>Sedi van Loon</DisplayName>
        <AccountId>29</AccountId>
        <AccountType/>
      </UserInfo>
      <UserInfo>
        <DisplayName>Cees van Dijk</DisplayName>
        <AccountId>53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5" ma:contentTypeDescription="Een nieuw document maken." ma:contentTypeScope="" ma:versionID="806fea8de394b372fd6e58485168fecd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31e332bc1209751fbc1a38f2e90ca8a7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930DDB-3B19-4982-AF14-55DB806823D0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b90dbb39-d4ba-445e-a5c1-64ad2ad9b170"/>
    <ds:schemaRef ds:uri="http://purl.org/dc/terms/"/>
    <ds:schemaRef ds:uri="http://schemas.microsoft.com/office/infopath/2007/PartnerControls"/>
    <ds:schemaRef ds:uri="bb7910e3-4262-4a78-a92e-f3b9a5e13398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B51565-1C0F-4BBF-9A30-5A8064543E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C311AB-17DC-48CE-AD81-E54C13709B55}"/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279</Words>
  <Application>Microsoft Office PowerPoint</Application>
  <PresentationFormat>Diavoorstelling (16:9)</PresentationFormat>
  <Paragraphs>49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ProDemos-powerpointtemplate-NL-groen</vt:lpstr>
      <vt:lpstr>PowerPoint-presentatie</vt:lpstr>
      <vt:lpstr>De provincie moet strenger optreden tegen gemeenten die te weinig huisvesting regelen voor vluchtelingen met een verblijfsvergunning (statushouders) </vt:lpstr>
      <vt:lpstr>De provincie moet strenger optreden tegen gemeenten die te weinig huisvesting regelen voor vluchtelingen</vt:lpstr>
      <vt:lpstr>Er mogen geen losse windmolens bijkomen  in Overijssel</vt:lpstr>
      <vt:lpstr>Er mogen geen losse windmolens bijkomen in Overijssel</vt:lpstr>
      <vt:lpstr>Openbaar vervoer in Overijssel  moet gratis zijn  voor mensen met een laag inkomen</vt:lpstr>
      <vt:lpstr>Openbaar vervoer in Overijssel moet gratis zijn voor mensen met een laag inkomen</vt:lpstr>
      <vt:lpstr>De provincie moet boerenbedrijven onteigenen als dat nodig is om de doelen voor stikstofreductie te halen</vt:lpstr>
      <vt:lpstr>De provincie moet boerenbedrijven onteigenen als dat nodig is om de doelen voor stikstofreductie te halen</vt:lpstr>
      <vt:lpstr>De provincie moet met Gelderland, Drenthe en de Duitse buren  een cultuurpas invoeren  die korting geeft in de hele Euregio</vt:lpstr>
      <vt:lpstr>De provincie moet met Gelderland, Drenthe en de Duitse buren een cultuurpas invoeren die korting geeft in de hele Euregio</vt:lpstr>
      <vt:lpstr>Op provinciale wegen waar de maximumsnelheid 100 km per uur is moet dat zo blijven</vt:lpstr>
      <vt:lpstr>Op provinciale wegen waar de maximumsnelheid 100 km per uur is moet dat zo blijven</vt:lpstr>
      <vt:lpstr>De provincie moet toestaan dat er woonwijken worden gebouwd  buiten de bebouwde kom</vt:lpstr>
      <vt:lpstr>De provincie moet toestaan dat er woonwijken worden gebouwd buiten  de bebouwde kom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Cees van Dijk</dc:creator>
  <cp:lastModifiedBy>Cees van Dijk</cp:lastModifiedBy>
  <cp:revision>17</cp:revision>
  <dcterms:created xsi:type="dcterms:W3CDTF">2020-06-04T12:58:34Z</dcterms:created>
  <dcterms:modified xsi:type="dcterms:W3CDTF">2023-02-21T15:41:37Z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