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331" r:id="rId2"/>
    <p:sldId id="332" r:id="rId3"/>
    <p:sldId id="333" r:id="rId4"/>
    <p:sldId id="334" r:id="rId5"/>
    <p:sldId id="335" r:id="rId6"/>
    <p:sldId id="329" r:id="rId7"/>
    <p:sldId id="321" r:id="rId8"/>
    <p:sldId id="291" r:id="rId9"/>
    <p:sldId id="314" r:id="rId10"/>
    <p:sldId id="285" r:id="rId11"/>
    <p:sldId id="315" r:id="rId12"/>
    <p:sldId id="287" r:id="rId13"/>
    <p:sldId id="313" r:id="rId14"/>
    <p:sldId id="288" r:id="rId15"/>
    <p:sldId id="319" r:id="rId16"/>
    <p:sldId id="300" r:id="rId17"/>
    <p:sldId id="318" r:id="rId18"/>
    <p:sldId id="290" r:id="rId19"/>
    <p:sldId id="317" r:id="rId20"/>
    <p:sldId id="289" r:id="rId21"/>
    <p:sldId id="316" r:id="rId22"/>
    <p:sldId id="330" r:id="rId2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95249" autoAdjust="0"/>
  </p:normalViewPr>
  <p:slideViewPr>
    <p:cSldViewPr snapToGrid="0" snapToObjects="1">
      <p:cViewPr varScale="1">
        <p:scale>
          <a:sx n="147" d="100"/>
          <a:sy n="147" d="100"/>
        </p:scale>
        <p:origin x="547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1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Variant voor niveau vmbo</a:t>
            </a:r>
            <a:r>
              <a:rPr lang="nl-NL" baseline="0" dirty="0" smtClean="0"/>
              <a:t> en mbo entree en mbo </a:t>
            </a:r>
            <a:r>
              <a:rPr lang="nl-NL" dirty="0" smtClean="0"/>
              <a:t>2: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3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Makkelijke variant: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Ga snel</a:t>
            </a:r>
            <a:r>
              <a:rPr lang="nl-NL" baseline="0" dirty="0" smtClean="0"/>
              <a:t> door de stof heen die je op voorgaande twee dia’s hebt behandeld. Sta stil bij de pijlen </a:t>
            </a:r>
            <a:r>
              <a:rPr lang="nl-NL" b="1" baseline="0" dirty="0" smtClean="0"/>
              <a:t>Toezicht</a:t>
            </a:r>
            <a:r>
              <a:rPr lang="nl-NL" baseline="0" dirty="0" smtClean="0"/>
              <a:t> en </a:t>
            </a:r>
            <a:r>
              <a:rPr lang="nl-NL" b="1" baseline="0" dirty="0" smtClean="0"/>
              <a:t>Zienswijze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65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9.png"/><Relationship Id="rId5" Type="http://schemas.openxmlformats.org/officeDocument/2006/relationships/image" Target="../media/image10.jp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024788" y="3780000"/>
            <a:ext cx="77646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25360" r="8" b="14396"/>
          <a:stretch/>
        </p:blipFill>
        <p:spPr>
          <a:xfrm>
            <a:off x="428978" y="462843"/>
            <a:ext cx="8252178" cy="332457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2238"/>
            <a:ext cx="9144000" cy="900000"/>
          </a:xfrm>
        </p:spPr>
        <p:txBody>
          <a:bodyPr/>
          <a:lstStyle/>
          <a:p>
            <a:pPr algn="ctr"/>
            <a:r>
              <a:rPr lang="nl-NL" sz="2800" dirty="0"/>
              <a:t>De provincie moet zich verzetten tegen de groei van Schiphol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330192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22" y="3169710"/>
            <a:ext cx="963305" cy="963305"/>
          </a:xfrm>
          <a:prstGeom prst="rect">
            <a:avLst/>
          </a:prstGeom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87" y="3389684"/>
            <a:ext cx="1303680" cy="7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" y="2920551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6" y="430907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0" y="3881241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68" y="2060793"/>
            <a:ext cx="1152918" cy="1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3389684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730487" y="4574664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92" y="3694225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2202354"/>
            <a:ext cx="1570556" cy="7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24" y="1944803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8" y="3731482"/>
            <a:ext cx="1088884" cy="10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62" y="2792226"/>
            <a:ext cx="945820" cy="8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99" y="2272206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onnepanelen, Energie, Duurzaam, Elektriciteit, St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4123" b="2240"/>
          <a:stretch/>
        </p:blipFill>
        <p:spPr bwMode="auto">
          <a:xfrm>
            <a:off x="0" y="464808"/>
            <a:ext cx="9144000" cy="46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0" y="2695574"/>
            <a:ext cx="7366000" cy="1571625"/>
          </a:xfrm>
        </p:spPr>
        <p:txBody>
          <a:bodyPr/>
          <a:lstStyle/>
          <a:p>
            <a:pPr algn="l"/>
            <a:r>
              <a:rPr lang="nl-NL" dirty="0"/>
              <a:t>De provincie moet een fonds </a:t>
            </a:r>
            <a:r>
              <a:rPr lang="nl-NL" dirty="0" smtClean="0"/>
              <a:t>oprichten waaruit </a:t>
            </a:r>
            <a:r>
              <a:rPr lang="nl-NL" dirty="0"/>
              <a:t>burgers goedkoop kunnen lenen voor de verduurzaming van hun </a:t>
            </a:r>
            <a:r>
              <a:rPr lang="nl-NL" dirty="0" smtClean="0"/>
              <a:t>huis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458" y="434249"/>
            <a:ext cx="8730062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 smtClean="0"/>
              <a:t>De </a:t>
            </a:r>
            <a:r>
              <a:rPr lang="nl-NL" sz="2400" dirty="0"/>
              <a:t>provincie moet een fonds oprichten waaruit burgers goedkoop </a:t>
            </a:r>
            <a:r>
              <a:rPr lang="nl-NL" sz="2400" dirty="0" smtClean="0"/>
              <a:t>kunnen </a:t>
            </a:r>
            <a:r>
              <a:rPr lang="nl-NL" sz="2400" dirty="0"/>
              <a:t>lenen voor de verduurzaming van hun huis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1334249"/>
            <a:ext cx="0" cy="356332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8" y="2583520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2" y="4134028"/>
            <a:ext cx="1299587" cy="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4168173"/>
            <a:ext cx="888436" cy="888436"/>
          </a:xfrm>
          <a:prstGeom prst="rect">
            <a:avLst/>
          </a:prstGeom>
        </p:spPr>
      </p:pic>
      <p:sp>
        <p:nvSpPr>
          <p:cNvPr id="5" name="AutoShape 2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480438" y="11135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7829" y="108500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81868" y="1451413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28139" y="145141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" y="3501939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5" y="207186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53" y="3871218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09" y="3797255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79" y="2832636"/>
            <a:ext cx="1819420" cy="5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586235" y="4612391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2591116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3" y="2670524"/>
            <a:ext cx="1738141" cy="8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66" y="2228091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96074"/>
            <a:ext cx="869373" cy="8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7" y="350767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75" y="387121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and:Arriva 7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700" y="752131"/>
            <a:ext cx="6083300" cy="1549400"/>
          </a:xfrm>
        </p:spPr>
        <p:txBody>
          <a:bodyPr/>
          <a:lstStyle/>
          <a:p>
            <a:pPr algn="l"/>
            <a:r>
              <a:rPr lang="nl-NL" dirty="0" smtClean="0"/>
              <a:t>Het openbaar </a:t>
            </a:r>
            <a:r>
              <a:rPr lang="nl-NL" dirty="0"/>
              <a:t>vervoer moet gratis worden voor ouderen op kosten van de </a:t>
            </a:r>
            <a:r>
              <a:rPr lang="nl-NL" dirty="0" smtClean="0"/>
              <a:t>provincie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698" y="414639"/>
            <a:ext cx="8866909" cy="90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Het openbaar vervoer moet gratis worden voor ouderen op kosten van de provincie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20274"/>
          <a:stretch/>
        </p:blipFill>
        <p:spPr bwMode="auto">
          <a:xfrm>
            <a:off x="6232440" y="4039227"/>
            <a:ext cx="1866097" cy="5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8" y="2608152"/>
            <a:ext cx="1263113" cy="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" y="3219408"/>
            <a:ext cx="990094" cy="990094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905753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5" y="3995132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" y="19814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5" y="1582134"/>
            <a:ext cx="871428" cy="8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4325453"/>
            <a:ext cx="1434629" cy="4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257824" y="350496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41" y="2413036"/>
            <a:ext cx="800398" cy="8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4079395"/>
            <a:ext cx="1965037" cy="9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6" y="332210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4" y="2315347"/>
            <a:ext cx="850388" cy="8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20" y="2354270"/>
            <a:ext cx="882310" cy="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04" y="3305942"/>
            <a:ext cx="1469594" cy="6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3627" b="30504"/>
          <a:stretch/>
        </p:blipFill>
        <p:spPr bwMode="auto">
          <a:xfrm>
            <a:off x="0" y="431169"/>
            <a:ext cx="9144000" cy="47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17600"/>
            <a:ext cx="7048501" cy="1063625"/>
          </a:xfrm>
        </p:spPr>
        <p:txBody>
          <a:bodyPr/>
          <a:lstStyle/>
          <a:p>
            <a:pPr algn="l"/>
            <a:r>
              <a:rPr lang="nl-NL" dirty="0"/>
              <a:t>De provincie moet permanente bewoning van vakantiehuisjes </a:t>
            </a:r>
            <a:r>
              <a:rPr lang="nl-NL" dirty="0" smtClean="0"/>
              <a:t>toestaan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03" y="366282"/>
            <a:ext cx="7858499" cy="900000"/>
          </a:xfrm>
        </p:spPr>
        <p:txBody>
          <a:bodyPr/>
          <a:lstStyle/>
          <a:p>
            <a:r>
              <a:rPr lang="nl-NL" dirty="0"/>
              <a:t>De provincie moet permanente bewoning van vakantiehuisjes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59251"/>
            <a:ext cx="0" cy="359071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22003"/>
          <a:stretch/>
        </p:blipFill>
        <p:spPr bwMode="auto">
          <a:xfrm>
            <a:off x="164833" y="3315669"/>
            <a:ext cx="2304256" cy="6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04" y="3156325"/>
            <a:ext cx="978407" cy="978407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361094" y="1266282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354970" y="123665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231081" y="162071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788917" y="158484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6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8" y="3207897"/>
            <a:ext cx="1028848" cy="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2733530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00" y="4339249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3" y="257945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79" y="2342764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01" y="3541971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18711" y="4419489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382446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7" y="4203554"/>
            <a:ext cx="1964959" cy="9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1" y="3589774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6" y="203086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1752761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5" y="4180431"/>
            <a:ext cx="1458574" cy="6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Buurthuis de Sleutel DSCF7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0" y="411437"/>
            <a:ext cx="9144000" cy="47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86150" y="1438255"/>
            <a:ext cx="5657849" cy="1533545"/>
          </a:xfrm>
        </p:spPr>
        <p:txBody>
          <a:bodyPr/>
          <a:lstStyle/>
          <a:p>
            <a:pPr algn="l"/>
            <a:r>
              <a:rPr lang="nl-NL" dirty="0"/>
              <a:t>De provincie moet meebetalen aan het openhouden van buurthuizen in kleine </a:t>
            </a:r>
            <a:r>
              <a:rPr lang="nl-NL" dirty="0" smtClean="0"/>
              <a:t>dorpen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21" y="414638"/>
            <a:ext cx="8669011" cy="80564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De provincie moet meebetalen aan het openhouden van buurthuizen in kleine dorpen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7496" y="1409700"/>
            <a:ext cx="0" cy="37338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5462"/>
          <a:stretch/>
        </p:blipFill>
        <p:spPr bwMode="auto">
          <a:xfrm>
            <a:off x="6100318" y="3635452"/>
            <a:ext cx="2304256" cy="7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18" y="2555393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" y="3923644"/>
            <a:ext cx="1103701" cy="1103701"/>
          </a:xfrm>
          <a:prstGeom prst="rect">
            <a:avLst/>
          </a:prstGeom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72188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648108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34770" y="164810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7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8" y="375567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" y="287513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1" y="438910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6" y="3180142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58" y="2452855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" y="3276600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671783" y="250798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46" y="3084888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42" y="4285916"/>
            <a:ext cx="1750279" cy="8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87" y="3755677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64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7" y="2826586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tand:Paddepoel - boerderij (3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6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887" y="2975170"/>
            <a:ext cx="8173113" cy="158306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dirty="0"/>
              <a:t>provincie moet stoppen met het opleggen van nieuwe regels aan boeren, ook als dat slecht is voor het milieu of het </a:t>
            </a:r>
            <a:r>
              <a:rPr lang="nl-NL" dirty="0" smtClean="0"/>
              <a:t>klimaat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doet wat?</a:t>
            </a:r>
          </a:p>
          <a:p>
            <a:r>
              <a:rPr lang="nl-NL" dirty="0" smtClean="0"/>
              <a:t>Van Probleem naar oplossing</a:t>
            </a:r>
          </a:p>
          <a:p>
            <a:r>
              <a:rPr lang="nl-NL" dirty="0" smtClean="0"/>
              <a:t>Krachtenveld gemeente en provincie</a:t>
            </a:r>
          </a:p>
          <a:p>
            <a:r>
              <a:rPr lang="nl-NL" dirty="0" smtClean="0"/>
              <a:t>Over de Lijn Noord-Holland</a:t>
            </a:r>
          </a:p>
          <a:p>
            <a:r>
              <a:rPr lang="nl-NL" dirty="0" smtClean="0"/>
              <a:t>Voorbereiding gesprek Statenlid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pic>
        <p:nvPicPr>
          <p:cNvPr id="1026" name="Picture 2" descr="20171107_BvV_ROC_Amsterdam_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r="1925" b="7353"/>
          <a:stretch/>
        </p:blipFill>
        <p:spPr bwMode="auto">
          <a:xfrm flipH="1">
            <a:off x="-1" y="463500"/>
            <a:ext cx="183379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8" y="432352"/>
            <a:ext cx="8945562" cy="697948"/>
          </a:xfrm>
        </p:spPr>
        <p:txBody>
          <a:bodyPr/>
          <a:lstStyle/>
          <a:p>
            <a:r>
              <a:rPr lang="nl-NL" sz="2000" dirty="0"/>
              <a:t>De provincie moet stoppen met het opleggen van nieuwe regels aan boeren, ook als dat slecht is voor het milieu of het klimaat</a:t>
            </a:r>
            <a:br>
              <a:rPr lang="nl-NL" sz="2000" dirty="0"/>
            </a:br>
            <a:endParaRPr lang="nl-NL" sz="2000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1585" y="1442934"/>
            <a:ext cx="10454" cy="345464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64" y="3629191"/>
            <a:ext cx="1869450" cy="8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51" y="3738605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07" y="3783863"/>
            <a:ext cx="1035652" cy="1035652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19199"/>
            <a:ext cx="2536057" cy="101857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625153" y="1219198"/>
            <a:ext cx="2481040" cy="1020619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8902" y="144293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41452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07" y="1852320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02" y="338283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44" y="123415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32" y="39101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2647273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13" y="2109168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4625153" y="4566760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85" y="2258428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6" y="2438591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0" y="3248340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99739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56" y="2627427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42" y="432382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be-noordkop.nl/files/fullsizeoutput_8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0" b="5410"/>
          <a:stretch/>
        </p:blipFill>
        <p:spPr bwMode="auto">
          <a:xfrm>
            <a:off x="0" y="102876"/>
            <a:ext cx="9144000" cy="5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</a:t>
            </a:r>
            <a:r>
              <a:rPr lang="nl-NL" dirty="0" smtClean="0"/>
              <a:t>veroorzaken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867913" y="4236827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42" y="1658020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88" y="3151930"/>
            <a:ext cx="934838" cy="934838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2" y="2808585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181434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339856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443887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65477" y="2685802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05" y="2431967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35" y="4295699"/>
            <a:ext cx="1753085" cy="8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6" y="4018326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14" y="4144537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72544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66" y="335636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ze gemeenten in Overijssel hebben een nieuw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1" y="1357200"/>
            <a:ext cx="1799477" cy="1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6657" b="35309"/>
          <a:stretch/>
        </p:blipFill>
        <p:spPr>
          <a:xfrm>
            <a:off x="3599997" y="2602904"/>
            <a:ext cx="3854567" cy="990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kstvak 20"/>
          <p:cNvSpPr txBox="1"/>
          <p:nvPr/>
        </p:nvSpPr>
        <p:spPr>
          <a:xfrm>
            <a:off x="2163661" y="186425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Wethouders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63661" y="1355165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Burgemeester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159997" y="2602904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Gemeenteraad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160000" y="38340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Kiezers </a:t>
            </a:r>
            <a:br>
              <a:rPr lang="nl-NL" sz="1400" b="1" dirty="0" smtClean="0">
                <a:solidFill>
                  <a:schemeClr val="bg1"/>
                </a:solidFill>
              </a:rPr>
            </a:br>
            <a:r>
              <a:rPr lang="nl-NL" sz="1000" b="1" dirty="0" smtClean="0">
                <a:solidFill>
                  <a:schemeClr val="bg1"/>
                </a:solidFill>
              </a:rPr>
              <a:t>(burgers)</a:t>
            </a:r>
            <a:endParaRPr lang="nl-NL" sz="1000" b="1" dirty="0">
              <a:solidFill>
                <a:schemeClr val="bg1"/>
              </a:solidFill>
            </a:endParaRP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r="21484"/>
          <a:stretch/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722749" y="2089425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238604" y="2084343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41" name="Afbeelding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4640579" y="1355164"/>
            <a:ext cx="4136317" cy="990000"/>
            <a:chOff x="4640579" y="1357200"/>
            <a:chExt cx="4136317" cy="990000"/>
          </a:xfrm>
        </p:grpSpPr>
        <p:sp>
          <p:nvSpPr>
            <p:cNvPr id="42" name="Tekstvak 41"/>
            <p:cNvSpPr txBox="1"/>
            <p:nvPr/>
          </p:nvSpPr>
          <p:spPr>
            <a:xfrm>
              <a:off x="7694678" y="1357200"/>
              <a:ext cx="1082218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Regering</a:t>
              </a:r>
            </a:p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(koning en ministers)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eperen 48"/>
            <p:cNvGrpSpPr/>
            <p:nvPr/>
          </p:nvGrpSpPr>
          <p:grpSpPr>
            <a:xfrm>
              <a:off x="4640579" y="1868400"/>
              <a:ext cx="1739745" cy="276999"/>
              <a:chOff x="5009094" y="1550740"/>
              <a:chExt cx="1978101" cy="276999"/>
            </a:xfrm>
          </p:grpSpPr>
          <p:sp>
            <p:nvSpPr>
              <p:cNvPr id="36" name="Vijfhoek 35"/>
              <p:cNvSpPr/>
              <p:nvPr/>
            </p:nvSpPr>
            <p:spPr>
              <a:xfrm rot="10800000">
                <a:off x="5009094" y="1569741"/>
                <a:ext cx="1978101" cy="251999"/>
              </a:xfrm>
              <a:prstGeom prst="homePlat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r="5400000" algn="ctr" rotWithShape="0">
                  <a:schemeClr val="tx2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338672" y="1550740"/>
                <a:ext cx="105259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200" spc="100" dirty="0" smtClean="0"/>
                  <a:t>BENOEMT</a:t>
                </a:r>
                <a:endParaRPr lang="nl-NL" spc="100" dirty="0"/>
              </a:p>
            </p:txBody>
          </p:sp>
        </p:grpSp>
      </p:grpSp>
      <p:sp>
        <p:nvSpPr>
          <p:cNvPr id="44" name="Tekstvak 43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2609037"/>
            <a:ext cx="3855685" cy="989224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60" y="1873119"/>
            <a:ext cx="466507" cy="491267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601167" y="3821719"/>
            <a:ext cx="523806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70962" y="1334762"/>
            <a:ext cx="1484885" cy="9911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0708" y="1344290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200" b="1" dirty="0" smtClean="0">
                <a:solidFill>
                  <a:schemeClr val="tx2"/>
                </a:solidFill>
              </a:rPr>
              <a:t>Commissaris </a:t>
            </a:r>
            <a:r>
              <a:rPr lang="nl-NL" sz="1200" b="1" dirty="0">
                <a:solidFill>
                  <a:schemeClr val="tx2"/>
                </a:solidFill>
              </a:rPr>
              <a:t>van </a:t>
            </a:r>
            <a:r>
              <a:rPr lang="nl-NL" sz="1200" b="1" dirty="0" smtClean="0">
                <a:solidFill>
                  <a:schemeClr val="tx2"/>
                </a:solidFill>
              </a:rPr>
              <a:t>de </a:t>
            </a:r>
            <a:r>
              <a:rPr lang="nl-NL" sz="1200" b="1" dirty="0">
                <a:solidFill>
                  <a:schemeClr val="tx2"/>
                </a:solidFill>
              </a:rPr>
              <a:t>Koning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Regering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00884" y="1355164"/>
            <a:ext cx="3499116" cy="503999"/>
            <a:chOff x="88423" y="1348028"/>
            <a:chExt cx="3499116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2147539" y="134802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van de Koning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3" y="136128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00884" y="1620000"/>
            <a:ext cx="3496854" cy="754281"/>
            <a:chOff x="100884" y="1620000"/>
            <a:chExt cx="3496854" cy="754281"/>
          </a:xfrm>
        </p:grpSpPr>
        <p:sp>
          <p:nvSpPr>
            <p:cNvPr id="21" name="Tekstvak 20"/>
            <p:cNvSpPr txBox="1"/>
            <p:nvPr/>
          </p:nvSpPr>
          <p:spPr>
            <a:xfrm>
              <a:off x="2157738" y="1870282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Gedeputeerden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620000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00884" y="1873120"/>
            <a:ext cx="3496854" cy="2950280"/>
            <a:chOff x="100884" y="1873120"/>
            <a:chExt cx="3496854" cy="2950280"/>
          </a:xfrm>
        </p:grpSpPr>
        <p:sp>
          <p:nvSpPr>
            <p:cNvPr id="25" name="Tekstvak 24"/>
            <p:cNvSpPr txBox="1"/>
            <p:nvPr/>
          </p:nvSpPr>
          <p:spPr>
            <a:xfrm>
              <a:off x="215773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000" b="1" dirty="0" smtClean="0">
                  <a:solidFill>
                    <a:schemeClr val="bg1"/>
                  </a:solidFill>
                </a:rPr>
                <a:t>(burgers)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873120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00884" y="2149639"/>
            <a:ext cx="3496854" cy="1443718"/>
            <a:chOff x="100884" y="2149639"/>
            <a:chExt cx="3496854" cy="1443718"/>
          </a:xfrm>
        </p:grpSpPr>
        <p:sp>
          <p:nvSpPr>
            <p:cNvPr id="23" name="Tekstvak 22"/>
            <p:cNvSpPr txBox="1"/>
            <p:nvPr/>
          </p:nvSpPr>
          <p:spPr>
            <a:xfrm>
              <a:off x="2157738" y="260335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Staten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2149639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100884" y="1315759"/>
            <a:ext cx="8737181" cy="1273907"/>
            <a:chOff x="136739" y="1279330"/>
            <a:chExt cx="8737181" cy="1273907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79330"/>
              <a:ext cx="4399322" cy="1015420"/>
              <a:chOff x="4474598" y="1279330"/>
              <a:chExt cx="4399322" cy="101542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791702" y="1295149"/>
                <a:ext cx="1082218" cy="9996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 smtClean="0">
                    <a:solidFill>
                      <a:schemeClr val="bg1"/>
                    </a:solidFill>
                  </a:rPr>
                  <a:t>(koning en ministers)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00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 smtClean="0"/>
                    <a:t>BENOEMT</a:t>
                  </a:r>
                  <a:endParaRPr lang="nl-NL" sz="1200" spc="100" dirty="0"/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9" y="2368734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kstvak 56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</p:txBody>
      </p:sp>
      <p:pic>
        <p:nvPicPr>
          <p:cNvPr id="48" name="Afbeelding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98" y="1875273"/>
            <a:ext cx="482615" cy="499608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59" y="1875273"/>
            <a:ext cx="429710" cy="487090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425958" y="2116257"/>
            <a:ext cx="276999" cy="1110005"/>
            <a:chOff x="3981558" y="2174918"/>
            <a:chExt cx="276999" cy="1038073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54044" y="2608536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601021" y="2555455"/>
              <a:ext cx="103807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22" name="Afbeelding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7" y="1875273"/>
            <a:ext cx="471601" cy="499008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483626" y="2172525"/>
            <a:ext cx="276999" cy="1052596"/>
            <a:chOff x="2433894" y="2137508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46096" y="2525306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pic>
        <p:nvPicPr>
          <p:cNvPr id="53" name="Afbeelding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6" y="1873120"/>
            <a:ext cx="424298" cy="489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7" y="1349956"/>
            <a:ext cx="544838" cy="510911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1" y="1875273"/>
            <a:ext cx="457438" cy="4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7283355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7283353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7283355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7283353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907304" y="1094839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1348" r="17529" b="41611"/>
          <a:stretch/>
        </p:blipFill>
        <p:spPr>
          <a:xfrm>
            <a:off x="3599998" y="3826737"/>
            <a:ext cx="3683353" cy="989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481221" y="1355163"/>
            <a:ext cx="1767030" cy="3271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Burgemeester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Commissaris van de Koning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Gemeenteraad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Regering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Wethouders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79626" y="1345123"/>
            <a:ext cx="8543725" cy="503999"/>
            <a:chOff x="179626" y="1345123"/>
            <a:chExt cx="8543725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7283351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200" b="1" dirty="0" smtClean="0">
                  <a:solidFill>
                    <a:schemeClr val="bg1"/>
                  </a:solidFill>
                </a:rPr>
              </a:br>
              <a:r>
                <a:rPr lang="nl-NL" sz="1200" b="1" dirty="0" smtClean="0">
                  <a:solidFill>
                    <a:schemeClr val="bg1"/>
                  </a:solidFill>
                </a:rPr>
                <a:t>van de Koning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544062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72572" y="1801963"/>
            <a:ext cx="8550783" cy="566294"/>
            <a:chOff x="179626" y="1781023"/>
            <a:chExt cx="8550783" cy="566294"/>
          </a:xfrm>
        </p:grpSpPr>
        <p:sp>
          <p:nvSpPr>
            <p:cNvPr id="21" name="Tekstvak 20"/>
            <p:cNvSpPr txBox="1"/>
            <p:nvPr/>
          </p:nvSpPr>
          <p:spPr>
            <a:xfrm>
              <a:off x="7290409" y="184331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Gedeputeerden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781023"/>
              <a:ext cx="1291524" cy="184503"/>
            </a:xfrm>
            <a:prstGeom prst="rect">
              <a:avLst/>
            </a:prstGeom>
          </p:spPr>
        </p:pic>
      </p:grpSp>
      <p:sp>
        <p:nvSpPr>
          <p:cNvPr id="57" name="Tekstvak 56"/>
          <p:cNvSpPr txBox="1"/>
          <p:nvPr/>
        </p:nvSpPr>
        <p:spPr>
          <a:xfrm>
            <a:off x="2180629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58" name="Tekstvak 57"/>
          <p:cNvSpPr txBox="1"/>
          <p:nvPr/>
        </p:nvSpPr>
        <p:spPr>
          <a:xfrm>
            <a:off x="2180627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2180629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2180627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04456" y="1307101"/>
            <a:ext cx="3417980" cy="542021"/>
            <a:chOff x="179626" y="1307101"/>
            <a:chExt cx="3417980" cy="542021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307101"/>
              <a:ext cx="1291524" cy="184503"/>
            </a:xfrm>
            <a:prstGeom prst="rect">
              <a:avLst/>
            </a:prstGeom>
          </p:spPr>
        </p:pic>
        <p:sp>
          <p:nvSpPr>
            <p:cNvPr id="62" name="Tekstvak 61"/>
            <p:cNvSpPr txBox="1"/>
            <p:nvPr/>
          </p:nvSpPr>
          <p:spPr>
            <a:xfrm>
              <a:off x="2157606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Burgemeester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eperen 6"/>
          <p:cNvGrpSpPr/>
          <p:nvPr/>
        </p:nvGrpSpPr>
        <p:grpSpPr>
          <a:xfrm>
            <a:off x="179626" y="2017984"/>
            <a:ext cx="3441001" cy="1575178"/>
            <a:chOff x="179626" y="2017984"/>
            <a:chExt cx="3441001" cy="1575178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017984"/>
              <a:ext cx="1291524" cy="184503"/>
            </a:xfrm>
            <a:prstGeom prst="rect">
              <a:avLst/>
            </a:prstGeom>
          </p:spPr>
        </p:pic>
        <p:sp>
          <p:nvSpPr>
            <p:cNvPr id="63" name="Tekstvak 62"/>
            <p:cNvSpPr txBox="1"/>
            <p:nvPr/>
          </p:nvSpPr>
          <p:spPr>
            <a:xfrm>
              <a:off x="2180627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Gemeenteraad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eperen 5"/>
          <p:cNvGrpSpPr/>
          <p:nvPr/>
        </p:nvGrpSpPr>
        <p:grpSpPr>
          <a:xfrm>
            <a:off x="179626" y="2254945"/>
            <a:ext cx="8543729" cy="2561792"/>
            <a:chOff x="179626" y="2254945"/>
            <a:chExt cx="8543729" cy="2561792"/>
          </a:xfrm>
        </p:grpSpPr>
        <p:sp>
          <p:nvSpPr>
            <p:cNvPr id="25" name="Tekstvak 24"/>
            <p:cNvSpPr txBox="1"/>
            <p:nvPr/>
          </p:nvSpPr>
          <p:spPr>
            <a:xfrm>
              <a:off x="7283355" y="38261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 smtClean="0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254945"/>
              <a:ext cx="1291524" cy="184503"/>
            </a:xfrm>
            <a:prstGeom prst="rect">
              <a:avLst/>
            </a:prstGeom>
          </p:spPr>
        </p:pic>
        <p:sp>
          <p:nvSpPr>
            <p:cNvPr id="64" name="Tekstvak 63"/>
            <p:cNvSpPr txBox="1"/>
            <p:nvPr/>
          </p:nvSpPr>
          <p:spPr>
            <a:xfrm>
              <a:off x="2180627" y="38267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oeperen 95"/>
          <p:cNvGrpSpPr/>
          <p:nvPr/>
        </p:nvGrpSpPr>
        <p:grpSpPr>
          <a:xfrm>
            <a:off x="2558899" y="3455580"/>
            <a:ext cx="657470" cy="483494"/>
            <a:chOff x="2146046" y="2196459"/>
            <a:chExt cx="657470" cy="351495"/>
          </a:xfrm>
        </p:grpSpPr>
        <p:sp>
          <p:nvSpPr>
            <p:cNvPr id="97" name="Vijfhoek 96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8" name="Rechthoek 97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179626" y="1094839"/>
            <a:ext cx="5818770" cy="1818531"/>
            <a:chOff x="179626" y="1094839"/>
            <a:chExt cx="5818770" cy="1818531"/>
          </a:xfrm>
        </p:grpSpPr>
        <p:sp>
          <p:nvSpPr>
            <p:cNvPr id="42" name="Tekstvak 41"/>
            <p:cNvSpPr txBox="1"/>
            <p:nvPr/>
          </p:nvSpPr>
          <p:spPr>
            <a:xfrm>
              <a:off x="4916178" y="1094839"/>
              <a:ext cx="1082218" cy="992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Regering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05" name="Afbeelding 1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728867"/>
              <a:ext cx="1291524" cy="184503"/>
            </a:xfrm>
            <a:prstGeom prst="rect">
              <a:avLst/>
            </a:prstGeom>
          </p:spPr>
        </p:pic>
      </p:grpSp>
      <p:grpSp>
        <p:nvGrpSpPr>
          <p:cNvPr id="13" name="Groeperen 12"/>
          <p:cNvGrpSpPr/>
          <p:nvPr/>
        </p:nvGrpSpPr>
        <p:grpSpPr>
          <a:xfrm>
            <a:off x="179626" y="2491906"/>
            <a:ext cx="8534597" cy="1101256"/>
            <a:chOff x="179626" y="2491906"/>
            <a:chExt cx="8534597" cy="1101256"/>
          </a:xfrm>
        </p:grpSpPr>
        <p:sp>
          <p:nvSpPr>
            <p:cNvPr id="23" name="Tekstvak 22"/>
            <p:cNvSpPr txBox="1"/>
            <p:nvPr/>
          </p:nvSpPr>
          <p:spPr>
            <a:xfrm>
              <a:off x="7274223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200" b="1" dirty="0" smtClean="0">
                  <a:solidFill>
                    <a:schemeClr val="bg1"/>
                  </a:solidFill>
                </a:rPr>
              </a:br>
              <a:r>
                <a:rPr lang="nl-NL" sz="1200" b="1" dirty="0" smtClean="0">
                  <a:solidFill>
                    <a:schemeClr val="bg1"/>
                  </a:solidFill>
                </a:rPr>
                <a:t>Staten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6" name="Afbeelding 10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491906"/>
              <a:ext cx="1291524" cy="184503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179626" y="1858235"/>
            <a:ext cx="3441003" cy="1292097"/>
            <a:chOff x="179626" y="1858235"/>
            <a:chExt cx="3441003" cy="1292097"/>
          </a:xfrm>
        </p:grpSpPr>
        <p:sp>
          <p:nvSpPr>
            <p:cNvPr id="61" name="Tekstvak 60"/>
            <p:cNvSpPr txBox="1"/>
            <p:nvPr/>
          </p:nvSpPr>
          <p:spPr>
            <a:xfrm>
              <a:off x="2180629" y="1858235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Wethouders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7" name="Afbeelding 10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965829"/>
              <a:ext cx="1291524" cy="184503"/>
            </a:xfrm>
            <a:prstGeom prst="rect">
              <a:avLst/>
            </a:prstGeom>
          </p:spPr>
        </p:pic>
      </p:grpSp>
      <p:grpSp>
        <p:nvGrpSpPr>
          <p:cNvPr id="93" name="Groeperen 92"/>
          <p:cNvGrpSpPr/>
          <p:nvPr/>
        </p:nvGrpSpPr>
        <p:grpSpPr>
          <a:xfrm>
            <a:off x="2558899" y="2273842"/>
            <a:ext cx="657470" cy="483494"/>
            <a:chOff x="2146046" y="2196459"/>
            <a:chExt cx="657470" cy="351495"/>
          </a:xfrm>
        </p:grpSpPr>
        <p:sp>
          <p:nvSpPr>
            <p:cNvPr id="94" name="Vijfhoek 93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5" name="Rechthoek 94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8" name="Groeperen 107"/>
          <p:cNvGrpSpPr/>
          <p:nvPr/>
        </p:nvGrpSpPr>
        <p:grpSpPr>
          <a:xfrm>
            <a:off x="7681675" y="3455580"/>
            <a:ext cx="657470" cy="483494"/>
            <a:chOff x="2146046" y="2196459"/>
            <a:chExt cx="657470" cy="351495"/>
          </a:xfrm>
        </p:grpSpPr>
        <p:sp>
          <p:nvSpPr>
            <p:cNvPr id="109" name="Vijfhoek 108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0" name="Rechthoek 109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1" name="Groeperen 110"/>
          <p:cNvGrpSpPr/>
          <p:nvPr/>
        </p:nvGrpSpPr>
        <p:grpSpPr>
          <a:xfrm>
            <a:off x="7681675" y="2273842"/>
            <a:ext cx="657470" cy="483494"/>
            <a:chOff x="2146046" y="2196459"/>
            <a:chExt cx="657470" cy="351495"/>
          </a:xfrm>
        </p:grpSpPr>
        <p:sp>
          <p:nvSpPr>
            <p:cNvPr id="112" name="Vijfhoek 111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3" name="Rechthoek 112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oeperen 70"/>
          <p:cNvGrpSpPr/>
          <p:nvPr/>
        </p:nvGrpSpPr>
        <p:grpSpPr>
          <a:xfrm>
            <a:off x="2163936" y="1911284"/>
            <a:ext cx="261610" cy="1052596"/>
            <a:chOff x="2429091" y="2130250"/>
            <a:chExt cx="261610" cy="1052596"/>
          </a:xfrm>
        </p:grpSpPr>
        <p:sp>
          <p:nvSpPr>
            <p:cNvPr id="72" name="Vijfhoek 71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VOORSTEL</a:t>
              </a:r>
              <a:endParaRPr lang="nl-NL" sz="1100" b="1" spc="100" dirty="0"/>
            </a:p>
          </p:txBody>
        </p:sp>
      </p:grpSp>
      <p:grpSp>
        <p:nvGrpSpPr>
          <p:cNvPr id="74" name="Groeperen 73"/>
          <p:cNvGrpSpPr/>
          <p:nvPr/>
        </p:nvGrpSpPr>
        <p:grpSpPr>
          <a:xfrm>
            <a:off x="3384989" y="1883498"/>
            <a:ext cx="261610" cy="1052596"/>
            <a:chOff x="3989251" y="2160395"/>
            <a:chExt cx="261610" cy="1052596"/>
          </a:xfrm>
        </p:grpSpPr>
        <p:sp>
          <p:nvSpPr>
            <p:cNvPr id="75" name="Vijfhoek 74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BESLUIT</a:t>
              </a:r>
              <a:endParaRPr lang="nl-NL" sz="1100" b="1" spc="100" dirty="0"/>
            </a:p>
          </p:txBody>
        </p:sp>
      </p:grpSp>
      <p:grpSp>
        <p:nvGrpSpPr>
          <p:cNvPr id="87" name="Groeperen 86"/>
          <p:cNvGrpSpPr/>
          <p:nvPr/>
        </p:nvGrpSpPr>
        <p:grpSpPr>
          <a:xfrm>
            <a:off x="7266603" y="1911284"/>
            <a:ext cx="261610" cy="1052596"/>
            <a:chOff x="2429091" y="2130250"/>
            <a:chExt cx="261610" cy="1052596"/>
          </a:xfrm>
        </p:grpSpPr>
        <p:sp>
          <p:nvSpPr>
            <p:cNvPr id="88" name="Vijfhoek 87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Rechthoek 88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VOORSTEL</a:t>
              </a:r>
              <a:endParaRPr lang="nl-NL" sz="1100" b="1" spc="100" dirty="0"/>
            </a:p>
          </p:txBody>
        </p:sp>
      </p:grpSp>
      <p:grpSp>
        <p:nvGrpSpPr>
          <p:cNvPr id="90" name="Groeperen 89"/>
          <p:cNvGrpSpPr/>
          <p:nvPr/>
        </p:nvGrpSpPr>
        <p:grpSpPr>
          <a:xfrm>
            <a:off x="8496548" y="1878167"/>
            <a:ext cx="261610" cy="1052596"/>
            <a:chOff x="3989251" y="2160395"/>
            <a:chExt cx="261610" cy="1052596"/>
          </a:xfrm>
        </p:grpSpPr>
        <p:sp>
          <p:nvSpPr>
            <p:cNvPr id="91" name="Vijfhoek 90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BESLUIT</a:t>
              </a:r>
              <a:endParaRPr lang="nl-NL" sz="1100" b="1" spc="100" dirty="0"/>
            </a:p>
          </p:txBody>
        </p:sp>
      </p:grpSp>
      <p:grpSp>
        <p:nvGrpSpPr>
          <p:cNvPr id="49" name="Groeperen 48"/>
          <p:cNvGrpSpPr/>
          <p:nvPr/>
        </p:nvGrpSpPr>
        <p:grpSpPr>
          <a:xfrm>
            <a:off x="3426050" y="1458624"/>
            <a:ext cx="1549358" cy="276999"/>
            <a:chOff x="4820372" y="961670"/>
            <a:chExt cx="1761630" cy="276999"/>
          </a:xfrm>
        </p:grpSpPr>
        <p:sp>
          <p:nvSpPr>
            <p:cNvPr id="36" name="Vijfhoek 35"/>
            <p:cNvSpPr/>
            <p:nvPr/>
          </p:nvSpPr>
          <p:spPr>
            <a:xfrm rot="10800000"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BENOEMT</a:t>
              </a:r>
              <a:endParaRPr lang="nl-NL" spc="100" dirty="0"/>
            </a:p>
          </p:txBody>
        </p:sp>
      </p:grpSp>
      <p:grpSp>
        <p:nvGrpSpPr>
          <p:cNvPr id="77" name="Groeperen 76"/>
          <p:cNvGrpSpPr/>
          <p:nvPr/>
        </p:nvGrpSpPr>
        <p:grpSpPr>
          <a:xfrm>
            <a:off x="5918016" y="1458624"/>
            <a:ext cx="1549358" cy="276999"/>
            <a:chOff x="4820372" y="961670"/>
            <a:chExt cx="1761630" cy="276999"/>
          </a:xfrm>
        </p:grpSpPr>
        <p:sp>
          <p:nvSpPr>
            <p:cNvPr id="78" name="Vijfhoek 77"/>
            <p:cNvSpPr/>
            <p:nvPr/>
          </p:nvSpPr>
          <p:spPr>
            <a:xfrm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BENOEMT</a:t>
              </a:r>
              <a:endParaRPr lang="nl-NL" spc="100" dirty="0"/>
            </a:p>
          </p:txBody>
        </p:sp>
      </p:grpSp>
      <p:grpSp>
        <p:nvGrpSpPr>
          <p:cNvPr id="81" name="Groeperen 80"/>
          <p:cNvGrpSpPr/>
          <p:nvPr/>
        </p:nvGrpSpPr>
        <p:grpSpPr>
          <a:xfrm rot="5400000">
            <a:off x="5495246" y="1365207"/>
            <a:ext cx="261610" cy="4256841"/>
            <a:chOff x="3981557" y="2160396"/>
            <a:chExt cx="261610" cy="1000482"/>
          </a:xfrm>
        </p:grpSpPr>
        <p:sp>
          <p:nvSpPr>
            <p:cNvPr id="82" name="Vijfhoek 81"/>
            <p:cNvSpPr/>
            <p:nvPr/>
          </p:nvSpPr>
          <p:spPr>
            <a:xfrm rot="16200000">
              <a:off x="3634964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Rechthoek 82"/>
            <p:cNvSpPr/>
            <p:nvPr/>
          </p:nvSpPr>
          <p:spPr>
            <a:xfrm rot="16200000">
              <a:off x="3612121" y="2529832"/>
              <a:ext cx="1000482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nl-NL" sz="1050" b="1" spc="100" dirty="0" smtClean="0"/>
                <a:t>ZIENSWIJZE</a:t>
              </a:r>
              <a:endParaRPr lang="nl-NL" sz="1100" b="1" spc="100" dirty="0"/>
            </a:p>
          </p:txBody>
        </p:sp>
      </p:grpSp>
      <p:grpSp>
        <p:nvGrpSpPr>
          <p:cNvPr id="84" name="Groeperen 83"/>
          <p:cNvGrpSpPr/>
          <p:nvPr/>
        </p:nvGrpSpPr>
        <p:grpSpPr>
          <a:xfrm rot="5400000">
            <a:off x="5178619" y="940207"/>
            <a:ext cx="261610" cy="4204218"/>
            <a:chOff x="3981559" y="2224878"/>
            <a:chExt cx="261610" cy="988114"/>
          </a:xfrm>
        </p:grpSpPr>
        <p:sp>
          <p:nvSpPr>
            <p:cNvPr id="85" name="Vijfhoek 84"/>
            <p:cNvSpPr/>
            <p:nvPr/>
          </p:nvSpPr>
          <p:spPr>
            <a:xfrm rot="5400000">
              <a:off x="3638512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Rechthoek 85"/>
            <p:cNvSpPr/>
            <p:nvPr/>
          </p:nvSpPr>
          <p:spPr>
            <a:xfrm rot="16200000">
              <a:off x="3618307" y="2588130"/>
              <a:ext cx="988114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nl-NL" sz="1050" b="1" spc="100" dirty="0" smtClean="0"/>
                <a:t>TOEZICHT</a:t>
              </a:r>
              <a:endParaRPr lang="nl-NL" sz="1100" b="1" spc="100" dirty="0"/>
            </a:p>
          </p:txBody>
        </p:sp>
      </p:grpSp>
      <p:sp>
        <p:nvSpPr>
          <p:cNvPr id="80" name="Tekstvak 79"/>
          <p:cNvSpPr txBox="1"/>
          <p:nvPr/>
        </p:nvSpPr>
        <p:spPr>
          <a:xfrm>
            <a:off x="4865941" y="2583193"/>
            <a:ext cx="1164942" cy="116494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Financiën </a:t>
            </a:r>
          </a:p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Wegen </a:t>
            </a:r>
          </a:p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Openbaar vervoer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100" name="Tekstvak 99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</p:txBody>
      </p:sp>
    </p:spTree>
    <p:extLst>
      <p:ext uri="{BB962C8B-B14F-4D97-AF65-F5344CB8AC3E}">
        <p14:creationId xmlns:p14="http://schemas.microsoft.com/office/powerpoint/2010/main" val="4881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" y="449037"/>
            <a:ext cx="8220572" cy="34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4"/>
          <p:cNvGrpSpPr/>
          <p:nvPr/>
        </p:nvGrpSpPr>
        <p:grpSpPr>
          <a:xfrm>
            <a:off x="-6349" y="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5325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Over de lijn Noord-Holland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70" y="2882074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trand landschap zee kust natuur gras zand oceaan horizon hemel zon duin kust- meer voetpad vakantie klif vakantie baai terrein materiaal waterlichaam Holland Nederland wolken ontspanning leefgebied stil Noordzee kaap natuurlijke omge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b="4526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56035"/>
            <a:ext cx="4997450" cy="901580"/>
          </a:xfrm>
        </p:spPr>
        <p:txBody>
          <a:bodyPr/>
          <a:lstStyle/>
          <a:p>
            <a:pPr algn="l"/>
            <a:r>
              <a:rPr lang="nl-NL" dirty="0"/>
              <a:t>De provincie moet bouwen aan de kust </a:t>
            </a:r>
            <a:r>
              <a:rPr lang="nl-NL" dirty="0" smtClean="0"/>
              <a:t>toestaan</a:t>
            </a:r>
            <a:endParaRPr lang="nl-NL" dirty="0"/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2" descr="Afbeeldingsresultaat voor kust nederland"/>
          <p:cNvSpPr>
            <a:spLocks noChangeAspect="1" noChangeArrowheads="1"/>
          </p:cNvSpPr>
          <p:nvPr/>
        </p:nvSpPr>
        <p:spPr bwMode="auto">
          <a:xfrm>
            <a:off x="155575" y="-1431925"/>
            <a:ext cx="39909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" y="375744"/>
            <a:ext cx="9144000" cy="900000"/>
          </a:xfrm>
        </p:spPr>
        <p:txBody>
          <a:bodyPr/>
          <a:lstStyle/>
          <a:p>
            <a:pPr algn="ctr"/>
            <a:r>
              <a:rPr lang="nl-NL" dirty="0"/>
              <a:t>De provincie moet bouwen aan de kust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09" y="3696269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109169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0" y="3365106"/>
            <a:ext cx="907051" cy="907051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921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87121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0" y="2514725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13" y="3203117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34901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Pv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AutoShape 14" descr="Pv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674289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681516" y="4339158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27" y="1965260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12" y="2237436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22269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1076973"/>
            <a:ext cx="811828" cy="8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7" y="433058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9" y="1782443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4/Amsterdam_Schiphol_Airport_entry.jpg/1024px-Amsterdam_Schiphol_Airport_en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7480"/>
          <a:stretch/>
        </p:blipFill>
        <p:spPr bwMode="auto">
          <a:xfrm>
            <a:off x="0" y="464757"/>
            <a:ext cx="9144000" cy="47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7200" y="831850"/>
            <a:ext cx="6146800" cy="1079500"/>
          </a:xfrm>
        </p:spPr>
        <p:txBody>
          <a:bodyPr/>
          <a:lstStyle/>
          <a:p>
            <a:pPr algn="l"/>
            <a:r>
              <a:rPr lang="nl-NL" dirty="0"/>
              <a:t>De provincie moet zich verzetten tegen de groei van </a:t>
            </a:r>
            <a:r>
              <a:rPr lang="nl-NL" dirty="0" smtClean="0"/>
              <a:t>Schiphol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522</TotalTime>
  <Words>553</Words>
  <Application>Microsoft Office PowerPoint</Application>
  <PresentationFormat>Diavoorstelling (16:9)</PresentationFormat>
  <Paragraphs>144</Paragraphs>
  <Slides>22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niveau 2. Over de lijn - veel stellingen (maart 2017) -  Democratie Leeft - NIEUW TEMPLATE</vt:lpstr>
      <vt:lpstr>PowerPoint-presentatie</vt:lpstr>
      <vt:lpstr>Programma</vt:lpstr>
      <vt:lpstr>De macht in de gemeente</vt:lpstr>
      <vt:lpstr>De macht in de provincie</vt:lpstr>
      <vt:lpstr>PowerPoint-presentatie</vt:lpstr>
      <vt:lpstr>PowerPoint-presentatie</vt:lpstr>
      <vt:lpstr>De provincie moet bouwen aan de kust toestaan</vt:lpstr>
      <vt:lpstr>De provincie moet bouwen aan de kust toestaan</vt:lpstr>
      <vt:lpstr>De provincie moet zich verzetten tegen de groei van Schiphol</vt:lpstr>
      <vt:lpstr>De provincie moet zich verzetten tegen de groei van Schiphol</vt:lpstr>
      <vt:lpstr>De provincie moet een fonds oprichten waaruit burgers goedkoop kunnen lenen voor de verduurzaming van hun huis</vt:lpstr>
      <vt:lpstr>De provincie moet een fonds oprichten waaruit burgers goedkoop kunnen lenen voor de verduurzaming van hun huis</vt:lpstr>
      <vt:lpstr>Het openbaar vervoer moet gratis worden voor ouderen op kosten van de provincie</vt:lpstr>
      <vt:lpstr>Het openbaar vervoer moet gratis worden voor ouderen op kosten van de provincie</vt:lpstr>
      <vt:lpstr>De provincie moet permanente bewoning van vakantiehuisjes toestaan</vt:lpstr>
      <vt:lpstr>De provincie moet permanente bewoning van vakantiehuisjes toestaan</vt:lpstr>
      <vt:lpstr>De provincie moet meebetalen aan het openhouden van buurthuizen in kleine dorpen</vt:lpstr>
      <vt:lpstr>De provincie moet meebetalen aan het openhouden van buurthuizen in kleine dorpen</vt:lpstr>
      <vt:lpstr> De provincie moet stoppen met het opleggen van nieuwe regels aan boeren, ook als dat slecht is voor het milieu of het klimaat </vt:lpstr>
      <vt:lpstr>De provincie moet stoppen met het opleggen van nieuwe regels aan boeren, ook als dat slecht is voor het milieu of het klimaat </vt:lpstr>
      <vt:lpstr>De provincie moet alle jacht op wilde dieren verbieden, ook als dieren overlast veroorzaken</vt:lpstr>
      <vt:lpstr>De provincie moet alle jacht op wilde dieren verbieden, ook als dieren overlast veroorzaken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Geneviève Arends</cp:lastModifiedBy>
  <cp:revision>69</cp:revision>
  <cp:lastPrinted>2017-06-07T13:51:27Z</cp:lastPrinted>
  <dcterms:created xsi:type="dcterms:W3CDTF">2018-05-28T12:28:18Z</dcterms:created>
  <dcterms:modified xsi:type="dcterms:W3CDTF">2021-02-04T08:31:16Z</dcterms:modified>
</cp:coreProperties>
</file>