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67" r:id="rId2"/>
    <p:sldId id="282" r:id="rId3"/>
    <p:sldId id="269" r:id="rId4"/>
    <p:sldId id="283" r:id="rId5"/>
    <p:sldId id="284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7084"/>
  </p:normalViewPr>
  <p:slideViewPr>
    <p:cSldViewPr snapToGrid="0" snapToObjects="1">
      <p:cViewPr varScale="1">
        <p:scale>
          <a:sx n="43" d="100"/>
          <a:sy n="43" d="100"/>
        </p:scale>
        <p:origin x="-90" y="-10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6-5-2019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6-5-2019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48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76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76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6543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05953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Europese Parlementsverkiezingen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"/>
          <a:stretch/>
        </p:blipFill>
        <p:spPr>
          <a:xfrm>
            <a:off x="437147" y="449037"/>
            <a:ext cx="8247234" cy="333096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6543" cy="794362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108">
            <a:off x="4954849" y="2168461"/>
            <a:ext cx="3853527" cy="1997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88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numCol="2" spcCol="540000"/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EENS: </a:t>
            </a:r>
          </a:p>
          <a:p>
            <a:r>
              <a:rPr lang="nl-NL" dirty="0" smtClean="0"/>
              <a:t>De EU heeft teveel macht over wat er in Nederland gebeurt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/>
              <a:t>Nederland moet weer </a:t>
            </a:r>
            <a:r>
              <a:rPr lang="nl-NL" dirty="0" smtClean="0"/>
              <a:t>de baas </a:t>
            </a:r>
            <a:r>
              <a:rPr lang="nl-NL" dirty="0"/>
              <a:t>worden over </a:t>
            </a:r>
            <a:r>
              <a:rPr lang="nl-NL" dirty="0" smtClean="0"/>
              <a:t>onze eigen </a:t>
            </a:r>
            <a:r>
              <a:rPr lang="nl-NL" dirty="0"/>
              <a:t>grenzen</a:t>
            </a:r>
          </a:p>
          <a:p>
            <a:endParaRPr lang="nl-NL" dirty="0"/>
          </a:p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ONEENS</a:t>
            </a:r>
            <a:r>
              <a:rPr lang="nl-NL" b="1" dirty="0"/>
              <a:t>:</a:t>
            </a:r>
          </a:p>
          <a:p>
            <a:r>
              <a:rPr lang="nl-NL" dirty="0" smtClean="0"/>
              <a:t>Samenwerken in de EU is goed voor de Nederlandse economie</a:t>
            </a:r>
          </a:p>
          <a:p>
            <a:endParaRPr lang="nl-NL" dirty="0"/>
          </a:p>
          <a:p>
            <a:r>
              <a:rPr lang="nl-NL" dirty="0"/>
              <a:t>Problemen als terrorisme, migratie en klimaat kun je alleen samen </a:t>
            </a:r>
            <a:r>
              <a:rPr lang="nl-NL" dirty="0" smtClean="0"/>
              <a:t>oplossen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100" dirty="0" smtClean="0"/>
              <a:t>Nederland moet uit de Europese Unie stappen</a:t>
            </a:r>
            <a:endParaRPr lang="nl-NL" sz="3100" dirty="0"/>
          </a:p>
        </p:txBody>
      </p:sp>
      <p:pic>
        <p:nvPicPr>
          <p:cNvPr id="8194" name="Picture 2" descr="Afbeeldingsresultaat voor nederlandse vl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218"/>
            <a:ext cx="1771650" cy="46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/>
          <p:cNvCxnSpPr/>
          <p:nvPr/>
        </p:nvCxnSpPr>
        <p:spPr bwMode="auto">
          <a:xfrm>
            <a:off x="5281448" y="2157404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2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 smtClean="0"/>
              <a:t>Nederland moet uit de Europese Unie stappen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6" y="1663767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37" y="2312659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39" y="3390692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6" y="3612980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45" y="1948218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25" y="2792315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09" y="3309046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60" y="1780096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65" y="732989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10" y="2387470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62" y="2511066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2" y="2162319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420" y="841021"/>
            <a:ext cx="584817" cy="5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numCol="2" spcCol="540000"/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EENS: </a:t>
            </a:r>
          </a:p>
          <a:p>
            <a:r>
              <a:rPr lang="nl-NL" dirty="0" smtClean="0"/>
              <a:t>Dan vliegen mensen minder en dat is goed voor het klimaat</a:t>
            </a:r>
          </a:p>
          <a:p>
            <a:endParaRPr lang="nl-NL" dirty="0"/>
          </a:p>
          <a:p>
            <a:r>
              <a:rPr lang="nl-NL" dirty="0" smtClean="0"/>
              <a:t>Vaak kunnen mensen ook gewoon met de trein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ONEENS:</a:t>
            </a:r>
          </a:p>
          <a:p>
            <a:r>
              <a:rPr lang="nl-NL" dirty="0"/>
              <a:t>Mensen gaan er niet minder door vliegen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/>
              <a:t>Je kunt beter belasting heffen op kerosine.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100" dirty="0"/>
              <a:t>In alle EU-landen moet een belasting op vliegtickets komen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/>
          <a:stretch/>
        </p:blipFill>
        <p:spPr bwMode="auto">
          <a:xfrm>
            <a:off x="0" y="467842"/>
            <a:ext cx="1762125" cy="46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7"/>
          <p:cNvCxnSpPr/>
          <p:nvPr/>
        </p:nvCxnSpPr>
        <p:spPr bwMode="auto">
          <a:xfrm>
            <a:off x="5297214" y="2157404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6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/>
              <a:t>In alle EU-landen moet een belasting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op </a:t>
            </a:r>
            <a:r>
              <a:rPr lang="nl-NL" dirty="0"/>
              <a:t>vliegtickets komen</a:t>
            </a:r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20" y="3460185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5" y="1654914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33" y="1349545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20" y="2039996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5" y="976792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77" y="2282299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30" y="3032332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56" y="2553068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0" y="804810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38" y="2412443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20" y="2167067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3" y="3309046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77" y="3213325"/>
            <a:ext cx="584817" cy="5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60000" y="1876096"/>
            <a:ext cx="6270171" cy="2873239"/>
          </a:xfrm>
        </p:spPr>
        <p:txBody>
          <a:bodyPr numCol="2" spcCol="540000"/>
          <a:lstStyle/>
          <a:p>
            <a:pPr marL="0" indent="0">
              <a:buNone/>
            </a:pPr>
            <a:r>
              <a:rPr lang="nl-NL" b="1" dirty="0" smtClean="0"/>
              <a:t>EENS</a:t>
            </a:r>
            <a:r>
              <a:rPr lang="nl-NL" b="1" dirty="0"/>
              <a:t>: </a:t>
            </a:r>
          </a:p>
          <a:p>
            <a:r>
              <a:rPr lang="nl-NL" dirty="0" smtClean="0"/>
              <a:t>Dat scheelt geld, elk land betaalt mee</a:t>
            </a:r>
          </a:p>
          <a:p>
            <a:endParaRPr lang="nl-NL" dirty="0"/>
          </a:p>
          <a:p>
            <a:r>
              <a:rPr lang="nl-NL" dirty="0" smtClean="0"/>
              <a:t>Dan kan Europa zichzelf goed verdedigen</a:t>
            </a: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ONEENS</a:t>
            </a:r>
            <a:r>
              <a:rPr lang="nl-NL" b="1" dirty="0"/>
              <a:t>:</a:t>
            </a:r>
          </a:p>
          <a:p>
            <a:r>
              <a:rPr lang="nl-NL" dirty="0" smtClean="0"/>
              <a:t>We werken al goed samen met andere legers</a:t>
            </a:r>
          </a:p>
          <a:p>
            <a:endParaRPr lang="nl-NL" dirty="0"/>
          </a:p>
          <a:p>
            <a:r>
              <a:rPr lang="nl-NL" dirty="0" smtClean="0"/>
              <a:t>Dan zijn we afhankelijk van andere EU-landen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100" dirty="0" smtClean="0"/>
              <a:t>Er moet een Europees leger komen</a:t>
            </a:r>
            <a:endParaRPr lang="nl-NL" sz="31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151" y="467843"/>
            <a:ext cx="1777039" cy="46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/>
          <p:cNvCxnSpPr/>
          <p:nvPr/>
        </p:nvCxnSpPr>
        <p:spPr bwMode="auto">
          <a:xfrm>
            <a:off x="5297214" y="2157404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/>
              <a:t>Er moet een Europees leger komen</a:t>
            </a:r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07" y="3352526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93" y="3451036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09" y="3049656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7" y="3363816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18" y="900116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03" y="1730633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85" y="2553068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11" y="2441753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609" y="718819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44" y="2180039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54" y="1596559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75" y="2123893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3" y="1166254"/>
            <a:ext cx="584817" cy="5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60000" y="2049517"/>
            <a:ext cx="6270171" cy="2857474"/>
          </a:xfrm>
        </p:spPr>
        <p:txBody>
          <a:bodyPr numCol="2" spcCol="540000"/>
          <a:lstStyle/>
          <a:p>
            <a:pPr marL="0" indent="0">
              <a:buNone/>
            </a:pPr>
            <a:r>
              <a:rPr lang="nl-NL" b="1" dirty="0" smtClean="0"/>
              <a:t>EENS</a:t>
            </a:r>
            <a:r>
              <a:rPr lang="nl-NL" b="1" dirty="0"/>
              <a:t>: </a:t>
            </a:r>
          </a:p>
          <a:p>
            <a:r>
              <a:rPr lang="nl-NL" dirty="0"/>
              <a:t>Anders blijven mensen de gevaarlijke bootreis maken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/>
              <a:t>Er komen teveel gelukszoekers naar de EU, dat moet stoppen.</a:t>
            </a:r>
          </a:p>
          <a:p>
            <a:pPr marL="0" indent="0">
              <a:buNone/>
            </a:pPr>
            <a:r>
              <a:rPr lang="nl-NL" b="1" dirty="0" smtClean="0"/>
              <a:t>ONEENS</a:t>
            </a:r>
            <a:r>
              <a:rPr lang="nl-NL" b="1" dirty="0"/>
              <a:t>:</a:t>
            </a:r>
          </a:p>
          <a:p>
            <a:r>
              <a:rPr lang="nl-NL" dirty="0"/>
              <a:t>Mensen die vluchten voor oorlog en onderdrukking hebben recht op opvang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smtClean="0"/>
              <a:t>We moeten per asielzoeker onderzoeken wie recht heeft op hulp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600" dirty="0" smtClean="0"/>
              <a:t>De EU moet asielzoekers terugsturen die proberen de Middellandse Zee over te steken</a:t>
            </a:r>
            <a:endParaRPr lang="nl-NL" sz="2600" dirty="0"/>
          </a:p>
        </p:txBody>
      </p:sp>
      <p:pic>
        <p:nvPicPr>
          <p:cNvPr id="10242" name="Picture 2" descr="Afbeeldingsresultaat voor refugees mediterranean s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0394"/>
            <a:ext cx="1781176" cy="4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/>
          <p:cNvCxnSpPr/>
          <p:nvPr/>
        </p:nvCxnSpPr>
        <p:spPr bwMode="auto">
          <a:xfrm>
            <a:off x="5297214" y="2157404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/>
              <a:t>De EU moet asielzoekers </a:t>
            </a:r>
            <a:r>
              <a:rPr lang="nl-NL" dirty="0" smtClean="0"/>
              <a:t>terugsturen die </a:t>
            </a:r>
            <a:r>
              <a:rPr lang="nl-NL" dirty="0"/>
              <a:t>proberen de Middellandse Zee over te </a:t>
            </a:r>
            <a:r>
              <a:rPr lang="nl-NL" dirty="0" smtClean="0"/>
              <a:t>steken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7" y="2594163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95" y="3389733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22" y="1800255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81" y="2027145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53" y="2938323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66" y="3236637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4" y="2121755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7" y="3084268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50" y="2766341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" y="865657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44" y="1773516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30" y="884522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14" y="3225183"/>
            <a:ext cx="584817" cy="5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:\Algemene beelden\Den Haag\Tweede Kamer\Tweede Kamer plenaire zaal\Tweede Kamer 18 Foto Bob Karho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15635"/>
          <a:stretch/>
        </p:blipFill>
        <p:spPr bwMode="auto">
          <a:xfrm>
            <a:off x="0" y="454506"/>
            <a:ext cx="9144000" cy="46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european parliam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61962"/>
            <a:ext cx="9144000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1600" y="2672200"/>
            <a:ext cx="3962400" cy="720000"/>
          </a:xfrm>
        </p:spPr>
        <p:txBody>
          <a:bodyPr/>
          <a:lstStyle/>
          <a:p>
            <a:r>
              <a:rPr lang="nl-NL" dirty="0" smtClean="0"/>
              <a:t>Europees Parlement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7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978239"/>
            <a:ext cx="3581399" cy="720000"/>
          </a:xfrm>
        </p:spPr>
        <p:txBody>
          <a:bodyPr/>
          <a:lstStyle/>
          <a:p>
            <a:r>
              <a:rPr lang="nl-NL" dirty="0" smtClean="0"/>
              <a:t>Politieke partijen</a:t>
            </a:r>
            <a:endParaRPr lang="nl-NL" dirty="0"/>
          </a:p>
        </p:txBody>
      </p:sp>
      <p:pic>
        <p:nvPicPr>
          <p:cNvPr id="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4" y="894295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s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46" y="3067470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4135666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pvd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79" y="1935821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groenlink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20" y="4176665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sgp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94" y="1986321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09" y="871081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fbeeldingsresultaat voor logo 50p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41" y="1814339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57" y="1814339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45" y="3874734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47" y="2796701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86" y="933593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86" y="935929"/>
            <a:ext cx="665918" cy="6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 smtClean="0"/>
              <a:t>Bijvoorbeeld:</a:t>
            </a:r>
            <a:br>
              <a:rPr lang="nl-NL" dirty="0" smtClean="0"/>
            </a:br>
            <a:r>
              <a:rPr lang="nl-NL" dirty="0" smtClean="0"/>
              <a:t> School moet een uur later beginnen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numCol="2" spcCol="540000"/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EENS: </a:t>
            </a:r>
          </a:p>
          <a:p>
            <a:r>
              <a:rPr lang="nl-NL" dirty="0" smtClean="0"/>
              <a:t>Jongeren voelen zich dan meer betrokken bij Europa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Het gaat om de toekomst van de jongeren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ONEENS:</a:t>
            </a:r>
          </a:p>
          <a:p>
            <a:r>
              <a:rPr lang="nl-NL" dirty="0" smtClean="0"/>
              <a:t>Jongeren weten nog te weinig van de Europese politiek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Jongeren zijn nog niet volwassen genoeg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dirty="0" smtClean="0"/>
              <a:t>Je moet vanaf 16 jaar kunnen stemmen bij de Europese verkiezingen</a:t>
            </a:r>
            <a:endParaRPr lang="nl-NL" sz="3000" dirty="0"/>
          </a:p>
        </p:txBody>
      </p:sp>
      <p:pic>
        <p:nvPicPr>
          <p:cNvPr id="5122" name="Picture 2" descr="P:\Dienst Educatie\Scholierenverkiezingen\Scholierenverkiezingen TK17\Scholierenverkiezingen 2017\20170213_Scholierenverkiezingen_032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r="33750" b="496"/>
          <a:stretch/>
        </p:blipFill>
        <p:spPr bwMode="auto">
          <a:xfrm>
            <a:off x="1" y="466724"/>
            <a:ext cx="1771650" cy="47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/>
          <p:cNvCxnSpPr/>
          <p:nvPr/>
        </p:nvCxnSpPr>
        <p:spPr bwMode="auto">
          <a:xfrm>
            <a:off x="5276336" y="2207172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/>
              <a:t>Je moet vanaf 16 jaar kunnen stemmen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bij </a:t>
            </a:r>
            <a:r>
              <a:rPr lang="nl-NL" dirty="0"/>
              <a:t>de Europese </a:t>
            </a:r>
            <a:r>
              <a:rPr lang="nl-NL" dirty="0" smtClean="0"/>
              <a:t>verkiezingen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94875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0" y="1804246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64" y="2502334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04" y="890214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5" y="3391291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80" y="1965855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87" y="3373986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41" y="1820721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4" y="1793873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33" y="3080234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00" y="2803083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87" y="1709398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6" y="833295"/>
            <a:ext cx="584817" cy="5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numCol="2" spcCol="540000"/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EENS: </a:t>
            </a:r>
          </a:p>
          <a:p>
            <a:r>
              <a:rPr lang="nl-NL" dirty="0" smtClean="0"/>
              <a:t>Veel dierproeven zijn niet nodig, er zijn andere manieren</a:t>
            </a:r>
          </a:p>
          <a:p>
            <a:endParaRPr lang="nl-NL" dirty="0" smtClean="0"/>
          </a:p>
          <a:p>
            <a:r>
              <a:rPr lang="nl-NL" dirty="0" smtClean="0"/>
              <a:t>Dieren lijden door de dierproeven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 smtClean="0"/>
              <a:t>ONEENS:</a:t>
            </a:r>
          </a:p>
          <a:p>
            <a:r>
              <a:rPr lang="nl-NL" dirty="0" smtClean="0"/>
              <a:t>Anders zijn de medicijnen misschien niet veilig</a:t>
            </a:r>
          </a:p>
          <a:p>
            <a:endParaRPr lang="nl-NL" dirty="0" smtClean="0"/>
          </a:p>
          <a:p>
            <a:r>
              <a:rPr lang="nl-NL" dirty="0" smtClean="0"/>
              <a:t>Liever proeven op dieren dan op mensen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100" dirty="0"/>
              <a:t>Dierproeven voor </a:t>
            </a:r>
            <a:r>
              <a:rPr lang="nl-NL" sz="3100" dirty="0" smtClean="0"/>
              <a:t>medicijnen </a:t>
            </a:r>
            <a:r>
              <a:rPr lang="nl-NL" sz="3100" dirty="0"/>
              <a:t>moeten in de hele EU verboden </a:t>
            </a:r>
            <a:r>
              <a:rPr lang="nl-NL" sz="3100" dirty="0" smtClean="0"/>
              <a:t>worden</a:t>
            </a:r>
            <a:endParaRPr lang="nl-NL" sz="3100" dirty="0"/>
          </a:p>
        </p:txBody>
      </p:sp>
      <p:pic>
        <p:nvPicPr>
          <p:cNvPr id="7170" name="Picture 2" descr="Afbeeldingsresultaat voor mouse animal test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69106"/>
            <a:ext cx="1771650" cy="46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/>
          <p:cNvCxnSpPr/>
          <p:nvPr/>
        </p:nvCxnSpPr>
        <p:spPr bwMode="auto">
          <a:xfrm>
            <a:off x="5281448" y="2157404"/>
            <a:ext cx="0" cy="28026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99890"/>
            <a:ext cx="9144000" cy="1043610"/>
          </a:xfrm>
          <a:solidFill>
            <a:schemeClr val="tx1"/>
          </a:solidFill>
        </p:spPr>
        <p:txBody>
          <a:bodyPr/>
          <a:lstStyle/>
          <a:p>
            <a:r>
              <a:rPr lang="nl-NL" dirty="0"/>
              <a:t>Dierproeven voor medicijnen moeten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in </a:t>
            </a:r>
            <a:r>
              <a:rPr lang="nl-NL" dirty="0"/>
              <a:t>de hele EU verboden worden</a:t>
            </a:r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528278" y="754281"/>
            <a:ext cx="0" cy="3055719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JL-LINKS 7"/>
          <p:cNvSpPr/>
          <p:nvPr/>
        </p:nvSpPr>
        <p:spPr>
          <a:xfrm>
            <a:off x="2245519" y="626254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73020" y="890801"/>
            <a:ext cx="119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sp>
        <p:nvSpPr>
          <p:cNvPr id="12" name="PIJL-LINKS 11"/>
          <p:cNvSpPr/>
          <p:nvPr/>
        </p:nvSpPr>
        <p:spPr>
          <a:xfrm rot="10800000">
            <a:off x="4653459" y="626255"/>
            <a:ext cx="2160000" cy="10800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754163" y="89489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bg1"/>
                </a:solidFill>
              </a:rPr>
              <a:t>ONEENS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upload.wikimedia.org/wikipedia/commons/thumb/9/9e/Party_for_the_Animals_logo.svg/1200px-Party_for_the_Animal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75" y="2415194"/>
            <a:ext cx="1053290" cy="4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fbeeldingsresultaat voor pvd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57" y="3170231"/>
            <a:ext cx="1131110" cy="3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s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25" y="2383595"/>
            <a:ext cx="727790" cy="4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sresultaat voor groenlink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9" y="1834889"/>
            <a:ext cx="1766325" cy="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sg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54" y="2800246"/>
            <a:ext cx="592630" cy="2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fbeeldingsresultaat voor logo pv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25" y="1620962"/>
            <a:ext cx="1951845" cy="4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Afbeeldingsresultaat voor logo 50pl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1" y="1910489"/>
            <a:ext cx="597128" cy="5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www.vvd.nl/assets/img/logo-200x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46" y="1877296"/>
            <a:ext cx="709261" cy="8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christenuni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69" y="2632525"/>
            <a:ext cx="1465401" cy="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33" y="732989"/>
            <a:ext cx="800882" cy="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 descr="Afbeeldingsresultaat voor logo forum voor democrati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32" y="3522359"/>
            <a:ext cx="2180956" cy="2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d66.nl/static-media/D66_logo_RG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39" y="3011347"/>
            <a:ext cx="827077" cy="5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fbeeldingsresultaat voor denk wik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460" y="3189400"/>
            <a:ext cx="573390" cy="5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Demos-powerpointtemplate-NL-fuchsia-1">
  <a:themeElements>
    <a:clrScheme name="ProDemos fuchsia">
      <a:dk1>
        <a:srgbClr val="D7007E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oDemos powerpointtemplate-NL fuchsia.pptx" id="{65755BC3-56A6-4C4F-9311-E4030A3CE962}" vid="{F4C76D7B-60F4-A94A-9BAD-6BCD88F42EB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ProDemos-powerpointtemplate-NL-fuchsia-1</Template>
  <TotalTime>1906</TotalTime>
  <Words>425</Words>
  <Application>Microsoft Office PowerPoint</Application>
  <PresentationFormat>Diavoorstelling (16:9)</PresentationFormat>
  <Paragraphs>103</Paragraphs>
  <Slides>17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ProDemos-powerpointtemplate-NL-fuchsia-1</vt:lpstr>
      <vt:lpstr>PowerPoint-presentatie</vt:lpstr>
      <vt:lpstr>PowerPoint-presentatie</vt:lpstr>
      <vt:lpstr>Europees Parlement</vt:lpstr>
      <vt:lpstr>Politieke partijen</vt:lpstr>
      <vt:lpstr>Bijvoorbeeld:  School moet een uur later beginnen</vt:lpstr>
      <vt:lpstr>Je moet vanaf 16 jaar kunnen stemmen bij de Europese verkiezingen</vt:lpstr>
      <vt:lpstr>Je moet vanaf 16 jaar kunnen stemmen  bij de Europese verkiezingen</vt:lpstr>
      <vt:lpstr>Dierproeven voor medicijnen moeten in de hele EU verboden worden</vt:lpstr>
      <vt:lpstr>Dierproeven voor medicijnen moeten  in de hele EU verboden worden</vt:lpstr>
      <vt:lpstr>Nederland moet uit de Europese Unie stappen</vt:lpstr>
      <vt:lpstr>Nederland moet uit de Europese Unie stappen</vt:lpstr>
      <vt:lpstr>In alle EU-landen moet een belasting op vliegtickets komen</vt:lpstr>
      <vt:lpstr>In alle EU-landen moet een belasting  op vliegtickets komen</vt:lpstr>
      <vt:lpstr>Er moet een Europees leger komen</vt:lpstr>
      <vt:lpstr>Er moet een Europees leger komen</vt:lpstr>
      <vt:lpstr>De EU moet asielzoekers terugsturen die proberen de Middellandse Zee over te steken</vt:lpstr>
      <vt:lpstr>De EU moet asielzoekers terugsturen die proberen de Middellandse Zee over te steken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Cees van Dijk</dc:creator>
  <cp:lastModifiedBy>Sedi van Loon</cp:lastModifiedBy>
  <cp:revision>42</cp:revision>
  <cp:lastPrinted>2017-06-07T13:51:27Z</cp:lastPrinted>
  <dcterms:created xsi:type="dcterms:W3CDTF">2019-04-23T10:11:53Z</dcterms:created>
  <dcterms:modified xsi:type="dcterms:W3CDTF">2019-05-06T08:26:16Z</dcterms:modified>
</cp:coreProperties>
</file>