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79" r:id="rId2"/>
    <p:sldId id="285" r:id="rId3"/>
    <p:sldId id="319" r:id="rId4"/>
    <p:sldId id="287" r:id="rId5"/>
    <p:sldId id="299" r:id="rId6"/>
    <p:sldId id="300" r:id="rId7"/>
    <p:sldId id="311" r:id="rId8"/>
    <p:sldId id="312" r:id="rId9"/>
    <p:sldId id="271" r:id="rId10"/>
    <p:sldId id="272" r:id="rId11"/>
    <p:sldId id="293" r:id="rId12"/>
    <p:sldId id="296" r:id="rId13"/>
    <p:sldId id="297" r:id="rId14"/>
    <p:sldId id="295" r:id="rId15"/>
    <p:sldId id="290" r:id="rId16"/>
    <p:sldId id="283" r:id="rId17"/>
    <p:sldId id="282" r:id="rId18"/>
    <p:sldId id="288" r:id="rId19"/>
    <p:sldId id="315" r:id="rId20"/>
    <p:sldId id="316" r:id="rId21"/>
    <p:sldId id="313" r:id="rId22"/>
    <p:sldId id="317" r:id="rId23"/>
    <p:sldId id="314" r:id="rId24"/>
    <p:sldId id="318" r:id="rId25"/>
    <p:sldId id="292" r:id="rId26"/>
    <p:sldId id="294" r:id="rId27"/>
    <p:sldId id="289" r:id="rId28"/>
    <p:sldId id="298" r:id="rId29"/>
    <p:sldId id="306" r:id="rId30"/>
    <p:sldId id="307" r:id="rId31"/>
    <p:sldId id="308" r:id="rId32"/>
    <p:sldId id="309" r:id="rId33"/>
    <p:sldId id="310" r:id="rId34"/>
    <p:sldId id="278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87437" autoAdjust="0"/>
  </p:normalViewPr>
  <p:slideViewPr>
    <p:cSldViewPr snapToGrid="0" snapToObjects="1">
      <p:cViewPr varScale="1">
        <p:scale>
          <a:sx n="131" d="100"/>
          <a:sy n="131" d="100"/>
        </p:scale>
        <p:origin x="13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9-3-2021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De hoogste inkomensgroepen moeten meer belasting gaan betalen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79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vlees moet het hoge btw-tarief van 21% gaan gelden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88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921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De hoogste inkomensgroepen moeten meer belasting gaan betalen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219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De hoogste inkomensgroepen moeten meer belasting gaan betalen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176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57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De hoogste inkomensgroepen moeten meer belasting gaan betalen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16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2" Type="http://schemas.openxmlformats.org/officeDocument/2006/relationships/image" Target="../media/image7.jpeg"/><Relationship Id="rId16" Type="http://schemas.openxmlformats.org/officeDocument/2006/relationships/image" Target="../media/image21.jp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png"/><Relationship Id="rId10" Type="http://schemas.openxmlformats.org/officeDocument/2006/relationships/image" Target="../media/image15.jp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png"/><Relationship Id="rId27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36.jp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57.pn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37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6977" y="38646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Hoe word </a:t>
            </a:r>
            <a:r>
              <a:rPr lang="nl-NL" dirty="0">
                <a:solidFill>
                  <a:schemeClr val="bg1"/>
                </a:solidFill>
              </a:rPr>
              <a:t>je minister-president (NL) of president (VS)?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50C6E9-F223-4076-BE98-2398A40B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2"/>
          <a:stretch/>
        </p:blipFill>
        <p:spPr>
          <a:xfrm>
            <a:off x="483266" y="491647"/>
            <a:ext cx="3984493" cy="3314933"/>
          </a:xfrm>
          <a:prstGeom prst="rect">
            <a:avLst/>
          </a:prstGeom>
        </p:spPr>
      </p:pic>
      <p:pic>
        <p:nvPicPr>
          <p:cNvPr id="4" name="Afbeelding 3" descr="Afbeelding met tafel, kamer, teken&#10;&#10;Automatisch gegenereerde beschrijving">
            <a:extLst>
              <a:ext uri="{FF2B5EF4-FFF2-40B4-BE49-F238E27FC236}">
                <a16:creationId xmlns:a16="http://schemas.microsoft.com/office/drawing/2014/main" id="{D6E5F5BB-7346-44F2-8AD8-A7105E3C4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94" b="16338"/>
          <a:stretch/>
        </p:blipFill>
        <p:spPr>
          <a:xfrm>
            <a:off x="4461998" y="491647"/>
            <a:ext cx="4229100" cy="331493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5" cy="7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dirty="0"/>
              <a:t>Vlees moet duurder worden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6483244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213547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447266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447266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8" y="4577562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11" y="2315644"/>
            <a:ext cx="912072" cy="5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74" y="2882082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87" y="3776599"/>
            <a:ext cx="862432" cy="3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fbeeldingsresultaat voor partij voor de diere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48" y="3571798"/>
            <a:ext cx="1304144" cy="5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36" y="2094380"/>
            <a:ext cx="2221599" cy="2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fbeeldingsresultaat voor logo pv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88" y="4184787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Afbeeldingsresultaat voor denk logo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01" y="3550261"/>
            <a:ext cx="573859" cy="5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Afbeeldingsresultaat voor logo 50plu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03" y="3079101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56" y="2570569"/>
            <a:ext cx="783556" cy="8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60" y="3665445"/>
            <a:ext cx="871812" cy="8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72" y="3216785"/>
            <a:ext cx="1801673" cy="2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fbeeldingsresultaat voor d66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3" y="2507784"/>
            <a:ext cx="944171" cy="5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permarket, Shopping, Food, Market, Goods, Meat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71545"/>
          <a:stretch/>
        </p:blipFill>
        <p:spPr bwMode="auto">
          <a:xfrm>
            <a:off x="1" y="469364"/>
            <a:ext cx="1778000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3" name="Afbeelding 2" descr="Afbeelding met persoon, binnen, tafel, person&#10;&#10;Automatisch gegenereerde beschrijving">
            <a:extLst>
              <a:ext uri="{FF2B5EF4-FFF2-40B4-BE49-F238E27FC236}">
                <a16:creationId xmlns:a16="http://schemas.microsoft.com/office/drawing/2014/main" id="{1097BDAA-1FF8-4363-9267-71508CDC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81" y="651237"/>
            <a:ext cx="5332619" cy="35527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F91AF6-CB1A-4C37-AA71-F0891C753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325" y="2427632"/>
            <a:ext cx="4235645" cy="2425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400" y="1179435"/>
            <a:ext cx="3762570" cy="720000"/>
          </a:xfrm>
        </p:spPr>
        <p:txBody>
          <a:bodyPr/>
          <a:lstStyle/>
          <a:p>
            <a:r>
              <a:rPr lang="nl-NL" dirty="0"/>
              <a:t>3. Verkiezingen</a:t>
            </a:r>
          </a:p>
        </p:txBody>
      </p:sp>
    </p:spTree>
    <p:extLst>
      <p:ext uri="{BB962C8B-B14F-4D97-AF65-F5344CB8AC3E}">
        <p14:creationId xmlns:p14="http://schemas.microsoft.com/office/powerpoint/2010/main" val="3505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23EB21-011B-4680-8F7C-719F1387D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9" r="29974"/>
          <a:stretch/>
        </p:blipFill>
        <p:spPr>
          <a:xfrm>
            <a:off x="400050" y="788903"/>
            <a:ext cx="4314825" cy="41469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020" y="1225152"/>
            <a:ext cx="4030980" cy="720000"/>
          </a:xfrm>
        </p:spPr>
        <p:txBody>
          <a:bodyPr/>
          <a:lstStyle/>
          <a:p>
            <a:r>
              <a:rPr lang="nl-NL" dirty="0"/>
              <a:t>4A. Verkiezingsuitslag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51217A-70CA-403F-9124-B4B97C291902}"/>
              </a:ext>
            </a:extLst>
          </p:cNvPr>
          <p:cNvSpPr txBox="1"/>
          <p:nvPr/>
        </p:nvSpPr>
        <p:spPr>
          <a:xfrm>
            <a:off x="4714875" y="4723200"/>
            <a:ext cx="81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Bron: NOS</a:t>
            </a:r>
          </a:p>
        </p:txBody>
      </p:sp>
    </p:spTree>
    <p:extLst>
      <p:ext uri="{BB962C8B-B14F-4D97-AF65-F5344CB8AC3E}">
        <p14:creationId xmlns:p14="http://schemas.microsoft.com/office/powerpoint/2010/main" val="31536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58300C3D-5C2B-492D-B54F-725FE74F618A}"/>
              </a:ext>
            </a:extLst>
          </p:cNvPr>
          <p:cNvGrpSpPr/>
          <p:nvPr/>
        </p:nvGrpSpPr>
        <p:grpSpPr>
          <a:xfrm>
            <a:off x="58320" y="525062"/>
            <a:ext cx="4627055" cy="3118840"/>
            <a:chOff x="58320" y="525062"/>
            <a:chExt cx="4627055" cy="311884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512B94F-7340-426D-83C2-24B76C0D4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26" t="22063" r="39999" b="24763"/>
            <a:stretch/>
          </p:blipFill>
          <p:spPr>
            <a:xfrm>
              <a:off x="58320" y="525062"/>
              <a:ext cx="4627055" cy="311884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CB13A1F5-D5E2-4797-9F9B-D65C8246D2AA}"/>
                </a:ext>
              </a:extLst>
            </p:cNvPr>
            <p:cNvSpPr txBox="1"/>
            <p:nvPr/>
          </p:nvSpPr>
          <p:spPr>
            <a:xfrm>
              <a:off x="109293" y="629597"/>
              <a:ext cx="457608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</a:rPr>
                <a:t>Optie A</a:t>
              </a:r>
              <a:endParaRPr lang="nl-NL" dirty="0"/>
            </a:p>
          </p:txBody>
        </p:sp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45A77A-9A9F-47F4-87B4-0C45C4E4E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F7DC077-3D3D-496A-9574-3A570C17A681}"/>
              </a:ext>
            </a:extLst>
          </p:cNvPr>
          <p:cNvSpPr txBox="1">
            <a:spLocks/>
          </p:cNvSpPr>
          <p:nvPr/>
        </p:nvSpPr>
        <p:spPr>
          <a:xfrm>
            <a:off x="6877057" y="1419451"/>
            <a:ext cx="2130401" cy="68561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Puzzelen!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5B7117-A0FD-45B9-84F4-3C7B94C4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701" y="581623"/>
            <a:ext cx="4030979" cy="685613"/>
          </a:xfrm>
        </p:spPr>
        <p:txBody>
          <a:bodyPr/>
          <a:lstStyle/>
          <a:p>
            <a:r>
              <a:rPr lang="nl-NL" dirty="0"/>
              <a:t>4B.Verkiezingsuitslag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4267DE6A-73A4-4745-806D-C20EFF93BC0D}"/>
              </a:ext>
            </a:extLst>
          </p:cNvPr>
          <p:cNvGrpSpPr/>
          <p:nvPr/>
        </p:nvGrpSpPr>
        <p:grpSpPr>
          <a:xfrm>
            <a:off x="1980689" y="1635774"/>
            <a:ext cx="4682926" cy="2874779"/>
            <a:chOff x="2177115" y="1743659"/>
            <a:chExt cx="4682926" cy="287477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D42FCA9-AC0B-483C-A5CF-979921AD0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26" t="42149" r="39999" b="8889"/>
            <a:stretch/>
          </p:blipFill>
          <p:spPr>
            <a:xfrm>
              <a:off x="2177115" y="1743659"/>
              <a:ext cx="4631884" cy="2874779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2A8BEB26-0413-469A-B6FF-65ECD79F5ABF}"/>
                </a:ext>
              </a:extLst>
            </p:cNvPr>
            <p:cNvSpPr txBox="1"/>
            <p:nvPr/>
          </p:nvSpPr>
          <p:spPr>
            <a:xfrm>
              <a:off x="2283959" y="1867768"/>
              <a:ext cx="457608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</a:rPr>
                <a:t>Optie B</a:t>
              </a:r>
              <a:endParaRPr lang="nl-NL" dirty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762D86B-227E-403C-A365-7AAD63F30EFB}"/>
              </a:ext>
            </a:extLst>
          </p:cNvPr>
          <p:cNvGrpSpPr/>
          <p:nvPr/>
        </p:nvGrpSpPr>
        <p:grpSpPr>
          <a:xfrm>
            <a:off x="4375574" y="2116736"/>
            <a:ext cx="4728482" cy="2894502"/>
            <a:chOff x="4375574" y="2116736"/>
            <a:chExt cx="4728482" cy="289450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49FCE94-A3A3-423E-9FE5-20FDD5078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625" t="36415" r="40000" b="14286"/>
            <a:stretch/>
          </p:blipFill>
          <p:spPr>
            <a:xfrm>
              <a:off x="4375574" y="2116736"/>
              <a:ext cx="4631884" cy="2894502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49364B18-2604-4A80-A9DA-73D6C11C914D}"/>
                </a:ext>
              </a:extLst>
            </p:cNvPr>
            <p:cNvSpPr txBox="1"/>
            <p:nvPr/>
          </p:nvSpPr>
          <p:spPr>
            <a:xfrm>
              <a:off x="4527974" y="2251613"/>
              <a:ext cx="457608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</a:rPr>
                <a:t>Optie C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0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B723AA-DCB7-4977-B985-3A446C64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723900"/>
            <a:ext cx="6610350" cy="4076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776" y="870750"/>
            <a:ext cx="4086224" cy="720000"/>
          </a:xfrm>
        </p:spPr>
        <p:txBody>
          <a:bodyPr/>
          <a:lstStyle/>
          <a:p>
            <a:r>
              <a:rPr lang="nl-NL" dirty="0"/>
              <a:t>4C. Verkiezingsuitslag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716998D-8085-44C6-8560-52766AF0F10F}"/>
              </a:ext>
            </a:extLst>
          </p:cNvPr>
          <p:cNvSpPr txBox="1">
            <a:spLocks/>
          </p:cNvSpPr>
          <p:nvPr/>
        </p:nvSpPr>
        <p:spPr>
          <a:xfrm>
            <a:off x="5508641" y="1886137"/>
            <a:ext cx="3635359" cy="68561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Optie B werd het!</a:t>
            </a:r>
          </a:p>
        </p:txBody>
      </p:sp>
    </p:spTree>
    <p:extLst>
      <p:ext uri="{BB962C8B-B14F-4D97-AF65-F5344CB8AC3E}">
        <p14:creationId xmlns:p14="http://schemas.microsoft.com/office/powerpoint/2010/main" val="5839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6" name="Afbeelding 5" descr="Afbeelding met persoon, gebouw, buiten, groep&#10;&#10;Automatisch gegenereerde beschrijving">
            <a:extLst>
              <a:ext uri="{FF2B5EF4-FFF2-40B4-BE49-F238E27FC236}">
                <a16:creationId xmlns:a16="http://schemas.microsoft.com/office/drawing/2014/main" id="{998ABEE7-F7C1-4D72-A8CB-477BA4AE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5" y="771112"/>
            <a:ext cx="6264502" cy="41818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50" y="3911696"/>
            <a:ext cx="3867150" cy="720000"/>
          </a:xfrm>
        </p:spPr>
        <p:txBody>
          <a:bodyPr/>
          <a:lstStyle/>
          <a:p>
            <a:r>
              <a:rPr lang="nl-NL" dirty="0"/>
              <a:t>5. Nieuw kabinet</a:t>
            </a:r>
          </a:p>
        </p:txBody>
      </p:sp>
      <p:pic>
        <p:nvPicPr>
          <p:cNvPr id="8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F247DE23-788A-4857-BF0A-C9F7DA728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1864726" y="1478326"/>
            <a:ext cx="295274" cy="3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C096006F-23EE-4A51-83BB-0004090B2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4424363" y="1608177"/>
            <a:ext cx="295274" cy="3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EA3A0C6F-E172-44BC-BC21-5A6D46BA9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1538702" y="2640376"/>
            <a:ext cx="295274" cy="3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stemwijzer.nl/logos/partijen/2010/GR/cda.jpg">
            <a:extLst>
              <a:ext uri="{FF2B5EF4-FFF2-40B4-BE49-F238E27FC236}">
                <a16:creationId xmlns:a16="http://schemas.microsoft.com/office/drawing/2014/main" id="{F7870D63-84DE-4893-A972-73C42C09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97" y="1912225"/>
            <a:ext cx="408803" cy="1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stemwijzer.nl/logos/partijen/2010/GR/cda.jpg">
            <a:extLst>
              <a:ext uri="{FF2B5EF4-FFF2-40B4-BE49-F238E27FC236}">
                <a16:creationId xmlns:a16="http://schemas.microsoft.com/office/drawing/2014/main" id="{FEE7FF71-6F54-4FD2-8AC4-4203270E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95" y="2614311"/>
            <a:ext cx="408803" cy="1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stemwijzer.nl/logos/partijen/2010/GR/cda.jpg">
            <a:extLst>
              <a:ext uri="{FF2B5EF4-FFF2-40B4-BE49-F238E27FC236}">
                <a16:creationId xmlns:a16="http://schemas.microsoft.com/office/drawing/2014/main" id="{58DEBBEF-B109-4AE7-B6FB-AB0067662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93" y="1553699"/>
            <a:ext cx="408803" cy="1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stemwijzer.nl/logos/partijen/2010/GR/NL-d66.jpg">
            <a:extLst>
              <a:ext uri="{FF2B5EF4-FFF2-40B4-BE49-F238E27FC236}">
                <a16:creationId xmlns:a16="http://schemas.microsoft.com/office/drawing/2014/main" id="{26649903-F014-4725-9B35-251C2FEE1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324"/>
          <a:stretch/>
        </p:blipFill>
        <p:spPr bwMode="auto">
          <a:xfrm>
            <a:off x="1191122" y="1635747"/>
            <a:ext cx="419655" cy="2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stemwijzer.nl/logos/partijen/2010/GR/NL-d66.jpg">
            <a:extLst>
              <a:ext uri="{FF2B5EF4-FFF2-40B4-BE49-F238E27FC236}">
                <a16:creationId xmlns:a16="http://schemas.microsoft.com/office/drawing/2014/main" id="{27010383-88D3-4DA7-A0EE-27FDD774C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324"/>
          <a:stretch/>
        </p:blipFill>
        <p:spPr bwMode="auto">
          <a:xfrm>
            <a:off x="3082354" y="1630349"/>
            <a:ext cx="419655" cy="2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stemwijzer.nl/logos/partijen/2010/GR/NL-d66.jpg">
            <a:extLst>
              <a:ext uri="{FF2B5EF4-FFF2-40B4-BE49-F238E27FC236}">
                <a16:creationId xmlns:a16="http://schemas.microsoft.com/office/drawing/2014/main" id="{ACD70977-6C25-4385-95AE-C380C9585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324"/>
          <a:stretch/>
        </p:blipFill>
        <p:spPr bwMode="auto">
          <a:xfrm>
            <a:off x="4982252" y="1566990"/>
            <a:ext cx="419655" cy="2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www.stemwijzer.nl/logos/partijen/2010/GR/NL-christenunie.jpg">
            <a:extLst>
              <a:ext uri="{FF2B5EF4-FFF2-40B4-BE49-F238E27FC236}">
                <a16:creationId xmlns:a16="http://schemas.microsoft.com/office/drawing/2014/main" id="{08AA5DF1-228E-400B-BE9A-1704AFDD8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b="15690"/>
          <a:stretch/>
        </p:blipFill>
        <p:spPr bwMode="auto">
          <a:xfrm>
            <a:off x="558775" y="2367648"/>
            <a:ext cx="632347" cy="15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www.stemwijzer.nl/logos/partijen/2010/GR/NL-christenunie.jpg">
            <a:extLst>
              <a:ext uri="{FF2B5EF4-FFF2-40B4-BE49-F238E27FC236}">
                <a16:creationId xmlns:a16="http://schemas.microsoft.com/office/drawing/2014/main" id="{3D65417F-C127-4217-AB52-E472A44F9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b="15690"/>
          <a:stretch/>
        </p:blipFill>
        <p:spPr bwMode="auto">
          <a:xfrm>
            <a:off x="4618575" y="3106333"/>
            <a:ext cx="632347" cy="15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www.stemwijzer.nl/logos/partijen/2010/GR/NL-d66.jpg">
            <a:extLst>
              <a:ext uri="{FF2B5EF4-FFF2-40B4-BE49-F238E27FC236}">
                <a16:creationId xmlns:a16="http://schemas.microsoft.com/office/drawing/2014/main" id="{D803B938-D634-4BBB-AAB9-4FD2AEF79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324"/>
          <a:stretch/>
        </p:blipFill>
        <p:spPr bwMode="auto">
          <a:xfrm>
            <a:off x="1984872" y="2690961"/>
            <a:ext cx="419655" cy="2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82C8D703-350B-47A0-BA5F-02541EF65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2612300" y="3182984"/>
            <a:ext cx="707683" cy="7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055388B0-0DCC-402B-AAE0-7FFFF28FF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5619570" y="1456153"/>
            <a:ext cx="295274" cy="3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FDAE5B18-1BD3-4BB1-A7E9-78D3751B6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r="30895"/>
          <a:stretch/>
        </p:blipFill>
        <p:spPr bwMode="auto">
          <a:xfrm>
            <a:off x="6197420" y="2239726"/>
            <a:ext cx="295274" cy="3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http://www.stemwijzer.nl/logos/partijen/2010/GR/cda.jpg">
            <a:extLst>
              <a:ext uri="{FF2B5EF4-FFF2-40B4-BE49-F238E27FC236}">
                <a16:creationId xmlns:a16="http://schemas.microsoft.com/office/drawing/2014/main" id="{738DBA8B-32E6-4475-9665-EAFD280A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74" y="2656343"/>
            <a:ext cx="408803" cy="1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3074" name="Picture 2" descr="Flag of the United States - Wikipedia">
            <a:extLst>
              <a:ext uri="{FF2B5EF4-FFF2-40B4-BE49-F238E27FC236}">
                <a16:creationId xmlns:a16="http://schemas.microsoft.com/office/drawing/2014/main" id="{C0DF0BC2-314B-4D80-A429-FF1D22E4A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81"/>
          <a:stretch/>
        </p:blipFill>
        <p:spPr bwMode="auto">
          <a:xfrm>
            <a:off x="2160000" y="1620000"/>
            <a:ext cx="6270171" cy="31293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82B1C2C7-6371-467C-A706-B36713F8F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</p:spTree>
    <p:extLst>
      <p:ext uri="{BB962C8B-B14F-4D97-AF65-F5344CB8AC3E}">
        <p14:creationId xmlns:p14="http://schemas.microsoft.com/office/powerpoint/2010/main" val="33572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AF1AE4A-CC85-4A0A-9929-28C8F22D40D0}"/>
              </a:ext>
            </a:extLst>
          </p:cNvPr>
          <p:cNvSpPr txBox="1">
            <a:spLocks/>
          </p:cNvSpPr>
          <p:nvPr/>
        </p:nvSpPr>
        <p:spPr>
          <a:xfrm>
            <a:off x="2498584" y="4080462"/>
            <a:ext cx="6629400" cy="71009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800" dirty="0"/>
              <a:t>1. </a:t>
            </a:r>
            <a:r>
              <a:rPr lang="en-US" sz="2800" dirty="0" err="1"/>
              <a:t>Leider</a:t>
            </a:r>
            <a:r>
              <a:rPr lang="en-US" sz="2800" dirty="0"/>
              <a:t> </a:t>
            </a:r>
            <a:r>
              <a:rPr lang="en-US" sz="2800" dirty="0" err="1"/>
              <a:t>worden</a:t>
            </a:r>
            <a:r>
              <a:rPr lang="en-US" sz="2800" dirty="0"/>
              <a:t>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politieke</a:t>
            </a:r>
            <a:r>
              <a:rPr lang="en-US" sz="2800" dirty="0"/>
              <a:t> </a:t>
            </a:r>
            <a:r>
              <a:rPr lang="en-US" sz="2800" dirty="0" err="1"/>
              <a:t>partij</a:t>
            </a:r>
            <a:endParaRPr lang="en-US" sz="2800" dirty="0"/>
          </a:p>
        </p:txBody>
      </p:sp>
      <p:pic>
        <p:nvPicPr>
          <p:cNvPr id="2052" name="Picture 4" descr="Donald Trump | Donald Trump speaking with supporters at a ca… | Flickr">
            <a:extLst>
              <a:ext uri="{FF2B5EF4-FFF2-40B4-BE49-F238E27FC236}">
                <a16:creationId xmlns:a16="http://schemas.microsoft.com/office/drawing/2014/main" id="{28ADE6C6-26D2-47EB-8F5C-D1B1C0C90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784"/>
            <a:ext cx="2354401" cy="15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6720BA7-8957-4EB8-BED5-2AB6BC32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74" y="1375029"/>
            <a:ext cx="2356971" cy="15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istory of the United States Democratic Party - Wikipedia">
            <a:extLst>
              <a:ext uri="{FF2B5EF4-FFF2-40B4-BE49-F238E27FC236}">
                <a16:creationId xmlns:a16="http://schemas.microsoft.com/office/drawing/2014/main" id="{0E80082E-636C-409F-B846-E9A10EFA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45" y="1379256"/>
            <a:ext cx="1812439" cy="15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ublican Party (United States) - Wikipedia">
            <a:extLst>
              <a:ext uri="{FF2B5EF4-FFF2-40B4-BE49-F238E27FC236}">
                <a16:creationId xmlns:a16="http://schemas.microsoft.com/office/drawing/2014/main" id="{3DA3134F-21CF-40B3-9171-844B1409A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01" y="1366152"/>
            <a:ext cx="1812439" cy="15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82DF68B-9115-4214-A3DD-161F24B42D47}"/>
              </a:ext>
            </a:extLst>
          </p:cNvPr>
          <p:cNvCxnSpPr/>
          <p:nvPr/>
        </p:nvCxnSpPr>
        <p:spPr>
          <a:xfrm>
            <a:off x="4572000" y="635000"/>
            <a:ext cx="0" cy="2910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7CA50EFD-4F81-4D5B-8F79-7C2AD5203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AC615CC-C949-4C44-905F-66E861DC388F}"/>
              </a:ext>
            </a:extLst>
          </p:cNvPr>
          <p:cNvSpPr txBox="1"/>
          <p:nvPr/>
        </p:nvSpPr>
        <p:spPr>
          <a:xfrm>
            <a:off x="314495" y="3314657"/>
            <a:ext cx="40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Donald </a:t>
            </a:r>
            <a:r>
              <a:rPr lang="nl-NL" sz="2400" b="1" dirty="0" err="1"/>
              <a:t>Trump</a:t>
            </a:r>
            <a:r>
              <a:rPr lang="nl-NL" sz="2400" b="1" dirty="0"/>
              <a:t> - Republikeinen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6542406-F7D8-4FC8-A62A-B9109F9031FC}"/>
              </a:ext>
            </a:extLst>
          </p:cNvPr>
          <p:cNvSpPr txBox="1"/>
          <p:nvPr/>
        </p:nvSpPr>
        <p:spPr>
          <a:xfrm>
            <a:off x="4958574" y="3295564"/>
            <a:ext cx="40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Joe </a:t>
            </a:r>
            <a:r>
              <a:rPr lang="nl-NL" sz="2400" b="1" dirty="0" err="1"/>
              <a:t>Biden</a:t>
            </a:r>
            <a:r>
              <a:rPr lang="nl-NL" sz="2400" b="1" dirty="0"/>
              <a:t> - Democraten</a:t>
            </a:r>
          </a:p>
        </p:txBody>
      </p:sp>
    </p:spTree>
    <p:extLst>
      <p:ext uri="{BB962C8B-B14F-4D97-AF65-F5344CB8AC3E}">
        <p14:creationId xmlns:p14="http://schemas.microsoft.com/office/powerpoint/2010/main" val="21820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5" name="Afbeelding 4" descr="Afbeelding met binnen, monitor, tafel, televisie&#10;&#10;Automatisch gegenereerde beschrijving">
            <a:extLst>
              <a:ext uri="{FF2B5EF4-FFF2-40B4-BE49-F238E27FC236}">
                <a16:creationId xmlns:a16="http://schemas.microsoft.com/office/drawing/2014/main" id="{3F4BFFB7-B2F7-44D9-982C-15B050E587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0" b="7425"/>
          <a:stretch/>
        </p:blipFill>
        <p:spPr>
          <a:xfrm>
            <a:off x="496299" y="660400"/>
            <a:ext cx="7934409" cy="42278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2920483"/>
            <a:ext cx="4476750" cy="720000"/>
          </a:xfrm>
        </p:spPr>
        <p:txBody>
          <a:bodyPr/>
          <a:lstStyle/>
          <a:p>
            <a:r>
              <a:rPr lang="nl-NL" dirty="0"/>
              <a:t>2. Kiezers overtuigen</a:t>
            </a:r>
          </a:p>
        </p:txBody>
      </p:sp>
    </p:spTree>
    <p:extLst>
      <p:ext uri="{BB962C8B-B14F-4D97-AF65-F5344CB8AC3E}">
        <p14:creationId xmlns:p14="http://schemas.microsoft.com/office/powerpoint/2010/main" val="21606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Calibri" panose="020F0502020204030204" pitchFamily="34" charset="0"/>
              </a:rPr>
              <a:t>Rijke mensen moeten meer belasting gaan betalen</a:t>
            </a:r>
            <a:br>
              <a:rPr lang="nl-NL" sz="3200" b="0" i="0" u="none" strike="noStrike" baseline="0" dirty="0">
                <a:latin typeface="Calibri" panose="020F0502020204030204" pitchFamily="34" charset="0"/>
              </a:rPr>
            </a:br>
            <a:endParaRPr lang="nl-NL" dirty="0"/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4" name="Picture 2" descr="geld geld goud valuta euro munt munten metaal geld financiën kleingeld eurocent specie">
            <a:extLst>
              <a:ext uri="{FF2B5EF4-FFF2-40B4-BE49-F238E27FC236}">
                <a16:creationId xmlns:a16="http://schemas.microsoft.com/office/drawing/2014/main" id="{7EFEE734-8E62-4B53-B2FF-10F966BCD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91"/>
          <a:stretch/>
        </p:blipFill>
        <p:spPr bwMode="auto">
          <a:xfrm>
            <a:off x="0" y="469365"/>
            <a:ext cx="1781175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pic>
        <p:nvPicPr>
          <p:cNvPr id="2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8343BA29-9BA8-494C-AE64-319414AE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1471362"/>
            <a:ext cx="5736919" cy="3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</p:spTree>
    <p:extLst>
      <p:ext uri="{BB962C8B-B14F-4D97-AF65-F5344CB8AC3E}">
        <p14:creationId xmlns:p14="http://schemas.microsoft.com/office/powerpoint/2010/main" val="27583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sz="3100" dirty="0"/>
              <a:t>Rijke mensen moeten meer belasting gaan betalen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6483244" y="144726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JL-RECHTS 6"/>
          <p:cNvSpPr/>
          <p:nvPr/>
        </p:nvSpPr>
        <p:spPr>
          <a:xfrm rot="10800000">
            <a:off x="2213547" y="144726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66677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687827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22530" name="Picture 2" descr="geld geld goud valuta euro munt munten metaal geld financiën kleingeld eurocent spec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91"/>
          <a:stretch/>
        </p:blipFill>
        <p:spPr bwMode="auto">
          <a:xfrm>
            <a:off x="0" y="469365"/>
            <a:ext cx="1781175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istory of the United States Democratic Party - Wikipedia">
            <a:extLst>
              <a:ext uri="{FF2B5EF4-FFF2-40B4-BE49-F238E27FC236}">
                <a16:creationId xmlns:a16="http://schemas.microsoft.com/office/drawing/2014/main" id="{DF6863B9-6552-4FCF-9196-C1F58E22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6" y="2824495"/>
            <a:ext cx="1339035" cy="11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Republican Party (United States) - Wikipedia">
            <a:extLst>
              <a:ext uri="{FF2B5EF4-FFF2-40B4-BE49-F238E27FC236}">
                <a16:creationId xmlns:a16="http://schemas.microsoft.com/office/drawing/2014/main" id="{79B4F2F5-5976-4512-94E3-7AF4DB56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32" y="2824496"/>
            <a:ext cx="1361042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nald Trump | Donald Trump speaking with supporters at a ca… | Flickr">
            <a:extLst>
              <a:ext uri="{FF2B5EF4-FFF2-40B4-BE49-F238E27FC236}">
                <a16:creationId xmlns:a16="http://schemas.microsoft.com/office/drawing/2014/main" id="{7DA405A6-8BF4-4690-84EE-ABAB6B7F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74" y="2823638"/>
            <a:ext cx="1768025" cy="11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527B97E-5D87-445A-9157-3D4CB366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11" y="2823638"/>
            <a:ext cx="1769955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200" i="0" u="none" strike="noStrike" baseline="0" dirty="0">
                <a:latin typeface="Calibri" panose="020F0502020204030204" pitchFamily="34" charset="0"/>
              </a:rPr>
              <a:t>Criminelen moeten de doodstraf kunnen krijgen</a:t>
            </a:r>
            <a:br>
              <a:rPr lang="nl-NL" sz="3200" b="0" i="0" u="none" strike="noStrike" baseline="0" dirty="0">
                <a:latin typeface="Calibri" panose="020F0502020204030204" pitchFamily="34" charset="0"/>
              </a:rPr>
            </a:br>
            <a:endParaRPr lang="nl-NL" dirty="0"/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4" name="Afbeelding 3" descr="Afbeelding met persoon, person, gebouw, dragen&#10;&#10;Automatisch gegenereerde beschrijving">
            <a:extLst>
              <a:ext uri="{FF2B5EF4-FFF2-40B4-BE49-F238E27FC236}">
                <a16:creationId xmlns:a16="http://schemas.microsoft.com/office/drawing/2014/main" id="{F739DDDE-8F70-429C-B354-58E3A24FE4D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74326"/>
          <a:stretch/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sz="2800" i="0" u="none" strike="noStrike" baseline="0" dirty="0">
                <a:latin typeface="Calibri" panose="020F0502020204030204" pitchFamily="34" charset="0"/>
              </a:rPr>
              <a:t>Criminelen moeten de doodstraf kunnen krijgen</a:t>
            </a:r>
            <a:endParaRPr lang="nl-NL" sz="3100" dirty="0"/>
          </a:p>
        </p:txBody>
      </p:sp>
      <p:sp>
        <p:nvSpPr>
          <p:cNvPr id="5" name="PIJL-RECHTS 4"/>
          <p:cNvSpPr/>
          <p:nvPr/>
        </p:nvSpPr>
        <p:spPr>
          <a:xfrm>
            <a:off x="6483244" y="152899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JL-RECHTS 6"/>
          <p:cNvSpPr/>
          <p:nvPr/>
        </p:nvSpPr>
        <p:spPr>
          <a:xfrm rot="10800000">
            <a:off x="2213547" y="152899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769557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769557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2" name="Picture 10" descr="History of the United States Democratic Party - Wikipedia">
            <a:extLst>
              <a:ext uri="{FF2B5EF4-FFF2-40B4-BE49-F238E27FC236}">
                <a16:creationId xmlns:a16="http://schemas.microsoft.com/office/drawing/2014/main" id="{DF6863B9-6552-4FCF-9196-C1F58E22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47" y="2826211"/>
            <a:ext cx="1339035" cy="11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Republican Party (United States) - Wikipedia">
            <a:extLst>
              <a:ext uri="{FF2B5EF4-FFF2-40B4-BE49-F238E27FC236}">
                <a16:creationId xmlns:a16="http://schemas.microsoft.com/office/drawing/2014/main" id="{79B4F2F5-5976-4512-94E3-7AF4DB56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15" y="2825354"/>
            <a:ext cx="1361042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nald Trump | Donald Trump speaking with supporters at a ca… | Flickr">
            <a:extLst>
              <a:ext uri="{FF2B5EF4-FFF2-40B4-BE49-F238E27FC236}">
                <a16:creationId xmlns:a16="http://schemas.microsoft.com/office/drawing/2014/main" id="{7DA405A6-8BF4-4690-84EE-ABAB6B7F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57" y="2824496"/>
            <a:ext cx="1768025" cy="11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527B97E-5D87-445A-9157-3D4CB366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82" y="2825354"/>
            <a:ext cx="1769955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persoon, person, gebouw, dragen&#10;&#10;Automatisch gegenereerde beschrijving">
            <a:extLst>
              <a:ext uri="{FF2B5EF4-FFF2-40B4-BE49-F238E27FC236}">
                <a16:creationId xmlns:a16="http://schemas.microsoft.com/office/drawing/2014/main" id="{74946D75-72F9-4A63-81F5-BEAD23AAAB5C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74326"/>
          <a:stretch/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200" i="0" u="none" strike="noStrike" baseline="0" dirty="0">
                <a:latin typeface="Calibri" panose="020F0502020204030204" pitchFamily="34" charset="0"/>
              </a:rPr>
              <a:t>De VS moeten meer doen om klimaatverandering tegen te gaan</a:t>
            </a:r>
            <a:br>
              <a:rPr lang="nl-NL" sz="3200" b="0" i="0" u="none" strike="noStrike" baseline="0" dirty="0">
                <a:latin typeface="Calibri" panose="020F0502020204030204" pitchFamily="34" charset="0"/>
              </a:rPr>
            </a:br>
            <a:br>
              <a:rPr lang="nl-NL" sz="3200" b="0" i="0" u="none" strike="noStrike" baseline="0" dirty="0">
                <a:latin typeface="Calibri" panose="020F0502020204030204" pitchFamily="34" charset="0"/>
              </a:rPr>
            </a:br>
            <a:endParaRPr lang="nl-NL" dirty="0"/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2" name="Afbeelding 1" descr="Afbeelding met persoon, voedsel&#10;&#10;Automatisch gegenereerde beschrijving">
            <a:extLst>
              <a:ext uri="{FF2B5EF4-FFF2-40B4-BE49-F238E27FC236}">
                <a16:creationId xmlns:a16="http://schemas.microsoft.com/office/drawing/2014/main" id="{AAE80CD4-2FDE-4E61-9B7A-AA4AC3C4A34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3063" r="31295"/>
          <a:stretch/>
        </p:blipFill>
        <p:spPr>
          <a:xfrm>
            <a:off x="-28093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sz="2800" i="0" u="none" strike="noStrike" baseline="0" dirty="0">
                <a:latin typeface="Calibri" panose="020F0502020204030204" pitchFamily="34" charset="0"/>
              </a:rPr>
              <a:t>De VS moeten meer doen om klimaatverandering tegen te gaan</a:t>
            </a:r>
            <a:endParaRPr lang="nl-NL" sz="3100" dirty="0"/>
          </a:p>
        </p:txBody>
      </p:sp>
      <p:sp>
        <p:nvSpPr>
          <p:cNvPr id="5" name="PIJL-RECHTS 4"/>
          <p:cNvSpPr/>
          <p:nvPr/>
        </p:nvSpPr>
        <p:spPr>
          <a:xfrm>
            <a:off x="6483244" y="152899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JL-RECHTS 6"/>
          <p:cNvSpPr/>
          <p:nvPr/>
        </p:nvSpPr>
        <p:spPr>
          <a:xfrm rot="10800000">
            <a:off x="2213547" y="1528997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769557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769557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2" name="Picture 10" descr="History of the United States Democratic Party - Wikipedia">
            <a:extLst>
              <a:ext uri="{FF2B5EF4-FFF2-40B4-BE49-F238E27FC236}">
                <a16:creationId xmlns:a16="http://schemas.microsoft.com/office/drawing/2014/main" id="{DF6863B9-6552-4FCF-9196-C1F58E22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72" y="2957947"/>
            <a:ext cx="1339035" cy="11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Republican Party (United States) - Wikipedia">
            <a:extLst>
              <a:ext uri="{FF2B5EF4-FFF2-40B4-BE49-F238E27FC236}">
                <a16:creationId xmlns:a16="http://schemas.microsoft.com/office/drawing/2014/main" id="{79B4F2F5-5976-4512-94E3-7AF4DB56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47" y="2958805"/>
            <a:ext cx="1361042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nald Trump | Donald Trump speaking with supporters at a ca… | Flickr">
            <a:extLst>
              <a:ext uri="{FF2B5EF4-FFF2-40B4-BE49-F238E27FC236}">
                <a16:creationId xmlns:a16="http://schemas.microsoft.com/office/drawing/2014/main" id="{7DA405A6-8BF4-4690-84EE-ABAB6B7F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89" y="2957947"/>
            <a:ext cx="1768025" cy="11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527B97E-5D87-445A-9157-3D4CB366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07" y="2957090"/>
            <a:ext cx="1769955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persoon, voedsel&#10;&#10;Automatisch gegenereerde beschrijving">
            <a:extLst>
              <a:ext uri="{FF2B5EF4-FFF2-40B4-BE49-F238E27FC236}">
                <a16:creationId xmlns:a16="http://schemas.microsoft.com/office/drawing/2014/main" id="{CFDFA124-B64C-49D6-95D9-E561B353348E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43063" r="31295"/>
          <a:stretch/>
        </p:blipFill>
        <p:spPr>
          <a:xfrm>
            <a:off x="-28093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5" name="Afbeelding 4" descr="Afbeelding met tafel, kamer, teken&#10;&#10;Automatisch gegenereerde beschrijving">
            <a:extLst>
              <a:ext uri="{FF2B5EF4-FFF2-40B4-BE49-F238E27FC236}">
                <a16:creationId xmlns:a16="http://schemas.microsoft.com/office/drawing/2014/main" id="{BB54A708-8C67-4F4C-B9EF-C107AFA8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37122"/>
            <a:ext cx="5930900" cy="39539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100" y="3586378"/>
            <a:ext cx="3644900" cy="720000"/>
          </a:xfrm>
        </p:spPr>
        <p:txBody>
          <a:bodyPr/>
          <a:lstStyle/>
          <a:p>
            <a:r>
              <a:rPr lang="nl-NL" dirty="0"/>
              <a:t>3. Verkiezingen</a:t>
            </a:r>
          </a:p>
        </p:txBody>
      </p:sp>
    </p:spTree>
    <p:extLst>
      <p:ext uri="{BB962C8B-B14F-4D97-AF65-F5344CB8AC3E}">
        <p14:creationId xmlns:p14="http://schemas.microsoft.com/office/powerpoint/2010/main" val="4937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68963F61-8FCB-42A4-92B9-7B701DC5A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9"/>
          <a:stretch/>
        </p:blipFill>
        <p:spPr>
          <a:xfrm>
            <a:off x="248412" y="626297"/>
            <a:ext cx="4414328" cy="42236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74" y="3301085"/>
            <a:ext cx="6269126" cy="720000"/>
          </a:xfrm>
        </p:spPr>
        <p:txBody>
          <a:bodyPr/>
          <a:lstStyle/>
          <a:p>
            <a:pPr algn="l"/>
            <a:r>
              <a:rPr lang="nl-NL" dirty="0"/>
              <a:t>4. Verkiezingsuitslag</a:t>
            </a:r>
          </a:p>
        </p:txBody>
      </p:sp>
    </p:spTree>
    <p:extLst>
      <p:ext uri="{BB962C8B-B14F-4D97-AF65-F5344CB8AC3E}">
        <p14:creationId xmlns:p14="http://schemas.microsoft.com/office/powerpoint/2010/main" val="37537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989" y="750594"/>
            <a:ext cx="3867150" cy="720000"/>
          </a:xfrm>
        </p:spPr>
        <p:txBody>
          <a:bodyPr/>
          <a:lstStyle/>
          <a:p>
            <a:r>
              <a:rPr lang="nl-NL" dirty="0"/>
              <a:t>5. Nieuw kabinet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3" name="Afbeelding 2" descr="Afbeelding met vloer, persoon, binnen, tafel&#10;&#10;Automatisch gegenereerde beschrijving">
            <a:extLst>
              <a:ext uri="{FF2B5EF4-FFF2-40B4-BE49-F238E27FC236}">
                <a16:creationId xmlns:a16="http://schemas.microsoft.com/office/drawing/2014/main" id="{455C1C59-B4C3-44C1-B758-6F21CC56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44" y="1784103"/>
            <a:ext cx="4409095" cy="2938249"/>
          </a:xfrm>
          <a:prstGeom prst="rect">
            <a:avLst/>
          </a:prstGeom>
        </p:spPr>
      </p:pic>
      <p:pic>
        <p:nvPicPr>
          <p:cNvPr id="7" name="Afbeelding 6" descr="Afbeelding met persoon, gebouw, groep, mensen&#10;&#10;Automatisch gegenereerde beschrijving">
            <a:extLst>
              <a:ext uri="{FF2B5EF4-FFF2-40B4-BE49-F238E27FC236}">
                <a16:creationId xmlns:a16="http://schemas.microsoft.com/office/drawing/2014/main" id="{EB7451DF-21D1-4E14-930D-6A352B428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73"/>
          <a:stretch/>
        </p:blipFill>
        <p:spPr>
          <a:xfrm>
            <a:off x="-6514" y="1809750"/>
            <a:ext cx="4578514" cy="2938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8A16524-BDA1-4A75-BC96-CE79BBD65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271" y="4139134"/>
            <a:ext cx="582530" cy="5723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64BC0EA-5D50-456C-9DB7-2E53D3B0F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262" y="4221111"/>
            <a:ext cx="581401" cy="5112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20FC7E6-14B2-4A54-B8C2-A60C04E3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728" y="3155576"/>
            <a:ext cx="250990" cy="24659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CE0399E-D873-4410-BC65-4A9082734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49" y="3146676"/>
            <a:ext cx="250990" cy="24659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BBDD4CB-9684-426A-95BB-D606E7B44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202" y="3087430"/>
            <a:ext cx="250990" cy="24659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12E06F3-E986-49BA-948F-CBE4CAB04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212" y="3184677"/>
            <a:ext cx="250990" cy="24659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1C73E25-6E43-46E0-952F-18D1EAC44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814" y="2502126"/>
            <a:ext cx="250990" cy="24659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96ACD4CE-98D3-469D-A986-7A538B83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28" y="3155576"/>
            <a:ext cx="250990" cy="246598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BC76A02C-CF8D-454E-8024-053161EF1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97" y="2494671"/>
            <a:ext cx="250990" cy="246598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A13AAE46-5A5A-4499-9372-1AD5E45EE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628" y="2617523"/>
            <a:ext cx="250990" cy="246598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24CBDF43-311B-4AA6-B6BE-904E8312C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701" y="3496804"/>
            <a:ext cx="250990" cy="246598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D1EE86F4-8E2E-42AE-AD0A-8403910F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166" y="3476810"/>
            <a:ext cx="250990" cy="24659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C82FA72A-F2CC-4AD3-B59C-E3EBA02B1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474" y="2452218"/>
            <a:ext cx="250990" cy="246598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7E3FFBAD-AA8C-4909-B8CA-E95EF9F5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22" y="2535754"/>
            <a:ext cx="250990" cy="246598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0136023-D869-4E6B-8F3A-D3765D9F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33" y="3585921"/>
            <a:ext cx="250990" cy="24659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9A8F37F2-74C4-44C4-874B-DCC59D9BC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68" y="3501995"/>
            <a:ext cx="250990" cy="246598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2D8737C-E144-4042-AD1D-974C2FB55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14" y="2459391"/>
            <a:ext cx="250990" cy="246598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931EBE2A-B956-4822-A09C-73F026FD8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8" y="2563492"/>
            <a:ext cx="250990" cy="246598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0D891AA4-F734-4C80-84B7-FBCE887A1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92" y="3087430"/>
            <a:ext cx="250990" cy="246598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7F18FEAD-AC18-44B6-BA14-FD35D5F6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50" y="3127415"/>
            <a:ext cx="250990" cy="246598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3CCDB0F4-09F5-440C-B6B3-128589445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70" y="3090139"/>
            <a:ext cx="250990" cy="246598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F467DCB5-A05D-4003-9FA6-B68D9EDC4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81" y="3155576"/>
            <a:ext cx="250990" cy="24659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292E5D3A-F455-4344-B18D-0520D9C39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44" y="2494224"/>
            <a:ext cx="250990" cy="246598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4E4A03A1-A85C-4DE0-929B-2F972818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59" y="2535754"/>
            <a:ext cx="250990" cy="246598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042B3003-5CA3-41DE-886C-3264A7FA4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0" y="2459391"/>
            <a:ext cx="250990" cy="246598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D0788BCA-46BF-4EC1-8F29-8917CC180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337" y="3416220"/>
            <a:ext cx="268645" cy="236242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4A8948FB-0B46-44C9-970D-6860813CC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445" y="3445079"/>
            <a:ext cx="268645" cy="236242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474C8B16-4621-4263-9D56-E3EBA5FBB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234" y="3374013"/>
            <a:ext cx="268645" cy="236242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1F070B20-40C9-4126-B356-C192BCD38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787" y="3421908"/>
            <a:ext cx="268645" cy="236242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9AF586B7-7942-4E30-9447-065878DC1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385" y="3431033"/>
            <a:ext cx="268645" cy="236242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CA2F2DD3-A9FC-42AB-9401-18FCD67A4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115" y="2791635"/>
            <a:ext cx="268645" cy="236242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B88DE980-34FB-4B18-88A7-67CAA696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017" y="3316311"/>
            <a:ext cx="268645" cy="236242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F142F213-D734-40E4-AD61-B2FCFDDC8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587" y="3363867"/>
            <a:ext cx="268645" cy="236242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F3F059E2-BC41-420C-A3D9-96F7F4635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400" y="3307976"/>
            <a:ext cx="268645" cy="236242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C0A9290D-A603-4E48-87E2-AFEC8A0DF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582" y="3421908"/>
            <a:ext cx="268645" cy="236242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EDFF78E5-82FE-4975-AEE2-21058D0CF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005" y="3524440"/>
            <a:ext cx="268645" cy="236242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03E587BA-C730-4F2A-B466-9EE637D68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637" y="3416220"/>
            <a:ext cx="268645" cy="236242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E1CF519A-3500-4540-90B5-2A365F65F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01" y="3416220"/>
            <a:ext cx="268645" cy="2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142724"/>
            <a:ext cx="6270171" cy="900000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pic>
        <p:nvPicPr>
          <p:cNvPr id="2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8343BA29-9BA8-494C-AE64-319414AE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" y="1981199"/>
            <a:ext cx="3506928" cy="19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5067299" y="1085436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5089872" y="1928560"/>
            <a:ext cx="3506928" cy="1965263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8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DB12FE-B860-48D7-B3DC-8BB8A1416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4"/>
          <a:stretch/>
        </p:blipFill>
        <p:spPr>
          <a:xfrm>
            <a:off x="184123" y="2216237"/>
            <a:ext cx="4245071" cy="2135188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7" y="1137918"/>
            <a:ext cx="6270171" cy="609011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4926492" y="1159817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7967092" y="1137917"/>
            <a:ext cx="1011766" cy="56698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A8C25E59-E356-47A4-AF83-56A9A05B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9" y="1115310"/>
            <a:ext cx="1011767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A7BDCDE0-F03E-4876-9771-5E50A5BE1C7E}"/>
              </a:ext>
            </a:extLst>
          </p:cNvPr>
          <p:cNvSpPr txBox="1">
            <a:spLocks/>
          </p:cNvSpPr>
          <p:nvPr/>
        </p:nvSpPr>
        <p:spPr>
          <a:xfrm>
            <a:off x="2514600" y="3996380"/>
            <a:ext cx="6629400" cy="71009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800" dirty="0"/>
              <a:t>1. </a:t>
            </a:r>
            <a:r>
              <a:rPr lang="en-US" sz="2800" dirty="0" err="1"/>
              <a:t>Leider</a:t>
            </a:r>
            <a:r>
              <a:rPr lang="en-US" sz="2800" dirty="0"/>
              <a:t> </a:t>
            </a:r>
            <a:r>
              <a:rPr lang="en-US" sz="2800" dirty="0" err="1"/>
              <a:t>worden</a:t>
            </a:r>
            <a:r>
              <a:rPr lang="en-US" sz="2800" dirty="0"/>
              <a:t>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politieke</a:t>
            </a:r>
            <a:r>
              <a:rPr lang="en-US" sz="2800" dirty="0"/>
              <a:t> </a:t>
            </a:r>
            <a:r>
              <a:rPr lang="en-US" sz="2800" dirty="0" err="1"/>
              <a:t>partij</a:t>
            </a:r>
            <a:endParaRPr lang="en-US" sz="2800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DEE3A08-A92F-4297-861F-AD569CD29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27"/>
          <a:stretch/>
        </p:blipFill>
        <p:spPr>
          <a:xfrm>
            <a:off x="4875907" y="1952262"/>
            <a:ext cx="4102951" cy="19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56B10-A880-499B-B325-FBC396BC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843" y="4179623"/>
            <a:ext cx="6436799" cy="710090"/>
          </a:xfrm>
        </p:spPr>
        <p:txBody>
          <a:bodyPr/>
          <a:lstStyle/>
          <a:p>
            <a:r>
              <a:rPr lang="en-US" sz="2800" dirty="0"/>
              <a:t>1. </a:t>
            </a:r>
            <a:r>
              <a:rPr lang="en-US" sz="2800" dirty="0" err="1"/>
              <a:t>Leider</a:t>
            </a:r>
            <a:r>
              <a:rPr lang="en-US" sz="2800" dirty="0"/>
              <a:t> </a:t>
            </a:r>
            <a:r>
              <a:rPr lang="en-US" sz="2800" dirty="0" err="1"/>
              <a:t>worden</a:t>
            </a:r>
            <a:r>
              <a:rPr lang="en-US" sz="2800" dirty="0"/>
              <a:t>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politieke</a:t>
            </a:r>
            <a:r>
              <a:rPr lang="en-US" sz="2800" dirty="0"/>
              <a:t> </a:t>
            </a:r>
            <a:r>
              <a:rPr lang="en-US" sz="2800" dirty="0" err="1"/>
              <a:t>partij</a:t>
            </a:r>
            <a:endParaRPr lang="en-US" sz="2800" dirty="0"/>
          </a:p>
        </p:txBody>
      </p:sp>
      <p:pic>
        <p:nvPicPr>
          <p:cNvPr id="5" name="Picture 8" descr="http://www.stemwijzer.nl/logos/partijen/2010/GR/pvv.jpg">
            <a:extLst>
              <a:ext uri="{FF2B5EF4-FFF2-40B4-BE49-F238E27FC236}">
                <a16:creationId xmlns:a16="http://schemas.microsoft.com/office/drawing/2014/main" id="{33F622CC-F4AF-4E57-BE14-D52536CB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7" y="1529948"/>
            <a:ext cx="20688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http://www.stemwijzer.nl/logos/partijen/2012/50PLUS.jpg">
            <a:extLst>
              <a:ext uri="{FF2B5EF4-FFF2-40B4-BE49-F238E27FC236}">
                <a16:creationId xmlns:a16="http://schemas.microsoft.com/office/drawing/2014/main" id="{316C7DE3-2407-4CEC-99CA-5E80B2209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r="28030"/>
          <a:stretch/>
        </p:blipFill>
        <p:spPr bwMode="auto">
          <a:xfrm>
            <a:off x="6737124" y="620820"/>
            <a:ext cx="81458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M:\Dienst Educatie\A16.D2.3.01 Stem jij ook\krant\logo's partijen p. 3\denk-logo.png">
            <a:extLst>
              <a:ext uri="{FF2B5EF4-FFF2-40B4-BE49-F238E27FC236}">
                <a16:creationId xmlns:a16="http://schemas.microsoft.com/office/drawing/2014/main" id="{F756286A-D0A1-47C7-BE45-5D79ED0C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24" y="244144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stemwijzer.nl/logos/partijen/2010/GR/NL-christenunie.jpg">
            <a:extLst>
              <a:ext uri="{FF2B5EF4-FFF2-40B4-BE49-F238E27FC236}">
                <a16:creationId xmlns:a16="http://schemas.microsoft.com/office/drawing/2014/main" id="{AA777DE8-C18C-4C4A-8C87-652BC968A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80" y="2466370"/>
            <a:ext cx="19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:\Dienst Educatie\A16.D2.3.01 Stem jij ook\krant\logo's partijen p. 3\Logo oranje CMYK.jpg - (Full colour druk).jpg">
            <a:extLst>
              <a:ext uri="{FF2B5EF4-FFF2-40B4-BE49-F238E27FC236}">
                <a16:creationId xmlns:a16="http://schemas.microsoft.com/office/drawing/2014/main" id="{330E880A-FE0F-45ED-8BD9-2D1B4C3B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24" y="1572208"/>
            <a:ext cx="160123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stemwijzer.nl/logos/partijen/2010/GR/NL-sp.jpg">
            <a:extLst>
              <a:ext uri="{FF2B5EF4-FFF2-40B4-BE49-F238E27FC236}">
                <a16:creationId xmlns:a16="http://schemas.microsoft.com/office/drawing/2014/main" id="{D4A45CD6-635F-4174-8FA4-4DB3BC0BB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11687"/>
          <a:stretch/>
        </p:blipFill>
        <p:spPr bwMode="auto">
          <a:xfrm>
            <a:off x="155041" y="4190606"/>
            <a:ext cx="140801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stemwijzer.nl/logos/partijen/2010/GR/NL-vvd.jpg">
            <a:extLst>
              <a:ext uri="{FF2B5EF4-FFF2-40B4-BE49-F238E27FC236}">
                <a16:creationId xmlns:a16="http://schemas.microsoft.com/office/drawing/2014/main" id="{1FACAB42-0D3F-4A3C-B2FB-1A21ABDFB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r="30895"/>
          <a:stretch/>
        </p:blipFill>
        <p:spPr bwMode="auto">
          <a:xfrm>
            <a:off x="183781" y="648556"/>
            <a:ext cx="8678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www.stemwijzer.nl/logos/partijen/2010/GR/NL-d66.jpg">
            <a:extLst>
              <a:ext uri="{FF2B5EF4-FFF2-40B4-BE49-F238E27FC236}">
                <a16:creationId xmlns:a16="http://schemas.microsoft.com/office/drawing/2014/main" id="{5E0075B5-2AE4-4674-BD65-E39F0BB1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324"/>
          <a:stretch/>
        </p:blipFill>
        <p:spPr bwMode="auto">
          <a:xfrm>
            <a:off x="145547" y="3292732"/>
            <a:ext cx="121390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10B1EF1-66D6-4385-A298-B15EBEF0B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12" y="3294244"/>
            <a:ext cx="1080000" cy="720000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C770CDC9-A5C1-46C7-8212-9E015E59B3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9125" y="3291069"/>
            <a:ext cx="998907" cy="720000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4B3D618E-0720-42D9-8C7F-8F253B3A24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4" y="2451275"/>
            <a:ext cx="1080000" cy="720000"/>
          </a:xfrm>
          <a:prstGeom prst="rect">
            <a:avLst/>
          </a:prstGeom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A14D9CDE-6716-4AF1-8D90-B0F617C72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73" y="3294244"/>
            <a:ext cx="56739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332A798A-C8B0-4F20-A95C-D3FE5F7D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8" y="656520"/>
            <a:ext cx="70588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C32EA6F5-42A3-4A89-B437-A2D3F09E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57" y="155581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FC6725A0-F4CF-43D6-B545-B70A56F3843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94" t="3018" r="2352" b="2907"/>
          <a:stretch/>
        </p:blipFill>
        <p:spPr>
          <a:xfrm>
            <a:off x="1572508" y="4177148"/>
            <a:ext cx="1008949" cy="720000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EF50FAE6-7D44-4BF0-A29A-AA4AEEBB4AA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871" t="34656" r="37710" b="24042"/>
          <a:stretch/>
        </p:blipFill>
        <p:spPr>
          <a:xfrm>
            <a:off x="5375660" y="2461853"/>
            <a:ext cx="1035739" cy="720000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B270FDF8-8EB0-43E0-867F-6F7E9E2439F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191" y="1536076"/>
            <a:ext cx="1003304" cy="720000"/>
          </a:xfrm>
          <a:prstGeom prst="rect">
            <a:avLst/>
          </a:prstGeom>
        </p:spPr>
      </p:pic>
      <p:pic>
        <p:nvPicPr>
          <p:cNvPr id="89" name="Picture 2" descr="Hugo de Jonge, politiek leider van het CDA | Roel Wijnants | Flickr">
            <a:extLst>
              <a:ext uri="{FF2B5EF4-FFF2-40B4-BE49-F238E27FC236}">
                <a16:creationId xmlns:a16="http://schemas.microsoft.com/office/drawing/2014/main" id="{9865C6D3-2B95-4309-A661-897E7F54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8" y="2414367"/>
            <a:ext cx="8481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2B8EFA-7344-48C0-9E31-21DDC1B48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1" b="24769"/>
          <a:stretch/>
        </p:blipFill>
        <p:spPr bwMode="auto">
          <a:xfrm>
            <a:off x="3462180" y="694462"/>
            <a:ext cx="15513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Afbeelding 93">
            <a:extLst>
              <a:ext uri="{FF2B5EF4-FFF2-40B4-BE49-F238E27FC236}">
                <a16:creationId xmlns:a16="http://schemas.microsoft.com/office/drawing/2014/main" id="{90E75597-CC9D-4095-A526-D879B6ABCB3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664" y="1586559"/>
            <a:ext cx="1019542" cy="720000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11700C3A-8907-4959-ADE6-2E8ED44E629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9059" t="34656" r="37920" b="24479"/>
          <a:stretch/>
        </p:blipFill>
        <p:spPr>
          <a:xfrm>
            <a:off x="5013558" y="699621"/>
            <a:ext cx="1034301" cy="720000"/>
          </a:xfrm>
          <a:prstGeom prst="rect">
            <a:avLst/>
          </a:prstGeom>
        </p:spPr>
      </p:pic>
      <p:pic>
        <p:nvPicPr>
          <p:cNvPr id="98" name="Picture 4" descr="M:\Dienst Educatie\A16.D2.3.01 Stem jij ook\krant\logo's partijen p. 3\pvdd.png">
            <a:extLst>
              <a:ext uri="{FF2B5EF4-FFF2-40B4-BE49-F238E27FC236}">
                <a16:creationId xmlns:a16="http://schemas.microsoft.com/office/drawing/2014/main" id="{940A55F5-DBBD-45B7-ACC4-10AB9729A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30322" r="36134" b="32177"/>
          <a:stretch/>
        </p:blipFill>
        <p:spPr bwMode="auto">
          <a:xfrm>
            <a:off x="3462180" y="3315992"/>
            <a:ext cx="1695602" cy="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http://www.stemwijzer.nl/logos/partijen/2010/GR/NL-pvda.jpg">
            <a:extLst>
              <a:ext uri="{FF2B5EF4-FFF2-40B4-BE49-F238E27FC236}">
                <a16:creationId xmlns:a16="http://schemas.microsoft.com/office/drawing/2014/main" id="{2A9AB7ED-52F1-4045-94B9-F88B9FD0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80" y="1580737"/>
            <a:ext cx="19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9B439F-A739-4D4B-9E61-DF6F3169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08" y="328692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2E8C08-723C-4DCC-86D4-B9E4593D996D}"/>
              </a:ext>
            </a:extLst>
          </p:cNvPr>
          <p:cNvSpPr txBox="1"/>
          <p:nvPr/>
        </p:nvSpPr>
        <p:spPr>
          <a:xfrm>
            <a:off x="1707987" y="1188789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(2017)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24E639B-4649-420D-95A9-60C373B8D29D}"/>
              </a:ext>
            </a:extLst>
          </p:cNvPr>
          <p:cNvSpPr txBox="1"/>
          <p:nvPr/>
        </p:nvSpPr>
        <p:spPr>
          <a:xfrm>
            <a:off x="3049673" y="2072045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(2017)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ED67D74-6D74-4129-9D6B-6B18E4026EF7}"/>
              </a:ext>
            </a:extLst>
          </p:cNvPr>
          <p:cNvSpPr txBox="1"/>
          <p:nvPr/>
        </p:nvSpPr>
        <p:spPr>
          <a:xfrm>
            <a:off x="6001577" y="1206436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(2017)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53239E0-BD4D-424A-9D58-8AE941F2E8C9}"/>
              </a:ext>
            </a:extLst>
          </p:cNvPr>
          <p:cNvSpPr txBox="1"/>
          <p:nvPr/>
        </p:nvSpPr>
        <p:spPr>
          <a:xfrm>
            <a:off x="1856315" y="2955831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74F3F21-2706-4351-B0E2-2EFDD355B74C}"/>
              </a:ext>
            </a:extLst>
          </p:cNvPr>
          <p:cNvSpPr txBox="1"/>
          <p:nvPr/>
        </p:nvSpPr>
        <p:spPr>
          <a:xfrm>
            <a:off x="1881705" y="3846989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41F2762-6790-4527-8715-993F11150BD7}"/>
              </a:ext>
            </a:extLst>
          </p:cNvPr>
          <p:cNvSpPr txBox="1"/>
          <p:nvPr/>
        </p:nvSpPr>
        <p:spPr>
          <a:xfrm>
            <a:off x="8486343" y="3008499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A0E8627-A95F-4128-8146-9E5BF47ADC32}"/>
              </a:ext>
            </a:extLst>
          </p:cNvPr>
          <p:cNvSpPr txBox="1"/>
          <p:nvPr/>
        </p:nvSpPr>
        <p:spPr>
          <a:xfrm>
            <a:off x="8223347" y="1173356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0223E0D-DB28-4183-ABB0-753BB6E8E4C6}"/>
              </a:ext>
            </a:extLst>
          </p:cNvPr>
          <p:cNvSpPr txBox="1"/>
          <p:nvPr/>
        </p:nvSpPr>
        <p:spPr>
          <a:xfrm>
            <a:off x="6343551" y="2135029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B9B23AE-36F6-4D1B-9210-3A5ED423B68B}"/>
              </a:ext>
            </a:extLst>
          </p:cNvPr>
          <p:cNvSpPr txBox="1"/>
          <p:nvPr/>
        </p:nvSpPr>
        <p:spPr>
          <a:xfrm>
            <a:off x="8735445" y="2106405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2176730-A802-4DBE-8D4A-4D3448070A56}"/>
              </a:ext>
            </a:extLst>
          </p:cNvPr>
          <p:cNvSpPr txBox="1"/>
          <p:nvPr/>
        </p:nvSpPr>
        <p:spPr>
          <a:xfrm>
            <a:off x="8366712" y="3796238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(2017)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F346BD5-2E7F-44FF-BEF7-BE23430B7689}"/>
              </a:ext>
            </a:extLst>
          </p:cNvPr>
          <p:cNvSpPr txBox="1"/>
          <p:nvPr/>
        </p:nvSpPr>
        <p:spPr>
          <a:xfrm>
            <a:off x="6343551" y="2998407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63655A2-6C79-4B1E-ABAC-8A4E3C7FE52D}"/>
              </a:ext>
            </a:extLst>
          </p:cNvPr>
          <p:cNvSpPr txBox="1"/>
          <p:nvPr/>
        </p:nvSpPr>
        <p:spPr>
          <a:xfrm>
            <a:off x="6150544" y="3814924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(2021?)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3BB5711-527D-4F21-82AA-ED994CB19B64}"/>
              </a:ext>
            </a:extLst>
          </p:cNvPr>
          <p:cNvSpPr txBox="1"/>
          <p:nvPr/>
        </p:nvSpPr>
        <p:spPr>
          <a:xfrm>
            <a:off x="2332355" y="4704889"/>
            <a:ext cx="4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/>
              <a:t>(2021)</a:t>
            </a:r>
          </a:p>
        </p:txBody>
      </p:sp>
      <p:sp>
        <p:nvSpPr>
          <p:cNvPr id="42" name="Tijdelijke aanduiding voor voettekst 2">
            <a:extLst>
              <a:ext uri="{FF2B5EF4-FFF2-40B4-BE49-F238E27FC236}">
                <a16:creationId xmlns:a16="http://schemas.microsoft.com/office/drawing/2014/main" id="{126B8559-EB8B-4D37-9BFC-16C21613E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44DE8457-B92B-4326-B28F-A51C444B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6" y="2409937"/>
            <a:ext cx="728860" cy="72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4" y="620820"/>
            <a:ext cx="8611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7" y="1137918"/>
            <a:ext cx="6270171" cy="609011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4926492" y="1159817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7967092" y="1137917"/>
            <a:ext cx="1011766" cy="56698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A8C25E59-E356-47A4-AF83-56A9A05B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9" y="1115310"/>
            <a:ext cx="1011767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F4DF39-27DF-4B6A-8040-6B818EC8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76" y="4453993"/>
            <a:ext cx="4011516" cy="859611"/>
          </a:xfrm>
          <a:prstGeom prst="rect">
            <a:avLst/>
          </a:prstGeom>
        </p:spPr>
      </p:pic>
      <p:pic>
        <p:nvPicPr>
          <p:cNvPr id="8" name="Afbeelding 7" descr="Afbeelding met staand, podium, donker, person&#10;&#10;Automatisch gegenereerde beschrijving">
            <a:extLst>
              <a:ext uri="{FF2B5EF4-FFF2-40B4-BE49-F238E27FC236}">
                <a16:creationId xmlns:a16="http://schemas.microsoft.com/office/drawing/2014/main" id="{0406A97D-7913-412B-9A04-0C9D31D8A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32"/>
          <a:stretch/>
        </p:blipFill>
        <p:spPr>
          <a:xfrm>
            <a:off x="470336" y="1961804"/>
            <a:ext cx="3716140" cy="3181696"/>
          </a:xfrm>
          <a:prstGeom prst="rect">
            <a:avLst/>
          </a:prstGeom>
        </p:spPr>
      </p:pic>
      <p:pic>
        <p:nvPicPr>
          <p:cNvPr id="9" name="Afbeelding 8" descr="Afbeelding met binnen, monitor, tafel, televisie&#10;&#10;Automatisch gegenereerde beschrijving">
            <a:extLst>
              <a:ext uri="{FF2B5EF4-FFF2-40B4-BE49-F238E27FC236}">
                <a16:creationId xmlns:a16="http://schemas.microsoft.com/office/drawing/2014/main" id="{812FCBEE-D048-462A-84FC-16BB8AAC92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40" b="7425"/>
          <a:stretch/>
        </p:blipFill>
        <p:spPr>
          <a:xfrm>
            <a:off x="4957525" y="1961804"/>
            <a:ext cx="4186475" cy="22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7" y="1137918"/>
            <a:ext cx="6270171" cy="609011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4926492" y="1159817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7967092" y="1137917"/>
            <a:ext cx="1011766" cy="56698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A8C25E59-E356-47A4-AF83-56A9A05B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9" y="1115310"/>
            <a:ext cx="1011767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4BD4334-AB4D-432E-AF45-100789BFB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36" y="1953959"/>
            <a:ext cx="4235645" cy="2425700"/>
          </a:xfrm>
          <a:prstGeom prst="rect">
            <a:avLst/>
          </a:prstGeom>
        </p:spPr>
      </p:pic>
      <p:pic>
        <p:nvPicPr>
          <p:cNvPr id="15" name="Afbeelding 14" descr="Afbeelding met tafel, kamer, teken&#10;&#10;Automatisch gegenereerde beschrijving">
            <a:extLst>
              <a:ext uri="{FF2B5EF4-FFF2-40B4-BE49-F238E27FC236}">
                <a16:creationId xmlns:a16="http://schemas.microsoft.com/office/drawing/2014/main" id="{D196839E-61B2-4FFA-8D32-210802FCF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397" y="1953959"/>
            <a:ext cx="3638550" cy="24257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C28D9E5-8B4A-4616-8CC6-C39CE0ABE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400" y="3949853"/>
            <a:ext cx="376765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7" y="1137918"/>
            <a:ext cx="6270171" cy="609011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4926492" y="1159817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7967092" y="1137917"/>
            <a:ext cx="1011766" cy="56698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A8C25E59-E356-47A4-AF83-56A9A05B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9" y="1115310"/>
            <a:ext cx="1011767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0BAC1F-0281-4215-A11D-204E1BFE1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9" r="29974"/>
          <a:stretch/>
        </p:blipFill>
        <p:spPr>
          <a:xfrm>
            <a:off x="153854" y="1948881"/>
            <a:ext cx="2398571" cy="23052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80F6F53-94AF-457E-9E5F-4034F599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566" y="3129883"/>
            <a:ext cx="3079733" cy="1899317"/>
          </a:xfrm>
          <a:prstGeom prst="rect">
            <a:avLst/>
          </a:prstGeom>
        </p:spPr>
      </p:pic>
      <p:sp>
        <p:nvSpPr>
          <p:cNvPr id="22" name="Pijl: gebogen 21">
            <a:extLst>
              <a:ext uri="{FF2B5EF4-FFF2-40B4-BE49-F238E27FC236}">
                <a16:creationId xmlns:a16="http://schemas.microsoft.com/office/drawing/2014/main" id="{79ED2883-F932-4C5F-AFEF-32F6780E428C}"/>
              </a:ext>
            </a:extLst>
          </p:cNvPr>
          <p:cNvSpPr/>
          <p:nvPr/>
        </p:nvSpPr>
        <p:spPr>
          <a:xfrm rot="5400000">
            <a:off x="2673713" y="2456661"/>
            <a:ext cx="609598" cy="51435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3" name="Afbeelding 22" descr="Afbeelding met kaart&#10;&#10;Automatisch gegenereerde beschrijving">
            <a:extLst>
              <a:ext uri="{FF2B5EF4-FFF2-40B4-BE49-F238E27FC236}">
                <a16:creationId xmlns:a16="http://schemas.microsoft.com/office/drawing/2014/main" id="{693004C0-6F5B-4D7D-AE05-EFF1DB9E8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665" y="1948880"/>
            <a:ext cx="2930427" cy="293042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2A71FB-F3CF-4034-9E43-38107D0FA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300" y="3983683"/>
            <a:ext cx="382170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1629F65-2D19-4C8C-882A-92E047F2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7" y="1137918"/>
            <a:ext cx="6270171" cy="609011"/>
          </a:xfrm>
        </p:spPr>
        <p:txBody>
          <a:bodyPr/>
          <a:lstStyle/>
          <a:p>
            <a:r>
              <a:rPr lang="en-US" dirty="0"/>
              <a:t>Nederland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399CC02-1F45-4294-9481-BD793DD2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E79520-F727-4A5E-B031-E95E264EFAB5}"/>
              </a:ext>
            </a:extLst>
          </p:cNvPr>
          <p:cNvSpPr txBox="1">
            <a:spLocks/>
          </p:cNvSpPr>
          <p:nvPr/>
        </p:nvSpPr>
        <p:spPr>
          <a:xfrm>
            <a:off x="4926492" y="1159817"/>
            <a:ext cx="3821700" cy="565212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err="1"/>
              <a:t>Verenigde</a:t>
            </a:r>
            <a:r>
              <a:rPr lang="en-US" dirty="0"/>
              <a:t> Staten</a:t>
            </a:r>
          </a:p>
        </p:txBody>
      </p:sp>
      <p:pic>
        <p:nvPicPr>
          <p:cNvPr id="6" name="Picture 2" descr="Flag of the United States - Wikipedia">
            <a:extLst>
              <a:ext uri="{FF2B5EF4-FFF2-40B4-BE49-F238E27FC236}">
                <a16:creationId xmlns:a16="http://schemas.microsoft.com/office/drawing/2014/main" id="{C07B9EB3-51F4-4401-88F1-89849465C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939" b="5081"/>
          <a:stretch/>
        </p:blipFill>
        <p:spPr bwMode="auto">
          <a:xfrm>
            <a:off x="7967092" y="1137917"/>
            <a:ext cx="1011766" cy="56698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2DD195C-EA8B-4F11-B96A-1A213F4C03A9}"/>
              </a:ext>
            </a:extLst>
          </p:cNvPr>
          <p:cNvCxnSpPr/>
          <p:nvPr/>
        </p:nvCxnSpPr>
        <p:spPr>
          <a:xfrm>
            <a:off x="4572000" y="774700"/>
            <a:ext cx="0" cy="4254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Koop hier uw Nederland Nederlandse vlag bij Wereldvlaggen.nl">
            <a:extLst>
              <a:ext uri="{FF2B5EF4-FFF2-40B4-BE49-F238E27FC236}">
                <a16:creationId xmlns:a16="http://schemas.microsoft.com/office/drawing/2014/main" id="{A8C25E59-E356-47A4-AF83-56A9A05B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9" y="1115310"/>
            <a:ext cx="1011767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763F616-3E5C-4486-AAD2-90C87F6BC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66" t="16056" r="13080" b="7276"/>
          <a:stretch/>
        </p:blipFill>
        <p:spPr>
          <a:xfrm>
            <a:off x="168290" y="2105704"/>
            <a:ext cx="4049219" cy="25790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D9FC0D-8480-4505-BA46-535D2829B5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89" t="35556" b="8270"/>
          <a:stretch/>
        </p:blipFill>
        <p:spPr>
          <a:xfrm>
            <a:off x="4777307" y="2105704"/>
            <a:ext cx="3890439" cy="26032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8259EEC-6AC6-4F28-8771-37FCDB3D0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4941"/>
            <a:ext cx="38651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prodemos.nl/praktijkscholen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gebouw, buiten, mensen&#10;&#10;Automatisch gegenereerde beschrijving">
            <a:extLst>
              <a:ext uri="{FF2B5EF4-FFF2-40B4-BE49-F238E27FC236}">
                <a16:creationId xmlns:a16="http://schemas.microsoft.com/office/drawing/2014/main" id="{AF713BE1-909D-4261-8E1C-915BCB99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827" y="548373"/>
            <a:ext cx="2104241" cy="1402827"/>
          </a:xfrm>
          <a:prstGeom prst="rect">
            <a:avLst/>
          </a:prstGeom>
        </p:spPr>
      </p:pic>
      <p:pic>
        <p:nvPicPr>
          <p:cNvPr id="12" name="Afbeelding 11" descr="Afbeelding met persoon, buiten, gebouw, mensen&#10;&#10;Automatisch gegenereerde beschrijving">
            <a:extLst>
              <a:ext uri="{FF2B5EF4-FFF2-40B4-BE49-F238E27FC236}">
                <a16:creationId xmlns:a16="http://schemas.microsoft.com/office/drawing/2014/main" id="{3662D29B-64A1-4047-B793-C83735FE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26" y="3692837"/>
            <a:ext cx="2103213" cy="1402827"/>
          </a:xfrm>
          <a:prstGeom prst="rect">
            <a:avLst/>
          </a:prstGeom>
        </p:spPr>
      </p:pic>
      <p:pic>
        <p:nvPicPr>
          <p:cNvPr id="5" name="Afbeelding 4" descr="Afbeelding met persoon, buiten, person, staand&#10;&#10;Automatisch gegenereerde beschrijving">
            <a:extLst>
              <a:ext uri="{FF2B5EF4-FFF2-40B4-BE49-F238E27FC236}">
                <a16:creationId xmlns:a16="http://schemas.microsoft.com/office/drawing/2014/main" id="{20D8C0B7-028E-4F83-8676-733CB2792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70" y="2034969"/>
            <a:ext cx="2098798" cy="1574099"/>
          </a:xfrm>
          <a:prstGeom prst="rect">
            <a:avLst/>
          </a:prstGeom>
        </p:spPr>
      </p:pic>
      <p:pic>
        <p:nvPicPr>
          <p:cNvPr id="8" name="Afbeelding 7" descr="Afbeelding met staand, podium, donker, person&#10;&#10;Automatisch gegenereerde beschrijving">
            <a:extLst>
              <a:ext uri="{FF2B5EF4-FFF2-40B4-BE49-F238E27FC236}">
                <a16:creationId xmlns:a16="http://schemas.microsoft.com/office/drawing/2014/main" id="{BB19C4BC-4D1F-4A35-8C4C-DB3330989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32"/>
          <a:stretch/>
        </p:blipFill>
        <p:spPr>
          <a:xfrm>
            <a:off x="294219" y="463500"/>
            <a:ext cx="5466121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8C4C-0A3C-4BA3-A976-4610BFD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19" y="3780720"/>
            <a:ext cx="3981599" cy="720000"/>
          </a:xfrm>
        </p:spPr>
        <p:txBody>
          <a:bodyPr/>
          <a:lstStyle/>
          <a:p>
            <a:r>
              <a:rPr lang="nl-NL" dirty="0"/>
              <a:t>2. Kiezers overtuigen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B5E94C9F-13AE-4240-B5D3-856F5B743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– Hoe wordt je minister-president of president?</a:t>
            </a:r>
          </a:p>
        </p:txBody>
      </p:sp>
    </p:spTree>
    <p:extLst>
      <p:ext uri="{BB962C8B-B14F-4D97-AF65-F5344CB8AC3E}">
        <p14:creationId xmlns:p14="http://schemas.microsoft.com/office/powerpoint/2010/main" val="41527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100" dirty="0"/>
              <a:t>Rijke mensen moeten meer belasting gaan betalen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11" name="Picture 2" descr="geld geld goud valuta euro munt munten metaal geld financiën kleingeld eurocent spec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91"/>
          <a:stretch/>
        </p:blipFill>
        <p:spPr bwMode="auto">
          <a:xfrm>
            <a:off x="0" y="469365"/>
            <a:ext cx="1781175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sz="3100" dirty="0"/>
              <a:t>Rijke mensen moeten meer belasting gaan betalen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6483244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JL-RECHTS 6"/>
          <p:cNvSpPr/>
          <p:nvPr/>
        </p:nvSpPr>
        <p:spPr>
          <a:xfrm rot="10800000">
            <a:off x="2213547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447266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447266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11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4102723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60" y="2432431"/>
            <a:ext cx="912072" cy="5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73" y="3499858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45" y="2790038"/>
            <a:ext cx="862432" cy="3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fbeeldingsresultaat voor partij voor de diere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35" y="3930699"/>
            <a:ext cx="1304144" cy="5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81" y="3855461"/>
            <a:ext cx="2221599" cy="2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fbeeldingsresultaat voor logo pv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6" y="4143791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Afbeeldingsresultaat voor denk logo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11" y="2715269"/>
            <a:ext cx="573859" cy="5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Afbeeldingsresultaat voor logo 50plu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00" y="3280781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8" y="2124499"/>
            <a:ext cx="783556" cy="8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44" y="2341898"/>
            <a:ext cx="1801673" cy="2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fbeeldingsresultaat voor d66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81" y="3308142"/>
            <a:ext cx="944171" cy="5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geld geld goud valuta euro munt munten metaal geld financiën kleingeld eurocent speci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91"/>
          <a:stretch/>
        </p:blipFill>
        <p:spPr bwMode="auto">
          <a:xfrm>
            <a:off x="0" y="469365"/>
            <a:ext cx="1781175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73" y="2872916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Er moet meer geld naar </a:t>
            </a:r>
            <a:br>
              <a:rPr lang="nl-NL" dirty="0"/>
            </a:br>
            <a:r>
              <a:rPr lang="nl-NL" dirty="0"/>
              <a:t>de aanleg van wegen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10" name="Picture 2" descr="Afbeeldingsresultaat voor snelweg fi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t="1223" r="33907" b="707"/>
          <a:stretch/>
        </p:blipFill>
        <p:spPr bwMode="auto">
          <a:xfrm>
            <a:off x="-1" y="469365"/>
            <a:ext cx="1776413" cy="46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469365"/>
            <a:ext cx="6270171" cy="900000"/>
          </a:xfrm>
        </p:spPr>
        <p:txBody>
          <a:bodyPr/>
          <a:lstStyle/>
          <a:p>
            <a:pPr algn="ctr"/>
            <a:r>
              <a:rPr lang="nl-NL" dirty="0"/>
              <a:t>Er moet meer geld naar </a:t>
            </a:r>
            <a:br>
              <a:rPr lang="nl-NL" dirty="0"/>
            </a:br>
            <a:r>
              <a:rPr lang="nl-NL" dirty="0"/>
              <a:t>de aanleg van wegen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6483244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366479" y="1528997"/>
            <a:ext cx="44971" cy="3410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JL-RECHTS 6"/>
          <p:cNvSpPr/>
          <p:nvPr/>
        </p:nvSpPr>
        <p:spPr>
          <a:xfrm rot="10800000">
            <a:off x="2213547" y="1206706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975545" y="1447266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80680" y="1447266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11" name="Picture 2" descr="Afbeeldingsresultaat voor pvd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95" y="2740774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s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87" y="3395473"/>
            <a:ext cx="912072" cy="5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groenlink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29" y="4295792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fbeeldingsresultaat voor sgp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3" y="3168283"/>
            <a:ext cx="862432" cy="3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fbeeldingsresultaat voor partij voor de diere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38" y="2506453"/>
            <a:ext cx="1304144" cy="5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46" y="2567936"/>
            <a:ext cx="2221599" cy="2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46" y="4267390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Afbeeldingsresultaat voor denk logo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85" y="4330842"/>
            <a:ext cx="573859" cy="5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Afbeeldingsresultaat voor logo 50pl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03" y="3420678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91" y="3032947"/>
            <a:ext cx="783556" cy="8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42" y="2141887"/>
            <a:ext cx="1801673" cy="2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fbeeldingsresultaat voor d66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68" y="3477499"/>
            <a:ext cx="944171" cy="5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snelweg fil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t="1223" r="33907" b="707"/>
          <a:stretch/>
        </p:blipFill>
        <p:spPr bwMode="auto">
          <a:xfrm>
            <a:off x="-1" y="469365"/>
            <a:ext cx="1776413" cy="46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11" y="3494910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5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Vlees moet duurder worden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5891134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0800000">
            <a:off x="2678242" y="3140438"/>
            <a:ext cx="2098623" cy="1004341"/>
          </a:xfrm>
          <a:prstGeom prst="right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470221" y="3380999"/>
            <a:ext cx="9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EENS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988570" y="3380999"/>
            <a:ext cx="1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50000"/>
                  </a:schemeClr>
                </a:solidFill>
              </a:rPr>
              <a:t>ONEENS</a:t>
            </a:r>
          </a:p>
        </p:txBody>
      </p:sp>
      <p:pic>
        <p:nvPicPr>
          <p:cNvPr id="10" name="Picture 2" descr="Supermarket, Shopping, Food, Market, Goods, Me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71545"/>
          <a:stretch/>
        </p:blipFill>
        <p:spPr bwMode="auto">
          <a:xfrm>
            <a:off x="1" y="469364"/>
            <a:ext cx="1778000" cy="46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eige">
      <a:dk1>
        <a:srgbClr val="C7B8A3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eige.pptx" id="{CA3556BC-7452-064D-A98A-99F67499C99B}" vid="{601835B4-AD59-4142-9BD3-E35FB379AD6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612</Words>
  <Application>Microsoft Office PowerPoint</Application>
  <PresentationFormat>Diavoorstelling (16:9)</PresentationFormat>
  <Paragraphs>129</Paragraphs>
  <Slides>34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7" baseType="lpstr">
      <vt:lpstr>Arial</vt:lpstr>
      <vt:lpstr>Calibri</vt:lpstr>
      <vt:lpstr>ProDemos</vt:lpstr>
      <vt:lpstr>PowerPoint-presentatie</vt:lpstr>
      <vt:lpstr>Nederland</vt:lpstr>
      <vt:lpstr>1. Leider worden van een politieke partij</vt:lpstr>
      <vt:lpstr>2. Kiezers overtuigen</vt:lpstr>
      <vt:lpstr>Rijke mensen moeten meer belasting gaan betalen</vt:lpstr>
      <vt:lpstr>Rijke mensen moeten meer belasting gaan betalen</vt:lpstr>
      <vt:lpstr>Er moet meer geld naar  de aanleg van wegen</vt:lpstr>
      <vt:lpstr>Er moet meer geld naar  de aanleg van wegen</vt:lpstr>
      <vt:lpstr>Vlees moet duurder worden</vt:lpstr>
      <vt:lpstr>Vlees moet duurder worden</vt:lpstr>
      <vt:lpstr>3. Verkiezingen</vt:lpstr>
      <vt:lpstr>4A. Verkiezingsuitslag</vt:lpstr>
      <vt:lpstr>4B.Verkiezingsuitslag</vt:lpstr>
      <vt:lpstr>4C. Verkiezingsuitslag</vt:lpstr>
      <vt:lpstr>5. Nieuw kabinet</vt:lpstr>
      <vt:lpstr>Verenigde Staten</vt:lpstr>
      <vt:lpstr>PowerPoint-presentatie</vt:lpstr>
      <vt:lpstr>2. Kiezers overtuigen</vt:lpstr>
      <vt:lpstr>Rijke mensen moeten meer belasting gaan betalen </vt:lpstr>
      <vt:lpstr>Rijke mensen moeten meer belasting gaan betalen</vt:lpstr>
      <vt:lpstr>Criminelen moeten de doodstraf kunnen krijgen </vt:lpstr>
      <vt:lpstr>Criminelen moeten de doodstraf kunnen krijgen</vt:lpstr>
      <vt:lpstr>De VS moeten meer doen om klimaatverandering tegen te gaan  </vt:lpstr>
      <vt:lpstr>De VS moeten meer doen om klimaatverandering tegen te gaan</vt:lpstr>
      <vt:lpstr>3. Verkiezingen</vt:lpstr>
      <vt:lpstr>4. Verkiezingsuitslag</vt:lpstr>
      <vt:lpstr>5. Nieuw kabinet</vt:lpstr>
      <vt:lpstr>Nederland</vt:lpstr>
      <vt:lpstr>Nederland</vt:lpstr>
      <vt:lpstr>Nederland</vt:lpstr>
      <vt:lpstr>Nederland</vt:lpstr>
      <vt:lpstr>Nederland</vt:lpstr>
      <vt:lpstr>Nederland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Sedi van Loon</cp:lastModifiedBy>
  <cp:revision>37</cp:revision>
  <dcterms:created xsi:type="dcterms:W3CDTF">2020-10-09T14:36:36Z</dcterms:created>
  <dcterms:modified xsi:type="dcterms:W3CDTF">2021-03-09T10:02:27Z</dcterms:modified>
</cp:coreProperties>
</file>