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28"/>
  </p:notesMasterIdLst>
  <p:handoutMasterIdLst>
    <p:handoutMasterId r:id="rId29"/>
  </p:handoutMasterIdLst>
  <p:sldIdLst>
    <p:sldId id="314" r:id="rId2"/>
    <p:sldId id="285" r:id="rId3"/>
    <p:sldId id="313" r:id="rId4"/>
    <p:sldId id="300" r:id="rId5"/>
    <p:sldId id="315" r:id="rId6"/>
    <p:sldId id="287" r:id="rId7"/>
    <p:sldId id="316" r:id="rId8"/>
    <p:sldId id="288" r:id="rId9"/>
    <p:sldId id="317" r:id="rId10"/>
    <p:sldId id="289" r:id="rId11"/>
    <p:sldId id="318" r:id="rId12"/>
    <p:sldId id="290" r:id="rId13"/>
    <p:sldId id="319" r:id="rId14"/>
    <p:sldId id="291" r:id="rId15"/>
    <p:sldId id="320" r:id="rId16"/>
    <p:sldId id="292" r:id="rId17"/>
    <p:sldId id="321" r:id="rId18"/>
    <p:sldId id="293" r:id="rId19"/>
    <p:sldId id="322" r:id="rId20"/>
    <p:sldId id="294" r:id="rId21"/>
    <p:sldId id="323" r:id="rId22"/>
    <p:sldId id="295" r:id="rId23"/>
    <p:sldId id="324" r:id="rId24"/>
    <p:sldId id="296" r:id="rId25"/>
    <p:sldId id="325" r:id="rId26"/>
    <p:sldId id="297" r:id="rId27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4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85" autoAdjust="0"/>
    <p:restoredTop sz="95249" autoAdjust="0"/>
  </p:normalViewPr>
  <p:slideViewPr>
    <p:cSldViewPr snapToGrid="0" snapToObjects="1">
      <p:cViewPr>
        <p:scale>
          <a:sx n="75" d="100"/>
          <a:sy n="75" d="100"/>
        </p:scale>
        <p:origin x="-1956" y="-14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345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4FE8B-7A65-9B47-8F56-2D30012BDEEE}" type="datetimeFigureOut">
              <a:rPr lang="nl-NL" smtClean="0"/>
              <a:t>11-6-2018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2CEB-2BFA-B94E-A417-6D5514E5CF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177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32D6E-9725-964D-938F-E18D8D177D2F}" type="datetimeFigureOut">
              <a:rPr lang="nl-NL" smtClean="0"/>
              <a:t>11-6-2018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51376-0157-B84F-87E6-9CFD05A294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5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8638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kstvak 3"/>
          <p:cNvSpPr txBox="1"/>
          <p:nvPr userDrawn="1"/>
        </p:nvSpPr>
        <p:spPr>
          <a:xfrm>
            <a:off x="0" y="468000"/>
            <a:ext cx="1764000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Beeld op de positie van dit grijze kader 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Breedte 5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 smtClean="0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 smtClean="0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-1" y="468000"/>
            <a:ext cx="9144001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 err="1" smtClean="0">
                <a:solidFill>
                  <a:schemeClr val="bg2">
                    <a:lumMod val="75000"/>
                  </a:schemeClr>
                </a:solidFill>
              </a:rPr>
              <a:t>Beelddia</a:t>
            </a:r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Tekst vrij te positioneren.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Breedte 25,4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 smtClean="0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 smtClean="0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</a:t>
            </a:r>
            <a:b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om de afbeelding achter de tekst te plaatsen</a:t>
            </a:r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  <p:sp>
        <p:nvSpPr>
          <p:cNvPr id="6" name="Tekstvak 5"/>
          <p:cNvSpPr txBox="1"/>
          <p:nvPr userDrawn="1"/>
        </p:nvSpPr>
        <p:spPr>
          <a:xfrm>
            <a:off x="5985164" y="2603697"/>
            <a:ext cx="2452255" cy="185913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b="1" dirty="0" smtClean="0">
                <a:solidFill>
                  <a:schemeClr val="bg2">
                    <a:lumMod val="75000"/>
                  </a:schemeClr>
                </a:solidFill>
              </a:rPr>
              <a:t>Kop</a:t>
            </a: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nl-NL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Plaatsing in gekleurd kader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Links of rechts tegen de rand aan plaatsen, hoogte afhankelijk van achterliggende afbeelding</a:t>
            </a:r>
          </a:p>
          <a:p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Maak het kader rondom de tekst ca. 1 cm groter</a:t>
            </a:r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921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cirkel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2160000"/>
            <a:ext cx="6270171" cy="27774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8" name="Ovaal 7"/>
          <p:cNvSpPr/>
          <p:nvPr userDrawn="1"/>
        </p:nvSpPr>
        <p:spPr>
          <a:xfrm>
            <a:off x="432000" y="792000"/>
            <a:ext cx="1835999" cy="183599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49899" y="936710"/>
            <a:ext cx="1600200" cy="154657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Beeld op de positie van dit </a:t>
            </a:r>
            <a:r>
              <a:rPr lang="nl-NL" dirty="0" err="1" smtClean="0">
                <a:solidFill>
                  <a:schemeClr val="bg2">
                    <a:lumMod val="75000"/>
                  </a:schemeClr>
                </a:solidFill>
              </a:rPr>
              <a:t>grijzekader</a:t>
            </a: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Breedte 5,5 cm</a:t>
            </a:r>
          </a:p>
          <a:p>
            <a:pPr algn="ctr"/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Hoogte 5,5 cm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Vert. positie 2 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Hor. positie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 1 cm</a:t>
            </a:r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57401" y="3771900"/>
            <a:ext cx="6542322" cy="971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2057401" y="4743451"/>
            <a:ext cx="6542322" cy="400050"/>
          </a:xfrm>
        </p:spPr>
        <p:txBody>
          <a:bodyPr/>
          <a:lstStyle>
            <a:lvl1pPr marL="0" indent="0" algn="l">
              <a:buNone/>
              <a:defRPr sz="1800" b="1" i="0"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40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00" y="927156"/>
            <a:ext cx="6542322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0000" y="2717856"/>
            <a:ext cx="6542322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2160000" y="2697695"/>
            <a:ext cx="3586680" cy="692497"/>
          </a:xfrm>
          <a:prstGeom prst="rect">
            <a:avLst/>
          </a:prstGeom>
        </p:spPr>
        <p:txBody>
          <a:bodyPr wrap="square" lIns="0" tIns="0" rIns="0" bIns="0" numCol="2">
            <a:noAutofit/>
          </a:bodyPr>
          <a:lstStyle/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﻿</a:t>
            </a:r>
            <a:r>
              <a:rPr lang="nl-NL" sz="1400" dirty="0" err="1">
                <a:solidFill>
                  <a:schemeClr val="bg1"/>
                </a:solidFill>
              </a:rPr>
              <a:t>ProDemos</a:t>
            </a:r>
            <a:endParaRPr lang="nl-NL" sz="1400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Hofweg</a:t>
            </a:r>
            <a:r>
              <a:rPr lang="nl-NL" sz="1400" dirty="0">
                <a:solidFill>
                  <a:schemeClr val="bg1"/>
                </a:solidFill>
              </a:rPr>
              <a:t> 1H</a:t>
            </a:r>
          </a:p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2511 AA Den Haag</a:t>
            </a:r>
          </a:p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(070) 757 02 00</a:t>
            </a: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info@prodemos.nl</a:t>
            </a:r>
            <a:endParaRPr lang="nl-NL" sz="1400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prodemos.nl</a:t>
            </a:r>
            <a:endParaRPr lang="nl-NL" sz="1400" dirty="0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3688218"/>
            <a:ext cx="1511808" cy="271272"/>
          </a:xfrm>
          <a:prstGeom prst="rect">
            <a:avLst/>
          </a:prstGeom>
        </p:spPr>
      </p:pic>
      <p:sp>
        <p:nvSpPr>
          <p:cNvPr id="7" name="Rechthoek 6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107"/>
            <a:ext cx="2049577" cy="794362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160000" y="1577870"/>
            <a:ext cx="6270171" cy="6472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2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825751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r>
              <a:rPr lang="nl-NL" dirty="0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000" y="1620000"/>
            <a:ext cx="6270171" cy="3129336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en-US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8" y="32161"/>
            <a:ext cx="1357449" cy="459648"/>
          </a:xfrm>
          <a:prstGeom prst="rect">
            <a:avLst/>
          </a:prstGeom>
        </p:spPr>
      </p:pic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890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8" r:id="rId2"/>
    <p:sldLayoutId id="2147483680" r:id="rId3"/>
    <p:sldLayoutId id="2147483676" r:id="rId4"/>
    <p:sldLayoutId id="2147483681" r:id="rId5"/>
    <p:sldLayoutId id="2147483677" r:id="rId6"/>
    <p:sldLayoutId id="2147483675" r:id="rId7"/>
    <p:sldLayoutId id="2147483673" r:id="rId8"/>
    <p:sldLayoutId id="2147483679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defTabSz="685800" rtl="0" eaLnBrk="1" latinLnBrk="0" hangingPunct="1">
        <a:lnSpc>
          <a:spcPts val="36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08000" indent="-108000" algn="l" defTabSz="685800" rtl="0" eaLnBrk="1" fontAlgn="t" latinLnBrk="0" hangingPunct="1">
        <a:lnSpc>
          <a:spcPts val="24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216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324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432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540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G"/><Relationship Id="rId3" Type="http://schemas.openxmlformats.org/officeDocument/2006/relationships/image" Target="../media/image5.jpeg"/><Relationship Id="rId7" Type="http://schemas.openxmlformats.org/officeDocument/2006/relationships/image" Target="../media/image12.jpeg"/><Relationship Id="rId12" Type="http://schemas.openxmlformats.org/officeDocument/2006/relationships/image" Target="../media/image6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9.png"/><Relationship Id="rId5" Type="http://schemas.openxmlformats.org/officeDocument/2006/relationships/image" Target="../media/image10.jpeg"/><Relationship Id="rId15" Type="http://schemas.openxmlformats.org/officeDocument/2006/relationships/image" Target="../media/image15.jpeg"/><Relationship Id="rId10" Type="http://schemas.openxmlformats.org/officeDocument/2006/relationships/image" Target="../media/image11.png"/><Relationship Id="rId4" Type="http://schemas.openxmlformats.org/officeDocument/2006/relationships/hyperlink" Target="http://www.google.nl/url?sa=i&amp;source=images&amp;cd=&amp;cad=rja&amp;docid=gRjxWL5Y3MET2M&amp;tbnid=DR-saB7tPGeC_M:&amp;ved=0CAgQjRwwAA&amp;url=http://www.artsenauto.nl/zorgparagraaf-50plus/&amp;ei=qYWTUabrAcTIOZ7ugZgL&amp;psig=AFQjCNEgNyXYtoHY69w4Ri1dcGI6bmBppw&amp;ust=1368708905068009" TargetMode="External"/><Relationship Id="rId9" Type="http://schemas.openxmlformats.org/officeDocument/2006/relationships/image" Target="../media/image18.jpeg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JPG"/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12" Type="http://schemas.openxmlformats.org/officeDocument/2006/relationships/image" Target="../media/image1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4" Type="http://schemas.openxmlformats.org/officeDocument/2006/relationships/image" Target="../media/image18.jpeg"/><Relationship Id="rId9" Type="http://schemas.openxmlformats.org/officeDocument/2006/relationships/hyperlink" Target="http://www.google.nl/url?sa=i&amp;source=images&amp;cd=&amp;cad=rja&amp;docid=gRjxWL5Y3MET2M&amp;tbnid=DR-saB7tPGeC_M:&amp;ved=0CAgQjRwwAA&amp;url=http://www.artsenauto.nl/zorgparagraaf-50plus/&amp;ei=qYWTUabrAcTIOZ7ugZgL&amp;psig=AFQjCNEgNyXYtoHY69w4Ri1dcGI6bmBppw&amp;ust=1368708905068009" TargetMode="External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14.png"/><Relationship Id="rId3" Type="http://schemas.openxmlformats.org/officeDocument/2006/relationships/hyperlink" Target="http://www.google.nl/url?sa=i&amp;source=images&amp;cd=&amp;cad=rja&amp;docid=gRjxWL5Y3MET2M&amp;tbnid=DR-saB7tPGeC_M:&amp;ved=0CAgQjRwwAA&amp;url=http://www.artsenauto.nl/zorgparagraaf-50plus/&amp;ei=qYWTUabrAcTIOZ7ugZgL&amp;psig=AFQjCNEgNyXYtoHY69w4Ri1dcGI6bmBppw&amp;ust=1368708905068009" TargetMode="External"/><Relationship Id="rId7" Type="http://schemas.openxmlformats.org/officeDocument/2006/relationships/image" Target="../media/image8.jpeg"/><Relationship Id="rId12" Type="http://schemas.openxmlformats.org/officeDocument/2006/relationships/image" Target="../media/image13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11" Type="http://schemas.openxmlformats.org/officeDocument/2006/relationships/image" Target="../media/image6.jpeg"/><Relationship Id="rId5" Type="http://schemas.openxmlformats.org/officeDocument/2006/relationships/image" Target="../media/image7.png"/><Relationship Id="rId15" Type="http://schemas.openxmlformats.org/officeDocument/2006/relationships/image" Target="../media/image16.jpg"/><Relationship Id="rId10" Type="http://schemas.openxmlformats.org/officeDocument/2006/relationships/image" Target="../media/image9.png"/><Relationship Id="rId4" Type="http://schemas.openxmlformats.org/officeDocument/2006/relationships/image" Target="../media/image10.jpeg"/><Relationship Id="rId9" Type="http://schemas.openxmlformats.org/officeDocument/2006/relationships/image" Target="../media/image11.png"/><Relationship Id="rId1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3.JPG"/><Relationship Id="rId3" Type="http://schemas.openxmlformats.org/officeDocument/2006/relationships/image" Target="../media/image27.png"/><Relationship Id="rId7" Type="http://schemas.openxmlformats.org/officeDocument/2006/relationships/hyperlink" Target="http://www.google.nl/url?sa=i&amp;source=images&amp;cd=&amp;cad=rja&amp;docid=gRjxWL5Y3MET2M&amp;tbnid=DR-saB7tPGeC_M:&amp;ved=0CAgQjRwwAA&amp;url=http://www.artsenauto.nl/zorgparagraaf-50plus/&amp;ei=qYWTUabrAcTIOZ7ugZgL&amp;psig=AFQjCNEgNyXYtoHY69w4Ri1dcGI6bmBppw&amp;ust=1368708905068009" TargetMode="External"/><Relationship Id="rId12" Type="http://schemas.openxmlformats.org/officeDocument/2006/relationships/image" Target="../media/image6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e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5" Type="http://schemas.openxmlformats.org/officeDocument/2006/relationships/image" Target="../media/image15.jpeg"/><Relationship Id="rId10" Type="http://schemas.openxmlformats.org/officeDocument/2006/relationships/image" Target="../media/image8.jpeg"/><Relationship Id="rId4" Type="http://schemas.openxmlformats.org/officeDocument/2006/relationships/image" Target="../media/image18.jpeg"/><Relationship Id="rId9" Type="http://schemas.openxmlformats.org/officeDocument/2006/relationships/image" Target="../media/image12.jpeg"/><Relationship Id="rId1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G"/><Relationship Id="rId3" Type="http://schemas.openxmlformats.org/officeDocument/2006/relationships/image" Target="../media/image5.jpeg"/><Relationship Id="rId7" Type="http://schemas.openxmlformats.org/officeDocument/2006/relationships/image" Target="../media/image12.jpeg"/><Relationship Id="rId12" Type="http://schemas.openxmlformats.org/officeDocument/2006/relationships/image" Target="../media/image6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9.png"/><Relationship Id="rId5" Type="http://schemas.openxmlformats.org/officeDocument/2006/relationships/image" Target="../media/image10.jpeg"/><Relationship Id="rId15" Type="http://schemas.openxmlformats.org/officeDocument/2006/relationships/image" Target="../media/image15.jpeg"/><Relationship Id="rId10" Type="http://schemas.openxmlformats.org/officeDocument/2006/relationships/image" Target="../media/image11.png"/><Relationship Id="rId4" Type="http://schemas.openxmlformats.org/officeDocument/2006/relationships/hyperlink" Target="http://www.google.nl/url?sa=i&amp;source=images&amp;cd=&amp;cad=rja&amp;docid=gRjxWL5Y3MET2M&amp;tbnid=DR-saB7tPGeC_M:&amp;ved=0CAgQjRwwAA&amp;url=http://www.artsenauto.nl/zorgparagraaf-50plus/&amp;ei=qYWTUabrAcTIOZ7ugZgL&amp;psig=AFQjCNEgNyXYtoHY69w4Ri1dcGI6bmBppw&amp;ust=1368708905068009" TargetMode="External"/><Relationship Id="rId9" Type="http://schemas.openxmlformats.org/officeDocument/2006/relationships/image" Target="../media/image18.jpeg"/><Relationship Id="rId1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nl/url?sa=i&amp;source=images&amp;cd=&amp;cad=rja&amp;docid=gRjxWL5Y3MET2M&amp;tbnid=DR-saB7tPGeC_M:&amp;ved=0CAgQjRwwAA&amp;url=http://www.artsenauto.nl/zorgparagraaf-50plus/&amp;ei=qYWTUabrAcTIOZ7ugZgL&amp;psig=AFQjCNEgNyXYtoHY69w4Ri1dcGI6bmBppw&amp;ust=1368708905068009" TargetMode="External"/><Relationship Id="rId13" Type="http://schemas.openxmlformats.org/officeDocument/2006/relationships/image" Target="../media/image14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11" Type="http://schemas.openxmlformats.org/officeDocument/2006/relationships/image" Target="../media/image12.jpeg"/><Relationship Id="rId5" Type="http://schemas.openxmlformats.org/officeDocument/2006/relationships/image" Target="../media/image7.png"/><Relationship Id="rId15" Type="http://schemas.openxmlformats.org/officeDocument/2006/relationships/image" Target="../media/image16.jpg"/><Relationship Id="rId10" Type="http://schemas.openxmlformats.org/officeDocument/2006/relationships/image" Target="../media/image11.png"/><Relationship Id="rId4" Type="http://schemas.openxmlformats.org/officeDocument/2006/relationships/image" Target="../media/image6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14.png"/><Relationship Id="rId3" Type="http://schemas.openxmlformats.org/officeDocument/2006/relationships/hyperlink" Target="http://www.google.nl/url?sa=i&amp;source=images&amp;cd=&amp;cad=rja&amp;docid=gRjxWL5Y3MET2M&amp;tbnid=DR-saB7tPGeC_M:&amp;ved=0CAgQjRwwAA&amp;url=http://www.artsenauto.nl/zorgparagraaf-50plus/&amp;ei=qYWTUabrAcTIOZ7ugZgL&amp;psig=AFQjCNEgNyXYtoHY69w4Ri1dcGI6bmBppw&amp;ust=1368708905068009" TargetMode="External"/><Relationship Id="rId7" Type="http://schemas.openxmlformats.org/officeDocument/2006/relationships/image" Target="../media/image8.jpeg"/><Relationship Id="rId12" Type="http://schemas.openxmlformats.org/officeDocument/2006/relationships/image" Target="../media/image13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11" Type="http://schemas.openxmlformats.org/officeDocument/2006/relationships/image" Target="../media/image6.jpeg"/><Relationship Id="rId5" Type="http://schemas.openxmlformats.org/officeDocument/2006/relationships/image" Target="../media/image7.png"/><Relationship Id="rId15" Type="http://schemas.openxmlformats.org/officeDocument/2006/relationships/image" Target="../media/image16.jpg"/><Relationship Id="rId10" Type="http://schemas.openxmlformats.org/officeDocument/2006/relationships/image" Target="../media/image30.png"/><Relationship Id="rId4" Type="http://schemas.openxmlformats.org/officeDocument/2006/relationships/image" Target="../media/image10.jpeg"/><Relationship Id="rId9" Type="http://schemas.openxmlformats.org/officeDocument/2006/relationships/image" Target="../media/image11.png"/><Relationship Id="rId1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G"/><Relationship Id="rId3" Type="http://schemas.openxmlformats.org/officeDocument/2006/relationships/image" Target="../media/image5.jpeg"/><Relationship Id="rId7" Type="http://schemas.openxmlformats.org/officeDocument/2006/relationships/image" Target="../media/image12.jpeg"/><Relationship Id="rId12" Type="http://schemas.openxmlformats.org/officeDocument/2006/relationships/image" Target="../media/image6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32.png"/><Relationship Id="rId5" Type="http://schemas.openxmlformats.org/officeDocument/2006/relationships/image" Target="../media/image10.jpeg"/><Relationship Id="rId15" Type="http://schemas.openxmlformats.org/officeDocument/2006/relationships/image" Target="../media/image15.jpeg"/><Relationship Id="rId10" Type="http://schemas.openxmlformats.org/officeDocument/2006/relationships/image" Target="../media/image11.png"/><Relationship Id="rId4" Type="http://schemas.openxmlformats.org/officeDocument/2006/relationships/hyperlink" Target="http://www.google.nl/url?sa=i&amp;source=images&amp;cd=&amp;cad=rja&amp;docid=gRjxWL5Y3MET2M&amp;tbnid=DR-saB7tPGeC_M:&amp;ved=0CAgQjRwwAA&amp;url=http://www.artsenauto.nl/zorgparagraaf-50plus/&amp;ei=qYWTUabrAcTIOZ7ugZgL&amp;psig=AFQjCNEgNyXYtoHY69w4Ri1dcGI6bmBppw&amp;ust=1368708905068009" TargetMode="External"/><Relationship Id="rId9" Type="http://schemas.openxmlformats.org/officeDocument/2006/relationships/image" Target="../media/image18.jpeg"/><Relationship Id="rId1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JPG"/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12" Type="http://schemas.openxmlformats.org/officeDocument/2006/relationships/image" Target="../media/image1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4" Type="http://schemas.openxmlformats.org/officeDocument/2006/relationships/image" Target="../media/image18.jpeg"/><Relationship Id="rId9" Type="http://schemas.openxmlformats.org/officeDocument/2006/relationships/hyperlink" Target="http://www.google.nl/url?sa=i&amp;source=images&amp;cd=&amp;cad=rja&amp;docid=gRjxWL5Y3MET2M&amp;tbnid=DR-saB7tPGeC_M:&amp;ved=0CAgQjRwwAA&amp;url=http://www.artsenauto.nl/zorgparagraaf-50plus/&amp;ei=qYWTUabrAcTIOZ7ugZgL&amp;psig=AFQjCNEgNyXYtoHY69w4Ri1dcGI6bmBppw&amp;ust=1368708905068009" TargetMode="External"/><Relationship Id="rId1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G"/><Relationship Id="rId3" Type="http://schemas.openxmlformats.org/officeDocument/2006/relationships/image" Target="../media/image5.jpeg"/><Relationship Id="rId7" Type="http://schemas.openxmlformats.org/officeDocument/2006/relationships/image" Target="../media/image12.jpeg"/><Relationship Id="rId12" Type="http://schemas.openxmlformats.org/officeDocument/2006/relationships/image" Target="../media/image6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9.png"/><Relationship Id="rId5" Type="http://schemas.openxmlformats.org/officeDocument/2006/relationships/image" Target="../media/image10.jpeg"/><Relationship Id="rId15" Type="http://schemas.openxmlformats.org/officeDocument/2006/relationships/image" Target="../media/image15.jpeg"/><Relationship Id="rId10" Type="http://schemas.openxmlformats.org/officeDocument/2006/relationships/image" Target="../media/image11.png"/><Relationship Id="rId4" Type="http://schemas.openxmlformats.org/officeDocument/2006/relationships/hyperlink" Target="http://www.google.nl/url?sa=i&amp;source=images&amp;cd=&amp;cad=rja&amp;docid=gRjxWL5Y3MET2M&amp;tbnid=DR-saB7tPGeC_M:&amp;ved=0CAgQjRwwAA&amp;url=http://www.artsenauto.nl/zorgparagraaf-50plus/&amp;ei=qYWTUabrAcTIOZ7ugZgL&amp;psig=AFQjCNEgNyXYtoHY69w4Ri1dcGI6bmBppw&amp;ust=1368708905068009" TargetMode="External"/><Relationship Id="rId9" Type="http://schemas.openxmlformats.org/officeDocument/2006/relationships/image" Target="../media/image18.jpe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nl/url?sa=i&amp;source=images&amp;cd=&amp;cad=rja&amp;docid=gRjxWL5Y3MET2M&amp;tbnid=DR-saB7tPGeC_M:&amp;ved=0CAgQjRwwAA&amp;url=http://www.artsenauto.nl/zorgparagraaf-50plus/&amp;ei=qYWTUabrAcTIOZ7ugZgL&amp;psig=AFQjCNEgNyXYtoHY69w4Ri1dcGI6bmBppw&amp;ust=1368708905068009" TargetMode="External"/><Relationship Id="rId13" Type="http://schemas.openxmlformats.org/officeDocument/2006/relationships/image" Target="../media/image14.png"/><Relationship Id="rId3" Type="http://schemas.openxmlformats.org/officeDocument/2006/relationships/image" Target="../media/image5.jpeg"/><Relationship Id="rId7" Type="http://schemas.openxmlformats.org/officeDocument/2006/relationships/image" Target="../media/image19.png"/><Relationship Id="rId12" Type="http://schemas.openxmlformats.org/officeDocument/2006/relationships/image" Target="../media/image13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18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G"/><Relationship Id="rId3" Type="http://schemas.openxmlformats.org/officeDocument/2006/relationships/image" Target="../media/image5.jpeg"/><Relationship Id="rId7" Type="http://schemas.openxmlformats.org/officeDocument/2006/relationships/image" Target="../media/image12.jpeg"/><Relationship Id="rId12" Type="http://schemas.openxmlformats.org/officeDocument/2006/relationships/image" Target="../media/image6.jpeg"/><Relationship Id="rId2" Type="http://schemas.openxmlformats.org/officeDocument/2006/relationships/image" Target="../media/image16.jpg"/><Relationship Id="rId16" Type="http://schemas.openxmlformats.org/officeDocument/2006/relationships/hyperlink" Target="https://www.google.com/url?sa=i&amp;source=images&amp;cd=&amp;ved=2ahUKEwi68OiykqjbAhWFzqQKHUfLCZQQjRx6BAgBEAU&amp;url=https://commons.wikimedia.org/wiki/File:Immigranten_-_Fl%C3%BCchtlinge_beim_Grenz%C3%BCbergang_Wegscheid_(23116396565).jpg&amp;psig=AOvVaw3GW88Wtd5MOqfRLIpm5kc2&amp;ust=1527587838816055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5" Type="http://schemas.openxmlformats.org/officeDocument/2006/relationships/image" Target="../media/image10.jpeg"/><Relationship Id="rId15" Type="http://schemas.openxmlformats.org/officeDocument/2006/relationships/image" Target="../media/image15.jpeg"/><Relationship Id="rId10" Type="http://schemas.openxmlformats.org/officeDocument/2006/relationships/image" Target="../media/image11.png"/><Relationship Id="rId4" Type="http://schemas.openxmlformats.org/officeDocument/2006/relationships/hyperlink" Target="http://www.google.nl/url?sa=i&amp;source=images&amp;cd=&amp;cad=rja&amp;docid=gRjxWL5Y3MET2M&amp;tbnid=DR-saB7tPGeC_M:&amp;ved=0CAgQjRwwAA&amp;url=http://www.artsenauto.nl/zorgparagraaf-50plus/&amp;ei=qYWTUabrAcTIOZ7ugZgL&amp;psig=AFQjCNEgNyXYtoHY69w4Ri1dcGI6bmBppw&amp;ust=1368708905068009" TargetMode="External"/><Relationship Id="rId9" Type="http://schemas.openxmlformats.org/officeDocument/2006/relationships/image" Target="../media/image18.jpe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JPG"/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12" Type="http://schemas.openxmlformats.org/officeDocument/2006/relationships/image" Target="../media/image1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4" Type="http://schemas.openxmlformats.org/officeDocument/2006/relationships/image" Target="../media/image18.jpeg"/><Relationship Id="rId9" Type="http://schemas.openxmlformats.org/officeDocument/2006/relationships/hyperlink" Target="http://www.google.nl/url?sa=i&amp;source=images&amp;cd=&amp;cad=rja&amp;docid=gRjxWL5Y3MET2M&amp;tbnid=DR-saB7tPGeC_M:&amp;ved=0CAgQjRwwAA&amp;url=http://www.artsenauto.nl/zorgparagraaf-50plus/&amp;ei=qYWTUabrAcTIOZ7ugZgL&amp;psig=AFQjCNEgNyXYtoHY69w4Ri1dcGI6bmBppw&amp;ust=1368708905068009" TargetMode="External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7" b="10156"/>
          <a:stretch/>
        </p:blipFill>
        <p:spPr>
          <a:xfrm>
            <a:off x="0" y="463500"/>
            <a:ext cx="9144000" cy="468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155700"/>
            <a:ext cx="5400000" cy="1012220"/>
          </a:xfrm>
        </p:spPr>
        <p:txBody>
          <a:bodyPr/>
          <a:lstStyle/>
          <a:p>
            <a:r>
              <a:rPr lang="nl-NL" dirty="0"/>
              <a:t>Er moet meer geld naar </a:t>
            </a:r>
            <a:br>
              <a:rPr lang="nl-NL" dirty="0"/>
            </a:br>
            <a:r>
              <a:rPr lang="nl-NL" dirty="0"/>
              <a:t>kunst en cultuur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Over </a:t>
            </a:r>
            <a:r>
              <a:rPr lang="nl-NL" dirty="0" smtClean="0"/>
              <a:t>de lijn. Democratie Leeft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9745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11438"/>
            <a:ext cx="9144000" cy="900000"/>
          </a:xfrm>
        </p:spPr>
        <p:txBody>
          <a:bodyPr/>
          <a:lstStyle/>
          <a:p>
            <a:r>
              <a:rPr lang="nl-NL" dirty="0" smtClean="0"/>
              <a:t>Er moet meer geld naar de aanleg van nieuwe wegen</a:t>
            </a:r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 smtClean="0"/>
              <a:t>Over </a:t>
            </a:r>
            <a:r>
              <a:rPr lang="nl-NL" dirty="0" smtClean="0"/>
              <a:t>de lijn. Democratie Leeft</a:t>
            </a:r>
            <a:endParaRPr lang="nl-NL" dirty="0"/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12039" y="974361"/>
            <a:ext cx="0" cy="3923217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75" y="3927909"/>
            <a:ext cx="1071562" cy="1071562"/>
          </a:xfrm>
          <a:prstGeom prst="rect">
            <a:avLst/>
          </a:prstGeom>
        </p:spPr>
      </p:pic>
      <p:pic>
        <p:nvPicPr>
          <p:cNvPr id="10" name="Picture 8" descr="http://www.stemwijzer.nl/logos/partijen/2010/GR/pv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215" y="4008728"/>
            <a:ext cx="2304256" cy="99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artsenauto.nl/wp-content/uploads/2012/08/Logo-50plu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352" y="2084822"/>
            <a:ext cx="1059624" cy="105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75" y="2917954"/>
            <a:ext cx="919102" cy="91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013" y="3316762"/>
            <a:ext cx="1287076" cy="74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www.stemwijzer.nl/logos/partijen/2010/GR/NL-pvd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124" y="3454343"/>
            <a:ext cx="1867358" cy="70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www.stemwijzer.nl/logos/partijen/2010/GR/NL-sp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8" r="15748"/>
          <a:stretch/>
        </p:blipFill>
        <p:spPr bwMode="auto">
          <a:xfrm>
            <a:off x="4630012" y="4220476"/>
            <a:ext cx="1194304" cy="67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41372" y="1931066"/>
            <a:ext cx="1511886" cy="73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750" y="2452268"/>
            <a:ext cx="1228678" cy="139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http://actief.groenlinks.nl/files/groenlinks-logo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089" y="4358609"/>
            <a:ext cx="2734325" cy="58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061" y="2853565"/>
            <a:ext cx="2880000" cy="332408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607" y="3266037"/>
            <a:ext cx="1035652" cy="1035652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191" y="3144446"/>
            <a:ext cx="1467979" cy="660027"/>
          </a:xfrm>
          <a:prstGeom prst="rect">
            <a:avLst/>
          </a:prstGeom>
        </p:spPr>
      </p:pic>
      <p:sp>
        <p:nvSpPr>
          <p:cNvPr id="22" name="PIJL-LINKS 21"/>
          <p:cNvSpPr/>
          <p:nvPr/>
        </p:nvSpPr>
        <p:spPr>
          <a:xfrm>
            <a:off x="1585957" y="946425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3" name="PIJL-LINKS 22"/>
          <p:cNvSpPr/>
          <p:nvPr/>
        </p:nvSpPr>
        <p:spPr>
          <a:xfrm rot="10800000">
            <a:off x="4758874" y="946425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ekstvak 23"/>
          <p:cNvSpPr txBox="1"/>
          <p:nvPr/>
        </p:nvSpPr>
        <p:spPr>
          <a:xfrm>
            <a:off x="2476456" y="1330489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1B3210"/>
                </a:solidFill>
              </a:rPr>
              <a:t>EENS</a:t>
            </a:r>
            <a:endParaRPr lang="nl-NL" sz="2800" b="1" dirty="0">
              <a:solidFill>
                <a:srgbClr val="1B3210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5107229" y="1330488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460000"/>
                </a:solidFill>
              </a:rPr>
              <a:t>ONEENS</a:t>
            </a:r>
            <a:endParaRPr lang="nl-NL" sz="2800" b="1" dirty="0">
              <a:solidFill>
                <a:srgbClr val="4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4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0" b="27981"/>
          <a:stretch/>
        </p:blipFill>
        <p:spPr>
          <a:xfrm>
            <a:off x="0" y="463500"/>
            <a:ext cx="9144000" cy="468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1003180"/>
          </a:xfrm>
        </p:spPr>
        <p:txBody>
          <a:bodyPr/>
          <a:lstStyle/>
          <a:p>
            <a:r>
              <a:rPr lang="nl-NL" dirty="0"/>
              <a:t>De teelt en verkoop van wiet </a:t>
            </a:r>
            <a:br>
              <a:rPr lang="nl-NL" dirty="0"/>
            </a:br>
            <a:r>
              <a:rPr lang="nl-NL" dirty="0"/>
              <a:t>moet legaal worden</a:t>
            </a:r>
          </a:p>
        </p:txBody>
      </p:sp>
      <p:sp>
        <p:nvSpPr>
          <p:cNvPr id="5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 smtClean="0"/>
              <a:t>Over </a:t>
            </a:r>
            <a:r>
              <a:rPr lang="nl-NL" dirty="0" smtClean="0"/>
              <a:t>de lijn. Democratie Leeft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831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11910"/>
            <a:ext cx="9144000" cy="900000"/>
          </a:xfrm>
        </p:spPr>
        <p:txBody>
          <a:bodyPr>
            <a:normAutofit/>
          </a:bodyPr>
          <a:lstStyle/>
          <a:p>
            <a:pPr algn="ctr"/>
            <a:r>
              <a:rPr lang="nl-NL" dirty="0" smtClean="0"/>
              <a:t>De teelt en verkoop van wiet moet legaal worden</a:t>
            </a:r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 smtClean="0"/>
              <a:t>Over </a:t>
            </a:r>
            <a:r>
              <a:rPr lang="nl-NL" dirty="0" smtClean="0"/>
              <a:t>de lijn. Democratie Leeft</a:t>
            </a:r>
            <a:endParaRPr lang="nl-NL" dirty="0"/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12039" y="974361"/>
            <a:ext cx="0" cy="3923217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304" y="2012256"/>
            <a:ext cx="1071562" cy="1071562"/>
          </a:xfrm>
          <a:prstGeom prst="rect">
            <a:avLst/>
          </a:prstGeom>
        </p:spPr>
      </p:pic>
      <p:pic>
        <p:nvPicPr>
          <p:cNvPr id="10" name="Picture 8" descr="http://www.stemwijzer.nl/logos/partijen/2010/GR/pv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702" y="3462869"/>
            <a:ext cx="2304256" cy="99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stemwijzer.nl/logos/partijen/2010/GR/NL-sp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8" r="15748"/>
          <a:stretch/>
        </p:blipFill>
        <p:spPr bwMode="auto">
          <a:xfrm>
            <a:off x="1643492" y="2363275"/>
            <a:ext cx="1419653" cy="80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actief.groenlinks.nl/files/groenlinks-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982" y="4449245"/>
            <a:ext cx="2734325" cy="58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230" y="3498690"/>
            <a:ext cx="919102" cy="91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 descr="http://www.stemwijzer.nl/logos/partijen/2010/GR/NL-pvd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5" y="3330378"/>
            <a:ext cx="2116155" cy="79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201" y="2107871"/>
            <a:ext cx="1095629" cy="1245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http://www.artsenauto.nl/wp-content/uploads/2012/08/Logo-50plus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683" y="3168137"/>
            <a:ext cx="1059624" cy="105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156" y="4276667"/>
            <a:ext cx="1558336" cy="75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5" y="2382081"/>
            <a:ext cx="1492197" cy="86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320" y="4613396"/>
            <a:ext cx="2880000" cy="332408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82" y="3196717"/>
            <a:ext cx="1103701" cy="1103701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851" y="2493681"/>
            <a:ext cx="1673553" cy="752456"/>
          </a:xfrm>
          <a:prstGeom prst="rect">
            <a:avLst/>
          </a:prstGeom>
        </p:spPr>
      </p:pic>
      <p:sp>
        <p:nvSpPr>
          <p:cNvPr id="5" name="AutoShape 2" descr="Afbeeldingsresultaat voor wiet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4" descr="Afbeeldingsresultaat voor wiet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3" name="PIJL-LINKS 22"/>
          <p:cNvSpPr/>
          <p:nvPr/>
        </p:nvSpPr>
        <p:spPr>
          <a:xfrm>
            <a:off x="1585957" y="816525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4" name="PIJL-LINKS 23"/>
          <p:cNvSpPr/>
          <p:nvPr/>
        </p:nvSpPr>
        <p:spPr>
          <a:xfrm rot="10800000">
            <a:off x="4758874" y="816525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Tekstvak 24"/>
          <p:cNvSpPr txBox="1"/>
          <p:nvPr/>
        </p:nvSpPr>
        <p:spPr>
          <a:xfrm>
            <a:off x="2476456" y="1200589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1B3210"/>
                </a:solidFill>
              </a:rPr>
              <a:t>EENS</a:t>
            </a:r>
            <a:endParaRPr lang="nl-NL" sz="2800" b="1" dirty="0">
              <a:solidFill>
                <a:srgbClr val="1B3210"/>
              </a:solidFill>
            </a:endParaRPr>
          </a:p>
        </p:txBody>
      </p:sp>
      <p:sp>
        <p:nvSpPr>
          <p:cNvPr id="26" name="Tekstvak 25"/>
          <p:cNvSpPr txBox="1"/>
          <p:nvPr/>
        </p:nvSpPr>
        <p:spPr>
          <a:xfrm>
            <a:off x="5107229" y="1200588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460000"/>
                </a:solidFill>
              </a:rPr>
              <a:t>ONEENS</a:t>
            </a:r>
            <a:endParaRPr lang="nl-NL" sz="2800" b="1" dirty="0">
              <a:solidFill>
                <a:srgbClr val="4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4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beeldingsresultaat voor belast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7" b="21212"/>
          <a:stretch/>
        </p:blipFill>
        <p:spPr bwMode="auto">
          <a:xfrm>
            <a:off x="0" y="457200"/>
            <a:ext cx="9257143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1028580"/>
          </a:xfrm>
        </p:spPr>
        <p:txBody>
          <a:bodyPr/>
          <a:lstStyle/>
          <a:p>
            <a:r>
              <a:rPr lang="nl-NL" dirty="0" smtClean="0"/>
              <a:t>Rijke mensen moeten meer belasting gaan betalen</a:t>
            </a:r>
            <a:endParaRPr lang="nl-NL" dirty="0"/>
          </a:p>
        </p:txBody>
      </p:sp>
      <p:sp>
        <p:nvSpPr>
          <p:cNvPr id="5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 smtClean="0"/>
              <a:t>Over </a:t>
            </a:r>
            <a:r>
              <a:rPr lang="nl-NL" dirty="0" smtClean="0"/>
              <a:t>de lijn. Democratie Leeft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2378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11910"/>
            <a:ext cx="9144000" cy="900000"/>
          </a:xfrm>
        </p:spPr>
        <p:txBody>
          <a:bodyPr/>
          <a:lstStyle/>
          <a:p>
            <a:pPr algn="ctr"/>
            <a:r>
              <a:rPr lang="nl-NL" dirty="0" smtClean="0"/>
              <a:t>Rijke mensen moeten meer belasting gaan betalen</a:t>
            </a:r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 smtClean="0"/>
              <a:t>Over </a:t>
            </a:r>
            <a:r>
              <a:rPr lang="nl-NL" dirty="0" smtClean="0"/>
              <a:t>de lijn. Democratie Leeft</a:t>
            </a:r>
            <a:endParaRPr lang="nl-NL" dirty="0"/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12039" y="974361"/>
            <a:ext cx="0" cy="3923217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8" descr="http://www.stemwijzer.nl/logos/partijen/2010/GR/pv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887" y="4038871"/>
            <a:ext cx="2142973" cy="92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artsenauto.nl/wp-content/uploads/2012/08/Logo-50plu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227" y="3713417"/>
            <a:ext cx="1059624" cy="105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213" y="3002034"/>
            <a:ext cx="919102" cy="91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711" y="2465432"/>
            <a:ext cx="1275150" cy="7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stemwijzer.nl/logos/partijen/2010/GR/NL-pvd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18" y="4243229"/>
            <a:ext cx="2116155" cy="79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www.stemwijzer.nl/logos/partijen/2010/GR/NL-sp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8" r="15748"/>
          <a:stretch/>
        </p:blipFill>
        <p:spPr bwMode="auto">
          <a:xfrm>
            <a:off x="1851620" y="3203807"/>
            <a:ext cx="1194304" cy="67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069" y="3381362"/>
            <a:ext cx="1511886" cy="73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970" y="1485950"/>
            <a:ext cx="1063903" cy="1208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http://actief.groenlinks.nl/files/groenlinks-logo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89" y="2361821"/>
            <a:ext cx="2734325" cy="58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548" y="3416994"/>
            <a:ext cx="2880000" cy="332408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263" y="3951870"/>
            <a:ext cx="1103701" cy="1103701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394" y="2173087"/>
            <a:ext cx="1300421" cy="584690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986" y="3913032"/>
            <a:ext cx="1071562" cy="1071562"/>
          </a:xfrm>
          <a:prstGeom prst="rect">
            <a:avLst/>
          </a:prstGeom>
        </p:spPr>
      </p:pic>
      <p:sp>
        <p:nvSpPr>
          <p:cNvPr id="22" name="PIJL-LINKS 21"/>
          <p:cNvSpPr/>
          <p:nvPr/>
        </p:nvSpPr>
        <p:spPr>
          <a:xfrm>
            <a:off x="1566266" y="974361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3" name="PIJL-LINKS 22"/>
          <p:cNvSpPr/>
          <p:nvPr/>
        </p:nvSpPr>
        <p:spPr>
          <a:xfrm rot="10800000">
            <a:off x="4739183" y="974361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ekstvak 23"/>
          <p:cNvSpPr txBox="1"/>
          <p:nvPr/>
        </p:nvSpPr>
        <p:spPr>
          <a:xfrm>
            <a:off x="2456765" y="1358425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1B3210"/>
                </a:solidFill>
              </a:rPr>
              <a:t>EENS</a:t>
            </a:r>
            <a:endParaRPr lang="nl-NL" sz="2800" b="1" dirty="0">
              <a:solidFill>
                <a:srgbClr val="1B3210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5087538" y="1358424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460000"/>
                </a:solidFill>
              </a:rPr>
              <a:t>ONEENS</a:t>
            </a:r>
            <a:endParaRPr lang="nl-NL" sz="2800" b="1" dirty="0">
              <a:solidFill>
                <a:srgbClr val="4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4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erelateerde afbeeld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96"/>
          <a:stretch/>
        </p:blipFill>
        <p:spPr bwMode="auto">
          <a:xfrm flipH="1">
            <a:off x="1" y="463500"/>
            <a:ext cx="9144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1003180"/>
          </a:xfrm>
        </p:spPr>
        <p:txBody>
          <a:bodyPr/>
          <a:lstStyle/>
          <a:p>
            <a:r>
              <a:rPr lang="nl-NL" dirty="0" smtClean="0"/>
              <a:t>Nederland moet uit de Europese Unie (EU) stappen</a:t>
            </a:r>
            <a:endParaRPr lang="nl-NL" dirty="0"/>
          </a:p>
        </p:txBody>
      </p:sp>
      <p:sp>
        <p:nvSpPr>
          <p:cNvPr id="5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 smtClean="0"/>
              <a:t>Over </a:t>
            </a:r>
            <a:r>
              <a:rPr lang="nl-NL" dirty="0" smtClean="0"/>
              <a:t>de lijn. Democratie Leeft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498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521489"/>
            <a:ext cx="9144000" cy="900000"/>
          </a:xfrm>
        </p:spPr>
        <p:txBody>
          <a:bodyPr/>
          <a:lstStyle/>
          <a:p>
            <a:pPr algn="ctr"/>
            <a:r>
              <a:rPr lang="nl-NL" dirty="0" smtClean="0"/>
              <a:t>Nederland moet uit de Europese Unie (EU) stappen</a:t>
            </a:r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 smtClean="0"/>
              <a:t>Over </a:t>
            </a:r>
            <a:r>
              <a:rPr lang="nl-NL" dirty="0" smtClean="0"/>
              <a:t>de lijn. Democratie Leeft</a:t>
            </a:r>
            <a:endParaRPr lang="nl-NL" dirty="0"/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12039" y="974361"/>
            <a:ext cx="0" cy="3923217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95" y="2400188"/>
            <a:ext cx="1071562" cy="1071562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618" y="1303464"/>
            <a:ext cx="876262" cy="995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 descr="http://www.stemwijzer.nl/logos/partijen/2010/GR/NL-sp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8" r="15748"/>
          <a:stretch/>
        </p:blipFill>
        <p:spPr bwMode="auto">
          <a:xfrm>
            <a:off x="7930324" y="3086869"/>
            <a:ext cx="1100657" cy="62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581" y="3324443"/>
            <a:ext cx="772875" cy="77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 descr="http://www.stemwijzer.nl/logos/partijen/2010/GR/pvv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48" y="3949974"/>
            <a:ext cx="2304256" cy="99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artsenauto.nl/wp-content/uploads/2012/08/Logo-50plus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618" y="4216090"/>
            <a:ext cx="868363" cy="86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363" y="3060927"/>
            <a:ext cx="1249423" cy="72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www.stemwijzer.nl/logos/partijen/2010/GR/NL-pvda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817" y="4319801"/>
            <a:ext cx="1762516" cy="66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581" y="4244664"/>
            <a:ext cx="1511886" cy="73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actief.groenlinks.nl/files/groenlinks-logo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557" y="2462834"/>
            <a:ext cx="2426298" cy="52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536" y="3921400"/>
            <a:ext cx="2553210" cy="294690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843" y="3259104"/>
            <a:ext cx="903551" cy="903551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424" y="2303373"/>
            <a:ext cx="1406970" cy="632596"/>
          </a:xfrm>
          <a:prstGeom prst="rect">
            <a:avLst/>
          </a:prstGeom>
        </p:spPr>
      </p:pic>
      <p:sp>
        <p:nvSpPr>
          <p:cNvPr id="22" name="PIJL-LINKS 21"/>
          <p:cNvSpPr/>
          <p:nvPr/>
        </p:nvSpPr>
        <p:spPr>
          <a:xfrm>
            <a:off x="1585957" y="1087118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3" name="PIJL-LINKS 22"/>
          <p:cNvSpPr/>
          <p:nvPr/>
        </p:nvSpPr>
        <p:spPr>
          <a:xfrm rot="10800000">
            <a:off x="4758874" y="1087119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ekstvak 23"/>
          <p:cNvSpPr txBox="1"/>
          <p:nvPr/>
        </p:nvSpPr>
        <p:spPr>
          <a:xfrm>
            <a:off x="2476456" y="1444000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1B3210"/>
                </a:solidFill>
              </a:rPr>
              <a:t>EENS</a:t>
            </a:r>
            <a:endParaRPr lang="nl-NL" sz="2800" b="1" dirty="0">
              <a:solidFill>
                <a:srgbClr val="1B3210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5107229" y="1471182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460000"/>
                </a:solidFill>
              </a:rPr>
              <a:t>ONEENS</a:t>
            </a:r>
            <a:endParaRPr lang="nl-NL" sz="2800" b="1" dirty="0">
              <a:solidFill>
                <a:srgbClr val="4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4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Afbeeldingsresultaat voor kolencentr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63500"/>
            <a:ext cx="9144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901580"/>
          </a:xfrm>
        </p:spPr>
        <p:txBody>
          <a:bodyPr/>
          <a:lstStyle/>
          <a:p>
            <a:r>
              <a:rPr lang="nl-NL" dirty="0" smtClean="0"/>
              <a:t>Alle kolencentrales mogen voorlopig openblijven</a:t>
            </a:r>
            <a:endParaRPr lang="nl-NL" dirty="0"/>
          </a:p>
        </p:txBody>
      </p:sp>
      <p:sp>
        <p:nvSpPr>
          <p:cNvPr id="4" name="AutoShape 2" descr="Afbeeldingsresultaat voor kolencentrale"/>
          <p:cNvSpPr>
            <a:spLocks noChangeAspect="1" noChangeArrowheads="1"/>
          </p:cNvSpPr>
          <p:nvPr/>
        </p:nvSpPr>
        <p:spPr bwMode="auto">
          <a:xfrm>
            <a:off x="155575" y="-601663"/>
            <a:ext cx="3648075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AutoShape 4" descr="Afbeeldingsresultaat voor kolencentrale"/>
          <p:cNvSpPr>
            <a:spLocks noChangeAspect="1" noChangeArrowheads="1"/>
          </p:cNvSpPr>
          <p:nvPr/>
        </p:nvSpPr>
        <p:spPr bwMode="auto">
          <a:xfrm>
            <a:off x="307975" y="-449263"/>
            <a:ext cx="3648075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 smtClean="0"/>
              <a:t>Over </a:t>
            </a:r>
            <a:r>
              <a:rPr lang="nl-NL" dirty="0" smtClean="0"/>
              <a:t>de lijn. Democratie Leeft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0672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11910"/>
            <a:ext cx="9144000" cy="900000"/>
          </a:xfrm>
        </p:spPr>
        <p:txBody>
          <a:bodyPr>
            <a:normAutofit/>
          </a:bodyPr>
          <a:lstStyle/>
          <a:p>
            <a:pPr algn="ctr"/>
            <a:r>
              <a:rPr lang="nl-NL" dirty="0" smtClean="0"/>
              <a:t>Alle kolencentrales mogen voorlopig open blijven</a:t>
            </a:r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 smtClean="0"/>
              <a:t>Over </a:t>
            </a:r>
            <a:r>
              <a:rPr lang="nl-NL" dirty="0" smtClean="0"/>
              <a:t>de lijn. Democratie Leeft</a:t>
            </a:r>
            <a:endParaRPr lang="nl-NL" dirty="0"/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12039" y="974361"/>
            <a:ext cx="0" cy="3923217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09" y="2395821"/>
            <a:ext cx="1071562" cy="1071562"/>
          </a:xfrm>
          <a:prstGeom prst="rect">
            <a:avLst/>
          </a:prstGeom>
        </p:spPr>
      </p:pic>
      <p:pic>
        <p:nvPicPr>
          <p:cNvPr id="10" name="Picture 8" descr="http://www.stemwijzer.nl/logos/partijen/2010/GR/pv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4078096"/>
            <a:ext cx="2304256" cy="99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artsenauto.nl/wp-content/uploads/2012/08/Logo-50plu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822" y="3651842"/>
            <a:ext cx="971616" cy="97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488" y="2378269"/>
            <a:ext cx="919102" cy="91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466" y="2975616"/>
            <a:ext cx="1316869" cy="76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www.stemwijzer.nl/logos/partijen/2010/GR/NL-pvd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442" y="4349941"/>
            <a:ext cx="1917059" cy="71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www.stemwijzer.nl/logos/partijen/2010/GR/NL-sp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8" r="15748"/>
          <a:stretch/>
        </p:blipFill>
        <p:spPr bwMode="auto">
          <a:xfrm>
            <a:off x="7800749" y="1601012"/>
            <a:ext cx="1194304" cy="67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6481" y="3505203"/>
            <a:ext cx="1511886" cy="73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959" y="3651842"/>
            <a:ext cx="1228678" cy="139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http://actief.groenlinks.nl/files/groenlinks-logo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681" y="2846719"/>
            <a:ext cx="2379986" cy="51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573" y="2378269"/>
            <a:ext cx="2880000" cy="332408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649" y="3944341"/>
            <a:ext cx="1103701" cy="1103701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3" y="2960629"/>
            <a:ext cx="1537341" cy="691213"/>
          </a:xfrm>
          <a:prstGeom prst="rect">
            <a:avLst/>
          </a:prstGeom>
        </p:spPr>
      </p:pic>
      <p:sp>
        <p:nvSpPr>
          <p:cNvPr id="22" name="PIJL-LINKS 21"/>
          <p:cNvSpPr/>
          <p:nvPr/>
        </p:nvSpPr>
        <p:spPr>
          <a:xfrm>
            <a:off x="1572136" y="942103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3" name="PIJL-LINKS 22"/>
          <p:cNvSpPr/>
          <p:nvPr/>
        </p:nvSpPr>
        <p:spPr>
          <a:xfrm rot="10800000">
            <a:off x="4745053" y="942103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ekstvak 23"/>
          <p:cNvSpPr txBox="1"/>
          <p:nvPr/>
        </p:nvSpPr>
        <p:spPr>
          <a:xfrm>
            <a:off x="2462635" y="1326167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1B3210"/>
                </a:solidFill>
              </a:rPr>
              <a:t>EENS</a:t>
            </a:r>
            <a:endParaRPr lang="nl-NL" sz="2800" b="1" dirty="0">
              <a:solidFill>
                <a:srgbClr val="1B3210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5093408" y="1326166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460000"/>
                </a:solidFill>
              </a:rPr>
              <a:t>ONEENS</a:t>
            </a:r>
            <a:endParaRPr lang="nl-NL" sz="2800" b="1" dirty="0">
              <a:solidFill>
                <a:srgbClr val="4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4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fbeeldingsresultaat voor off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500"/>
            <a:ext cx="9144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1892180"/>
          </a:xfrm>
        </p:spPr>
        <p:txBody>
          <a:bodyPr/>
          <a:lstStyle/>
          <a:p>
            <a:r>
              <a:rPr lang="nl-NL" dirty="0" smtClean="0"/>
              <a:t>Om discriminatie te voorkomen moet anoniem solliciteren bij de overheid worden ingevoerd</a:t>
            </a:r>
            <a:endParaRPr lang="nl-NL" dirty="0"/>
          </a:p>
        </p:txBody>
      </p:sp>
      <p:sp>
        <p:nvSpPr>
          <p:cNvPr id="5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 smtClean="0"/>
              <a:t>Over </a:t>
            </a:r>
            <a:r>
              <a:rPr lang="nl-NL" dirty="0" smtClean="0"/>
              <a:t>de lijn. Democratie Leeft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7731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2304" y="462238"/>
            <a:ext cx="8315900" cy="900000"/>
          </a:xfrm>
        </p:spPr>
        <p:txBody>
          <a:bodyPr/>
          <a:lstStyle/>
          <a:p>
            <a:pPr algn="ctr"/>
            <a:r>
              <a:rPr lang="nl-NL" dirty="0" smtClean="0"/>
              <a:t>Er moet meer geld naar kunst en cultuur</a:t>
            </a:r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 smtClean="0"/>
              <a:t>Over </a:t>
            </a:r>
            <a:r>
              <a:rPr lang="nl-NL" dirty="0" smtClean="0"/>
              <a:t>de lijn. Democratie Leeft</a:t>
            </a:r>
            <a:endParaRPr lang="nl-NL" dirty="0"/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12039" y="974361"/>
            <a:ext cx="0" cy="3923217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8" descr="http://www.stemwijzer.nl/logos/partijen/2010/GR/pvv.jp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224" y="4127014"/>
            <a:ext cx="2010833" cy="86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actief.groenlinks.nl/files/groenlinks-logo.jpg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352" y="3575191"/>
            <a:ext cx="2734325" cy="58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781" y="3575191"/>
            <a:ext cx="919102" cy="91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 descr="http://www.stemwijzer.nl/logos/partijen/2010/GR/NL-pvda.jpg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" y="2646699"/>
            <a:ext cx="2116155" cy="79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197" y="3547234"/>
            <a:ext cx="1188324" cy="1350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http://www.artsenauto.nl/wp-content/uploads/2012/08/Logo-50plus.jpg">
            <a:hlinkClick r:id="rId8"/>
          </p:cNvPr>
          <p:cNvPicPr preferRelativeResize="0"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828" y="2921826"/>
            <a:ext cx="1059624" cy="105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/>
          <p:cNvPicPr preferRelativeResize="0"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7893" y="4293874"/>
            <a:ext cx="1592340" cy="77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vlaardingen.d66.nl/content/uploads/sites/255/2014/01/logo1.jpg"/>
          <p:cNvPicPr preferRelativeResize="0"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971" y="2546159"/>
            <a:ext cx="1492197" cy="86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fbeelding 19"/>
          <p:cNvPicPr preferRelativeResize="0"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51" y="2978187"/>
            <a:ext cx="2880000" cy="332408"/>
          </a:xfrm>
          <a:prstGeom prst="rect">
            <a:avLst/>
          </a:prstGeom>
        </p:spPr>
      </p:pic>
      <p:pic>
        <p:nvPicPr>
          <p:cNvPr id="21" name="Afbeelding 20"/>
          <p:cNvPicPr preferRelativeResize="0"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677" y="2491628"/>
            <a:ext cx="1103701" cy="1103701"/>
          </a:xfrm>
          <a:prstGeom prst="rect">
            <a:avLst/>
          </a:prstGeom>
        </p:spPr>
      </p:pic>
      <p:pic>
        <p:nvPicPr>
          <p:cNvPr id="22" name="Afbeelding 21"/>
          <p:cNvPicPr preferRelativeResize="0"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797" y="2158798"/>
            <a:ext cx="1480509" cy="665660"/>
          </a:xfrm>
          <a:prstGeom prst="rect">
            <a:avLst/>
          </a:prstGeom>
        </p:spPr>
      </p:pic>
      <p:pic>
        <p:nvPicPr>
          <p:cNvPr id="23" name="Afbeelding 22"/>
          <p:cNvPicPr preferRelativeResize="0"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3" y="4023524"/>
            <a:ext cx="1071562" cy="1071562"/>
          </a:xfrm>
          <a:prstGeom prst="rect">
            <a:avLst/>
          </a:prstGeom>
        </p:spPr>
      </p:pic>
      <p:sp>
        <p:nvSpPr>
          <p:cNvPr id="24" name="PIJL-LINKS 23"/>
          <p:cNvSpPr/>
          <p:nvPr/>
        </p:nvSpPr>
        <p:spPr>
          <a:xfrm>
            <a:off x="1118083" y="974361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1959199" y="1330060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1B3210"/>
                </a:solidFill>
              </a:rPr>
              <a:t>EENS</a:t>
            </a:r>
            <a:endParaRPr lang="nl-NL" sz="2800" b="1" dirty="0">
              <a:solidFill>
                <a:srgbClr val="1B3210"/>
              </a:solidFill>
            </a:endParaRPr>
          </a:p>
        </p:txBody>
      </p:sp>
      <p:sp>
        <p:nvSpPr>
          <p:cNvPr id="27" name="PIJL-LINKS 26"/>
          <p:cNvSpPr/>
          <p:nvPr/>
        </p:nvSpPr>
        <p:spPr>
          <a:xfrm rot="10800000">
            <a:off x="5511463" y="974361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Tekstvak 25"/>
          <p:cNvSpPr txBox="1"/>
          <p:nvPr/>
        </p:nvSpPr>
        <p:spPr>
          <a:xfrm>
            <a:off x="5945027" y="1358424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460000"/>
                </a:solidFill>
              </a:rPr>
              <a:t>ONEENS</a:t>
            </a:r>
            <a:endParaRPr lang="nl-NL" sz="2800" b="1" dirty="0">
              <a:solidFill>
                <a:srgbClr val="4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1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11910"/>
            <a:ext cx="9144000" cy="900000"/>
          </a:xfrm>
        </p:spPr>
        <p:txBody>
          <a:bodyPr>
            <a:noAutofit/>
          </a:bodyPr>
          <a:lstStyle/>
          <a:p>
            <a:pPr algn="ctr"/>
            <a:r>
              <a:rPr lang="nl-NL" sz="2400" dirty="0" smtClean="0"/>
              <a:t>Om discriminatie te voorkomen, moet anoniem solliciteren bij de overheid worden ingevoerd</a:t>
            </a:r>
            <a:endParaRPr lang="nl-NL" sz="2400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 smtClean="0"/>
              <a:t>Over </a:t>
            </a:r>
            <a:r>
              <a:rPr lang="nl-NL" dirty="0" smtClean="0"/>
              <a:t>de lijn. Democratie Leeft</a:t>
            </a:r>
            <a:endParaRPr lang="nl-NL" dirty="0"/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12039" y="1484416"/>
            <a:ext cx="0" cy="3413162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http://www.stemwijzer.nl/logos/partijen/2010/GR/pv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695" y="3547392"/>
            <a:ext cx="1857697" cy="79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artsenauto.nl/wp-content/uploads/2012/08/Logo-50plu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912" y="3390317"/>
            <a:ext cx="1059624" cy="105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348" y="3199148"/>
            <a:ext cx="919102" cy="91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924" y="4308359"/>
            <a:ext cx="1297950" cy="75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www.stemwijzer.nl/logos/partijen/2010/GR/NL-pvd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39" y="4256118"/>
            <a:ext cx="2116155" cy="79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www.stemwijzer.nl/logos/partijen/2010/GR/NL-sp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8" r="15748"/>
          <a:stretch/>
        </p:blipFill>
        <p:spPr bwMode="auto">
          <a:xfrm>
            <a:off x="6280802" y="4449941"/>
            <a:ext cx="1075937" cy="60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4073" y="2511302"/>
            <a:ext cx="1511886" cy="73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673" y="2368175"/>
            <a:ext cx="925870" cy="1052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http://actief.groenlinks.nl/files/groenlinks-logo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81" y="3469436"/>
            <a:ext cx="2734325" cy="58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187" y="2608649"/>
            <a:ext cx="2474275" cy="285579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685" y="3369241"/>
            <a:ext cx="939118" cy="939118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803" y="4522312"/>
            <a:ext cx="1195743" cy="537625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049" y="2501316"/>
            <a:ext cx="893138" cy="893138"/>
          </a:xfrm>
          <a:prstGeom prst="rect">
            <a:avLst/>
          </a:prstGeom>
        </p:spPr>
      </p:pic>
      <p:sp>
        <p:nvSpPr>
          <p:cNvPr id="23" name="PIJL-LINKS 22"/>
          <p:cNvSpPr/>
          <p:nvPr/>
        </p:nvSpPr>
        <p:spPr>
          <a:xfrm>
            <a:off x="1585957" y="1195221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4" name="PIJL-LINKS 23"/>
          <p:cNvSpPr/>
          <p:nvPr/>
        </p:nvSpPr>
        <p:spPr>
          <a:xfrm rot="10800000">
            <a:off x="4758874" y="1195221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Tekstvak 24"/>
          <p:cNvSpPr txBox="1"/>
          <p:nvPr/>
        </p:nvSpPr>
        <p:spPr>
          <a:xfrm>
            <a:off x="2476456" y="1579285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1B3210"/>
                </a:solidFill>
              </a:rPr>
              <a:t>EENS</a:t>
            </a:r>
            <a:endParaRPr lang="nl-NL" sz="2800" b="1" dirty="0">
              <a:solidFill>
                <a:srgbClr val="1B3210"/>
              </a:solidFill>
            </a:endParaRPr>
          </a:p>
        </p:txBody>
      </p:sp>
      <p:sp>
        <p:nvSpPr>
          <p:cNvPr id="26" name="Tekstvak 25"/>
          <p:cNvSpPr txBox="1"/>
          <p:nvPr/>
        </p:nvSpPr>
        <p:spPr>
          <a:xfrm>
            <a:off x="5107229" y="1579284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460000"/>
                </a:solidFill>
              </a:rPr>
              <a:t>ONEENS</a:t>
            </a:r>
            <a:endParaRPr lang="nl-NL" sz="2800" b="1" dirty="0">
              <a:solidFill>
                <a:srgbClr val="4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4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fbeeldingsresultaat voor me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700"/>
            <a:ext cx="9144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1358780"/>
          </a:xfrm>
        </p:spPr>
        <p:txBody>
          <a:bodyPr/>
          <a:lstStyle/>
          <a:p>
            <a:r>
              <a:rPr lang="nl-NL" dirty="0" smtClean="0"/>
              <a:t>Voor vlees moet het hoge btw-tarief van 21% gaan gelden</a:t>
            </a:r>
            <a:endParaRPr lang="nl-NL" dirty="0"/>
          </a:p>
        </p:txBody>
      </p:sp>
      <p:sp>
        <p:nvSpPr>
          <p:cNvPr id="5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 smtClean="0"/>
              <a:t>Over </a:t>
            </a:r>
            <a:r>
              <a:rPr lang="nl-NL" dirty="0" smtClean="0"/>
              <a:t>de lijn. Democratie Leeft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3129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4446" y="443900"/>
            <a:ext cx="8986831" cy="90000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Voor vlees moet het hoge btw-tarief van 21% gaan gelden</a:t>
            </a:r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 smtClean="0"/>
              <a:t> </a:t>
            </a:r>
            <a:r>
              <a:rPr lang="nl-NL" dirty="0" smtClean="0"/>
              <a:t>Over de lijn. Democratie Leeft</a:t>
            </a:r>
            <a:endParaRPr lang="nl-NL" dirty="0"/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12039" y="974361"/>
            <a:ext cx="0" cy="3923217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157" y="2450523"/>
            <a:ext cx="755224" cy="755224"/>
          </a:xfrm>
          <a:prstGeom prst="rect">
            <a:avLst/>
          </a:prstGeom>
        </p:spPr>
      </p:pic>
      <p:pic>
        <p:nvPicPr>
          <p:cNvPr id="10" name="Picture 8" descr="http://www.stemwijzer.nl/logos/partijen/2010/GR/pv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222" y="4095106"/>
            <a:ext cx="1687304" cy="72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artsenauto.nl/wp-content/uploads/2012/08/Logo-50plu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157" y="2935969"/>
            <a:ext cx="860992" cy="86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034" y="3935776"/>
            <a:ext cx="861340" cy="861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556" y="2646487"/>
            <a:ext cx="999852" cy="57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www.stemwijzer.nl/logos/partijen/2010/GR/NL-pvd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393" y="1698886"/>
            <a:ext cx="1511528" cy="56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www.stemwijzer.nl/logos/partijen/2010/GR/NL-sp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8" r="15748"/>
          <a:stretch/>
        </p:blipFill>
        <p:spPr bwMode="auto">
          <a:xfrm>
            <a:off x="7984408" y="3361746"/>
            <a:ext cx="973973" cy="55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114" y="2998425"/>
            <a:ext cx="1511886" cy="73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41"/>
          <a:stretch/>
        </p:blipFill>
        <p:spPr bwMode="auto">
          <a:xfrm>
            <a:off x="5826966" y="2913400"/>
            <a:ext cx="813184" cy="854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http://actief.groenlinks.nl/files/groenlinks-logo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14" y="3993693"/>
            <a:ext cx="2734325" cy="58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309" y="2386506"/>
            <a:ext cx="2413843" cy="278604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741" y="3891947"/>
            <a:ext cx="982815" cy="982815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859" y="3366465"/>
            <a:ext cx="1040143" cy="467665"/>
          </a:xfrm>
          <a:prstGeom prst="rect">
            <a:avLst/>
          </a:prstGeom>
        </p:spPr>
      </p:pic>
      <p:sp>
        <p:nvSpPr>
          <p:cNvPr id="22" name="PIJL-LINKS 21"/>
          <p:cNvSpPr/>
          <p:nvPr/>
        </p:nvSpPr>
        <p:spPr>
          <a:xfrm>
            <a:off x="1585956" y="974361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3" name="PIJL-LINKS 22"/>
          <p:cNvSpPr/>
          <p:nvPr/>
        </p:nvSpPr>
        <p:spPr>
          <a:xfrm rot="10800000">
            <a:off x="4758873" y="974361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ekstvak 23"/>
          <p:cNvSpPr txBox="1"/>
          <p:nvPr/>
        </p:nvSpPr>
        <p:spPr>
          <a:xfrm>
            <a:off x="2476455" y="1358425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1B3210"/>
                </a:solidFill>
              </a:rPr>
              <a:t>EENS</a:t>
            </a:r>
            <a:endParaRPr lang="nl-NL" sz="2800" b="1" dirty="0">
              <a:solidFill>
                <a:srgbClr val="1B3210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5107228" y="1358424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460000"/>
                </a:solidFill>
              </a:rPr>
              <a:t>ONEENS</a:t>
            </a:r>
            <a:endParaRPr lang="nl-NL" sz="2800" b="1" dirty="0">
              <a:solidFill>
                <a:srgbClr val="4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4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fbeeldingsresultaat voor lecture h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500"/>
            <a:ext cx="9144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1765180"/>
          </a:xfrm>
        </p:spPr>
        <p:txBody>
          <a:bodyPr/>
          <a:lstStyle/>
          <a:p>
            <a:r>
              <a:rPr lang="nl-NL" dirty="0" smtClean="0"/>
              <a:t>Het leenstelsel voor studenten moet worden afgeschaft. De basisbeurs moet weer terugkomen</a:t>
            </a:r>
            <a:endParaRPr lang="nl-NL" dirty="0"/>
          </a:p>
        </p:txBody>
      </p:sp>
      <p:sp>
        <p:nvSpPr>
          <p:cNvPr id="5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 smtClean="0"/>
              <a:t>Over </a:t>
            </a:r>
            <a:r>
              <a:rPr lang="nl-NL" dirty="0" smtClean="0"/>
              <a:t>de lijn. Democratie Leeft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662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11910"/>
            <a:ext cx="9144000" cy="900000"/>
          </a:xfrm>
        </p:spPr>
        <p:txBody>
          <a:bodyPr>
            <a:noAutofit/>
          </a:bodyPr>
          <a:lstStyle/>
          <a:p>
            <a:pPr algn="ctr"/>
            <a:r>
              <a:rPr lang="nl-NL" sz="2400" dirty="0" smtClean="0"/>
              <a:t>Het leenstelsel voor studenten moet worden afgeschaft. </a:t>
            </a:r>
            <a:br>
              <a:rPr lang="nl-NL" sz="2400" dirty="0" smtClean="0"/>
            </a:br>
            <a:r>
              <a:rPr lang="nl-NL" sz="2400" dirty="0" smtClean="0"/>
              <a:t>De basisbeurs moet weer terugkomen</a:t>
            </a:r>
            <a:endParaRPr lang="nl-NL" sz="2400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 smtClean="0"/>
              <a:t>Over </a:t>
            </a:r>
            <a:r>
              <a:rPr lang="nl-NL" dirty="0" smtClean="0"/>
              <a:t>de lijn. Democratie Leeft</a:t>
            </a:r>
            <a:endParaRPr lang="nl-NL" dirty="0"/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12039" y="1484416"/>
            <a:ext cx="0" cy="3413162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Afbeelding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200" y="3402479"/>
            <a:ext cx="1071562" cy="1071562"/>
          </a:xfrm>
          <a:prstGeom prst="rect">
            <a:avLst/>
          </a:prstGeom>
        </p:spPr>
      </p:pic>
      <p:pic>
        <p:nvPicPr>
          <p:cNvPr id="11" name="Picture 8" descr="http://www.stemwijzer.nl/logos/partijen/2010/GR/pv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896" y="4209907"/>
            <a:ext cx="1785064" cy="76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stemwijzer.nl/logos/partijen/2010/GR/NL-sp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8" r="15748"/>
          <a:stretch/>
        </p:blipFill>
        <p:spPr bwMode="auto">
          <a:xfrm>
            <a:off x="204455" y="3788800"/>
            <a:ext cx="1419653" cy="80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actief.groenlinks.nl/files/groenlinks-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706" y="2675236"/>
            <a:ext cx="2406104" cy="51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236" y="4036765"/>
            <a:ext cx="919102" cy="91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 descr="http://www.stemwijzer.nl/logos/partijen/2010/GR/NL-pvd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897" y="3349426"/>
            <a:ext cx="1785064" cy="66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560" y="2905180"/>
            <a:ext cx="875261" cy="994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http://www.artsenauto.nl/wp-content/uploads/2012/08/Logo-50plus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97" y="1704887"/>
            <a:ext cx="1059624" cy="105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718" y="2934467"/>
            <a:ext cx="1513303" cy="73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290" y="3271022"/>
            <a:ext cx="1138552" cy="65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55" y="4746509"/>
            <a:ext cx="2880000" cy="332408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936" y="2778462"/>
            <a:ext cx="1103701" cy="1103701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669" y="4241270"/>
            <a:ext cx="1567522" cy="704783"/>
          </a:xfrm>
          <a:prstGeom prst="rect">
            <a:avLst/>
          </a:prstGeom>
        </p:spPr>
      </p:pic>
      <p:sp>
        <p:nvSpPr>
          <p:cNvPr id="23" name="PIJL-LINKS 22"/>
          <p:cNvSpPr/>
          <p:nvPr/>
        </p:nvSpPr>
        <p:spPr>
          <a:xfrm>
            <a:off x="1596711" y="1311910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4" name="PIJL-LINKS 23"/>
          <p:cNvSpPr/>
          <p:nvPr/>
        </p:nvSpPr>
        <p:spPr>
          <a:xfrm rot="10800000">
            <a:off x="4769628" y="1311910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Tekstvak 24"/>
          <p:cNvSpPr txBox="1"/>
          <p:nvPr/>
        </p:nvSpPr>
        <p:spPr>
          <a:xfrm>
            <a:off x="2487210" y="1695974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1B3210"/>
                </a:solidFill>
              </a:rPr>
              <a:t>EENS</a:t>
            </a:r>
            <a:endParaRPr lang="nl-NL" sz="2800" b="1" dirty="0">
              <a:solidFill>
                <a:srgbClr val="1B3210"/>
              </a:solidFill>
            </a:endParaRPr>
          </a:p>
        </p:txBody>
      </p:sp>
      <p:sp>
        <p:nvSpPr>
          <p:cNvPr id="26" name="Tekstvak 25"/>
          <p:cNvSpPr txBox="1"/>
          <p:nvPr/>
        </p:nvSpPr>
        <p:spPr>
          <a:xfrm>
            <a:off x="5117983" y="1695973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460000"/>
                </a:solidFill>
              </a:rPr>
              <a:t>ONEENS</a:t>
            </a:r>
            <a:endParaRPr lang="nl-NL" sz="2800" b="1" dirty="0">
              <a:solidFill>
                <a:srgbClr val="4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4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Afbeeldingsresultaat voor ope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500"/>
            <a:ext cx="9144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926980"/>
          </a:xfrm>
        </p:spPr>
        <p:txBody>
          <a:bodyPr/>
          <a:lstStyle/>
          <a:p>
            <a:r>
              <a:rPr lang="nl-NL" dirty="0" smtClean="0"/>
              <a:t>Er moet een landelijk zorgfonds komen</a:t>
            </a:r>
            <a:endParaRPr lang="nl-NL" dirty="0"/>
          </a:p>
        </p:txBody>
      </p:sp>
      <p:sp>
        <p:nvSpPr>
          <p:cNvPr id="7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 smtClean="0"/>
              <a:t>Over </a:t>
            </a:r>
            <a:r>
              <a:rPr lang="nl-NL" dirty="0" smtClean="0"/>
              <a:t>de lijn. Democratie Leeft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6444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9568" y="499721"/>
            <a:ext cx="8019985" cy="900000"/>
          </a:xfrm>
        </p:spPr>
        <p:txBody>
          <a:bodyPr/>
          <a:lstStyle/>
          <a:p>
            <a:pPr algn="ctr"/>
            <a:r>
              <a:rPr lang="nl-NL" dirty="0" smtClean="0"/>
              <a:t>Er moet een landelijk zorgfonds komen</a:t>
            </a:r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 smtClean="0"/>
              <a:t>Over </a:t>
            </a:r>
            <a:r>
              <a:rPr lang="nl-NL" dirty="0" smtClean="0"/>
              <a:t>de lijn. Democratie Leeft</a:t>
            </a:r>
            <a:endParaRPr lang="nl-NL" dirty="0"/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12039" y="1399721"/>
            <a:ext cx="0" cy="3497857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Afbeelding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971" y="2602841"/>
            <a:ext cx="1071562" cy="1071562"/>
          </a:xfrm>
          <a:prstGeom prst="rect">
            <a:avLst/>
          </a:prstGeom>
        </p:spPr>
      </p:pic>
      <p:pic>
        <p:nvPicPr>
          <p:cNvPr id="11" name="Picture 8" descr="http://www.stemwijzer.nl/logos/partijen/2010/GR/pv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927" y="4299189"/>
            <a:ext cx="1663910" cy="71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artsenauto.nl/wp-content/uploads/2012/08/Logo-50plu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80" y="3936109"/>
            <a:ext cx="1059624" cy="105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002" y="1172785"/>
            <a:ext cx="919102" cy="91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988" y="2400822"/>
            <a:ext cx="1270616" cy="73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www.stemwijzer.nl/logos/partijen/2010/GR/NL-pvd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135" y="2304899"/>
            <a:ext cx="1589023" cy="59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www.stemwijzer.nl/logos/partijen/2010/GR/NL-sp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8" r="15748"/>
          <a:stretch/>
        </p:blipFill>
        <p:spPr bwMode="auto">
          <a:xfrm>
            <a:off x="189660" y="3014980"/>
            <a:ext cx="1194304" cy="67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3964" y="4317661"/>
            <a:ext cx="1511886" cy="73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632" y="3936109"/>
            <a:ext cx="977899" cy="1111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http://actief.groenlinks.nl/files/groenlinks-logo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590" y="4247960"/>
            <a:ext cx="2734325" cy="58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715" y="3837613"/>
            <a:ext cx="2506580" cy="289308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954" y="2900783"/>
            <a:ext cx="845856" cy="845856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413" y="3276367"/>
            <a:ext cx="1248280" cy="561246"/>
          </a:xfrm>
          <a:prstGeom prst="rect">
            <a:avLst/>
          </a:prstGeom>
        </p:spPr>
      </p:pic>
      <p:sp>
        <p:nvSpPr>
          <p:cNvPr id="23" name="PIJL-LINKS 22"/>
          <p:cNvSpPr/>
          <p:nvPr/>
        </p:nvSpPr>
        <p:spPr>
          <a:xfrm>
            <a:off x="1585957" y="1172785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4" name="PIJL-LINKS 23"/>
          <p:cNvSpPr/>
          <p:nvPr/>
        </p:nvSpPr>
        <p:spPr>
          <a:xfrm rot="10800000">
            <a:off x="4758874" y="1172785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Tekstvak 24"/>
          <p:cNvSpPr txBox="1"/>
          <p:nvPr/>
        </p:nvSpPr>
        <p:spPr>
          <a:xfrm>
            <a:off x="2476456" y="1556849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1B3210"/>
                </a:solidFill>
              </a:rPr>
              <a:t>EENS</a:t>
            </a:r>
            <a:endParaRPr lang="nl-NL" sz="2800" b="1" dirty="0">
              <a:solidFill>
                <a:srgbClr val="1B3210"/>
              </a:solidFill>
            </a:endParaRPr>
          </a:p>
        </p:txBody>
      </p:sp>
      <p:sp>
        <p:nvSpPr>
          <p:cNvPr id="26" name="Tekstvak 25"/>
          <p:cNvSpPr txBox="1"/>
          <p:nvPr/>
        </p:nvSpPr>
        <p:spPr>
          <a:xfrm>
            <a:off x="5107229" y="1556848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460000"/>
                </a:solidFill>
              </a:rPr>
              <a:t>ONEENS</a:t>
            </a:r>
            <a:endParaRPr lang="nl-NL" sz="2800" b="1" dirty="0">
              <a:solidFill>
                <a:srgbClr val="4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4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813"/>
            <a:ext cx="9144000" cy="469968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104900"/>
            <a:ext cx="5400000" cy="1063020"/>
          </a:xfrm>
        </p:spPr>
        <p:txBody>
          <a:bodyPr/>
          <a:lstStyle/>
          <a:p>
            <a:r>
              <a:rPr lang="nl-NL" dirty="0"/>
              <a:t>De AOW-leeftijd moet weer </a:t>
            </a:r>
            <a:br>
              <a:rPr lang="nl-NL" dirty="0"/>
            </a:br>
            <a:r>
              <a:rPr lang="nl-NL" dirty="0"/>
              <a:t>65 jaar worden</a:t>
            </a:r>
          </a:p>
        </p:txBody>
      </p:sp>
      <p:sp>
        <p:nvSpPr>
          <p:cNvPr id="7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 smtClean="0"/>
              <a:t>Over </a:t>
            </a:r>
            <a:r>
              <a:rPr lang="nl-NL" dirty="0" smtClean="0"/>
              <a:t>de lijn. Democratie Leeft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7758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2510" y="510526"/>
            <a:ext cx="8264290" cy="900000"/>
          </a:xfrm>
        </p:spPr>
        <p:txBody>
          <a:bodyPr/>
          <a:lstStyle/>
          <a:p>
            <a:pPr algn="ctr"/>
            <a:r>
              <a:rPr lang="nl-NL" dirty="0" smtClean="0"/>
              <a:t>De AOW-leeftijd moet weer 65 jaar worden</a:t>
            </a:r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 smtClean="0"/>
              <a:t>Over </a:t>
            </a:r>
            <a:r>
              <a:rPr lang="nl-NL" dirty="0" smtClean="0"/>
              <a:t>de lijn. Democratie Leeft</a:t>
            </a:r>
            <a:endParaRPr lang="nl-NL" dirty="0"/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12039" y="974361"/>
            <a:ext cx="0" cy="3923217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Afbeelding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304" y="1803092"/>
            <a:ext cx="1071562" cy="1071562"/>
          </a:xfrm>
          <a:prstGeom prst="rect">
            <a:avLst/>
          </a:prstGeom>
        </p:spPr>
      </p:pic>
      <p:pic>
        <p:nvPicPr>
          <p:cNvPr id="11" name="Picture 8" descr="http://www.stemwijzer.nl/logos/partijen/2010/GR/pv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02" y="2876405"/>
            <a:ext cx="2304256" cy="99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stemwijzer.nl/logos/partijen/2010/GR/NL-sp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8" r="15748"/>
          <a:stretch/>
        </p:blipFill>
        <p:spPr bwMode="auto">
          <a:xfrm>
            <a:off x="119402" y="4260045"/>
            <a:ext cx="1419653" cy="80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actief.groenlinks.nl/files/groenlinks-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476" y="3078717"/>
            <a:ext cx="2734325" cy="58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887" y="2159614"/>
            <a:ext cx="919102" cy="91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212" y="2440902"/>
            <a:ext cx="1122574" cy="1275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http://www.artsenauto.nl/wp-content/uploads/2012/08/Logo-50plus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305" y="4004152"/>
            <a:ext cx="1059624" cy="105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61433" y="4260045"/>
            <a:ext cx="1380074" cy="67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849" y="3798420"/>
            <a:ext cx="1492197" cy="86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000" y="4731374"/>
            <a:ext cx="2880000" cy="332408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737" y="3943637"/>
            <a:ext cx="1103701" cy="1103701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233" y="3843542"/>
            <a:ext cx="1673553" cy="752456"/>
          </a:xfrm>
          <a:prstGeom prst="rect">
            <a:avLst/>
          </a:prstGeom>
        </p:spPr>
      </p:pic>
      <p:sp>
        <p:nvSpPr>
          <p:cNvPr id="22" name="PIJL-LINKS 21"/>
          <p:cNvSpPr/>
          <p:nvPr/>
        </p:nvSpPr>
        <p:spPr>
          <a:xfrm>
            <a:off x="967209" y="974361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3" name="PIJL-LINKS 22"/>
          <p:cNvSpPr/>
          <p:nvPr/>
        </p:nvSpPr>
        <p:spPr>
          <a:xfrm rot="10800000">
            <a:off x="5534748" y="960527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ekstvak 23"/>
          <p:cNvSpPr txBox="1"/>
          <p:nvPr/>
        </p:nvSpPr>
        <p:spPr>
          <a:xfrm>
            <a:off x="1937139" y="1358425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1B3210"/>
                </a:solidFill>
              </a:rPr>
              <a:t>EENS</a:t>
            </a:r>
            <a:endParaRPr lang="nl-NL" sz="2800" b="1" dirty="0">
              <a:solidFill>
                <a:srgbClr val="1B3210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5876303" y="1358425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460000"/>
                </a:solidFill>
              </a:rPr>
              <a:t>ONEENS</a:t>
            </a:r>
            <a:endParaRPr lang="nl-NL" sz="2800" b="1" dirty="0">
              <a:solidFill>
                <a:srgbClr val="4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14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1" b="4395"/>
          <a:stretch/>
        </p:blipFill>
        <p:spPr>
          <a:xfrm>
            <a:off x="0" y="463500"/>
            <a:ext cx="9144000" cy="468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68500" y="3441700"/>
            <a:ext cx="7175500" cy="1130300"/>
          </a:xfrm>
        </p:spPr>
        <p:txBody>
          <a:bodyPr/>
          <a:lstStyle/>
          <a:p>
            <a:r>
              <a:rPr lang="nl-NL" dirty="0"/>
              <a:t>Nederland moet de grenzen sluiten voor islamitische immigranten</a:t>
            </a:r>
          </a:p>
        </p:txBody>
      </p:sp>
      <p:sp>
        <p:nvSpPr>
          <p:cNvPr id="5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 smtClean="0"/>
              <a:t>Over </a:t>
            </a:r>
            <a:r>
              <a:rPr lang="nl-NL" dirty="0" smtClean="0"/>
              <a:t>de lijn. Democratie Leeft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4163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34249"/>
            <a:ext cx="9144000" cy="900000"/>
          </a:xfrm>
        </p:spPr>
        <p:txBody>
          <a:bodyPr/>
          <a:lstStyle/>
          <a:p>
            <a:pPr algn="ctr"/>
            <a:r>
              <a:rPr lang="nl-NL" sz="2400" dirty="0" smtClean="0"/>
              <a:t>Nederland moet de grenzen sluiten voor islamitische immigranten</a:t>
            </a:r>
            <a:endParaRPr lang="nl-NL" sz="2400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 smtClean="0"/>
              <a:t>Over </a:t>
            </a:r>
            <a:r>
              <a:rPr lang="nl-NL" dirty="0" smtClean="0"/>
              <a:t>de lijn. Democratie Leeft</a:t>
            </a:r>
            <a:endParaRPr lang="nl-NL" dirty="0"/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392807" y="974361"/>
            <a:ext cx="0" cy="3923217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2459464"/>
            <a:ext cx="1071562" cy="1071562"/>
          </a:xfrm>
          <a:prstGeom prst="rect">
            <a:avLst/>
          </a:prstGeom>
        </p:spPr>
      </p:pic>
      <p:pic>
        <p:nvPicPr>
          <p:cNvPr id="10" name="Picture 8" descr="http://www.stemwijzer.nl/logos/partijen/2010/GR/pv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730562"/>
            <a:ext cx="2304256" cy="99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artsenauto.nl/wp-content/uploads/2012/08/Logo-50plu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715" y="2288276"/>
            <a:ext cx="1059624" cy="105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428" y="4148139"/>
            <a:ext cx="919102" cy="91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240" y="4468827"/>
            <a:ext cx="1033441" cy="59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www.stemwijzer.nl/logos/partijen/2010/GR/NL-pvd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839" y="2001148"/>
            <a:ext cx="1531348" cy="57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www.stemwijzer.nl/logos/partijen/2010/GR/NL-sp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8" r="15748"/>
          <a:stretch/>
        </p:blipFill>
        <p:spPr bwMode="auto">
          <a:xfrm>
            <a:off x="7876835" y="4395428"/>
            <a:ext cx="1194304" cy="67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2681" y="4429680"/>
            <a:ext cx="1250039" cy="60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310" y="2693561"/>
            <a:ext cx="861477" cy="978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http://actief.groenlinks.nl/files/groenlinks-logo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117" y="3347900"/>
            <a:ext cx="2557603" cy="54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530" y="4029971"/>
            <a:ext cx="2520763" cy="332408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609" y="2373870"/>
            <a:ext cx="888436" cy="888436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184" y="2459464"/>
            <a:ext cx="1595246" cy="717248"/>
          </a:xfrm>
          <a:prstGeom prst="rect">
            <a:avLst/>
          </a:prstGeom>
        </p:spPr>
      </p:pic>
      <p:sp>
        <p:nvSpPr>
          <p:cNvPr id="5" name="AutoShape 2" descr="Afbeeldingsresultaat voor immigranten">
            <a:hlinkClick r:id="rId16"/>
          </p:cNvPr>
          <p:cNvSpPr>
            <a:spLocks noChangeAspect="1" noChangeArrowheads="1"/>
          </p:cNvSpPr>
          <p:nvPr/>
        </p:nvSpPr>
        <p:spPr bwMode="auto">
          <a:xfrm>
            <a:off x="47378" y="-8302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4" descr="Afbeeldingsresultaat voor immigranten">
            <a:hlinkClick r:id="rId16"/>
          </p:cNvPr>
          <p:cNvSpPr>
            <a:spLocks noChangeAspect="1" noChangeArrowheads="1"/>
          </p:cNvSpPr>
          <p:nvPr/>
        </p:nvSpPr>
        <p:spPr bwMode="auto">
          <a:xfrm>
            <a:off x="190500" y="-6778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3" name="PIJL-LINKS 22"/>
          <p:cNvSpPr/>
          <p:nvPr/>
        </p:nvSpPr>
        <p:spPr>
          <a:xfrm>
            <a:off x="1506867" y="974361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4" name="PIJL-LINKS 23"/>
          <p:cNvSpPr/>
          <p:nvPr/>
        </p:nvSpPr>
        <p:spPr>
          <a:xfrm rot="10800000">
            <a:off x="4679784" y="974361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Tekstvak 24"/>
          <p:cNvSpPr txBox="1"/>
          <p:nvPr/>
        </p:nvSpPr>
        <p:spPr>
          <a:xfrm>
            <a:off x="2397366" y="1358425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1B3210"/>
                </a:solidFill>
              </a:rPr>
              <a:t>EENS</a:t>
            </a:r>
            <a:endParaRPr lang="nl-NL" sz="2800" b="1" dirty="0">
              <a:solidFill>
                <a:srgbClr val="1B3210"/>
              </a:solidFill>
            </a:endParaRPr>
          </a:p>
        </p:txBody>
      </p:sp>
      <p:sp>
        <p:nvSpPr>
          <p:cNvPr id="26" name="Tekstvak 25"/>
          <p:cNvSpPr txBox="1"/>
          <p:nvPr/>
        </p:nvSpPr>
        <p:spPr>
          <a:xfrm>
            <a:off x="5028139" y="1358424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460000"/>
                </a:solidFill>
              </a:rPr>
              <a:t>ONEENS</a:t>
            </a:r>
            <a:endParaRPr lang="nl-NL" sz="2800" b="1" dirty="0">
              <a:solidFill>
                <a:srgbClr val="4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4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8" b="867"/>
          <a:stretch/>
        </p:blipFill>
        <p:spPr>
          <a:xfrm>
            <a:off x="1" y="463500"/>
            <a:ext cx="9143999" cy="468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05100" y="749300"/>
            <a:ext cx="6438900" cy="2054200"/>
          </a:xfrm>
        </p:spPr>
        <p:txBody>
          <a:bodyPr/>
          <a:lstStyle/>
          <a:p>
            <a:r>
              <a:rPr lang="nl-NL" dirty="0"/>
              <a:t>Het eigen risico in de zorg moet worden afgeschaft, 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ook </a:t>
            </a:r>
            <a:r>
              <a:rPr lang="nl-NL" dirty="0"/>
              <a:t>als dat betekent dat de premies omhoog gaan</a:t>
            </a:r>
          </a:p>
        </p:txBody>
      </p:sp>
      <p:sp>
        <p:nvSpPr>
          <p:cNvPr id="5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 smtClean="0"/>
              <a:t>Over </a:t>
            </a:r>
            <a:r>
              <a:rPr lang="nl-NL" dirty="0" smtClean="0"/>
              <a:t>de lijn. Democratie Leeft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719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11910"/>
            <a:ext cx="9144000" cy="900000"/>
          </a:xfrm>
        </p:spPr>
        <p:txBody>
          <a:bodyPr>
            <a:normAutofit fontScale="90000"/>
          </a:bodyPr>
          <a:lstStyle/>
          <a:p>
            <a:pPr algn="ctr"/>
            <a:r>
              <a:rPr lang="nl-NL" sz="2400" dirty="0" smtClean="0"/>
              <a:t>Het eigen risico in de zorg moet worden afgeschaft, ook als dat betekent dat de premies omhoog gaan</a:t>
            </a:r>
            <a:endParaRPr lang="nl-NL" sz="2400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 smtClean="0"/>
              <a:t>Over </a:t>
            </a:r>
            <a:r>
              <a:rPr lang="nl-NL" dirty="0" smtClean="0"/>
              <a:t>de lijn. Democratie Leeft</a:t>
            </a:r>
            <a:endParaRPr lang="nl-NL" dirty="0"/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12039" y="1541239"/>
            <a:ext cx="0" cy="3356339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416" y="3486100"/>
            <a:ext cx="991096" cy="991096"/>
          </a:xfrm>
          <a:prstGeom prst="rect">
            <a:avLst/>
          </a:prstGeom>
        </p:spPr>
      </p:pic>
      <p:pic>
        <p:nvPicPr>
          <p:cNvPr id="10" name="Picture 8" descr="http://www.stemwijzer.nl/logos/partijen/2010/GR/pv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951" y="4345218"/>
            <a:ext cx="1866097" cy="80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stemwijzer.nl/logos/partijen/2010/GR/NL-sp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8" r="15748"/>
          <a:stretch/>
        </p:blipFill>
        <p:spPr bwMode="auto">
          <a:xfrm>
            <a:off x="3189161" y="4220172"/>
            <a:ext cx="1194304" cy="67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actief.groenlinks.nl/files/groenlinks-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3" y="2926349"/>
            <a:ext cx="2734325" cy="58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699" y="3740726"/>
            <a:ext cx="789651" cy="789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 descr="http://www.stemwijzer.nl/logos/partijen/2010/GR/NL-pvd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375" y="3611276"/>
            <a:ext cx="1827784" cy="68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642" y="3463533"/>
            <a:ext cx="956295" cy="108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http://www.artsenauto.nl/wp-content/uploads/2012/08/Logo-50plus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344" y="2769551"/>
            <a:ext cx="1059624" cy="105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450" y="2100292"/>
            <a:ext cx="1559057" cy="75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838" y="2494321"/>
            <a:ext cx="1492197" cy="86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416" y="4630967"/>
            <a:ext cx="2880000" cy="332408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3" y="4006873"/>
            <a:ext cx="1103701" cy="1103701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611" y="4345218"/>
            <a:ext cx="1388061" cy="624094"/>
          </a:xfrm>
          <a:prstGeom prst="rect">
            <a:avLst/>
          </a:prstGeom>
        </p:spPr>
      </p:pic>
      <p:sp>
        <p:nvSpPr>
          <p:cNvPr id="22" name="PIJL-LINKS 21"/>
          <p:cNvSpPr/>
          <p:nvPr/>
        </p:nvSpPr>
        <p:spPr>
          <a:xfrm>
            <a:off x="1585957" y="1202973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3" name="PIJL-LINKS 22"/>
          <p:cNvSpPr/>
          <p:nvPr/>
        </p:nvSpPr>
        <p:spPr>
          <a:xfrm rot="10800000">
            <a:off x="4758874" y="1202973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ekstvak 23"/>
          <p:cNvSpPr txBox="1"/>
          <p:nvPr/>
        </p:nvSpPr>
        <p:spPr>
          <a:xfrm>
            <a:off x="2476456" y="1587037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1B3210"/>
                </a:solidFill>
              </a:rPr>
              <a:t>EENS</a:t>
            </a:r>
            <a:endParaRPr lang="nl-NL" sz="2800" b="1" dirty="0">
              <a:solidFill>
                <a:srgbClr val="1B3210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5107229" y="1587036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460000"/>
                </a:solidFill>
              </a:rPr>
              <a:t>ONEENS</a:t>
            </a:r>
            <a:endParaRPr lang="nl-NL" sz="2800" b="1" dirty="0">
              <a:solidFill>
                <a:srgbClr val="4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4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50"/>
          <a:stretch/>
        </p:blipFill>
        <p:spPr>
          <a:xfrm>
            <a:off x="0" y="463500"/>
            <a:ext cx="9144000" cy="468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03700" y="3101950"/>
            <a:ext cx="4940300" cy="1104900"/>
          </a:xfrm>
        </p:spPr>
        <p:txBody>
          <a:bodyPr/>
          <a:lstStyle/>
          <a:p>
            <a:r>
              <a:rPr lang="nl-NL" dirty="0"/>
              <a:t>Er moet meer geld naar de aanleg van nieuwe wegen</a:t>
            </a:r>
          </a:p>
        </p:txBody>
      </p:sp>
      <p:sp>
        <p:nvSpPr>
          <p:cNvPr id="5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 smtClean="0"/>
              <a:t>Over </a:t>
            </a:r>
            <a:r>
              <a:rPr lang="nl-NL" dirty="0" smtClean="0"/>
              <a:t>de lijn. Democratie Leeft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743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iveau 2. Over de lijn - veel stellingen (maart 2017) -  Democratie Leeft - NIEUW TEMPLATE">
  <a:themeElements>
    <a:clrScheme name="ProDemos blauw">
      <a:dk1>
        <a:srgbClr val="00B3E6"/>
      </a:dk1>
      <a:lt1>
        <a:srgbClr val="FFFFFF"/>
      </a:lt1>
      <a:dk2>
        <a:srgbClr val="1A1918"/>
      </a:dk2>
      <a:lt2>
        <a:srgbClr val="E7E6E6"/>
      </a:lt2>
      <a:accent1>
        <a:srgbClr val="00B3E6"/>
      </a:accent1>
      <a:accent2>
        <a:srgbClr val="58A337"/>
      </a:accent2>
      <a:accent3>
        <a:srgbClr val="FCC241"/>
      </a:accent3>
      <a:accent4>
        <a:srgbClr val="EB5B24"/>
      </a:accent4>
      <a:accent5>
        <a:srgbClr val="D7007E"/>
      </a:accent5>
      <a:accent6>
        <a:srgbClr val="C7B8A3"/>
      </a:accent6>
      <a:hlink>
        <a:srgbClr val="00B3E6"/>
      </a:hlink>
      <a:folHlink>
        <a:srgbClr val="C7B8A3"/>
      </a:folHlink>
    </a:clrScheme>
    <a:fontScheme name="Office-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oDemos powerpointtemplate-NL blauw.pptx" id="{1FE03B42-FA5B-B249-9D42-3F1CF70F5035}" vid="{A7055348-BA77-9D4B-B966-D0806BE6F94E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niveau 2. Over de lijn - veel stellingen (maart 2017) -  Democratie Leeft - NIEUW TEMPLATE</Template>
  <TotalTime>138</TotalTime>
  <Words>413</Words>
  <Application>Microsoft Office PowerPoint</Application>
  <PresentationFormat>Diavoorstelling (16:9)</PresentationFormat>
  <Paragraphs>79</Paragraphs>
  <Slides>26</Slides>
  <Notes>1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27" baseType="lpstr">
      <vt:lpstr>niveau 2. Over de lijn - veel stellingen (maart 2017) -  Democratie Leeft - NIEUW TEMPLATE</vt:lpstr>
      <vt:lpstr>Er moet meer geld naar  kunst en cultuur</vt:lpstr>
      <vt:lpstr>Er moet meer geld naar kunst en cultuur</vt:lpstr>
      <vt:lpstr>De AOW-leeftijd moet weer  65 jaar worden</vt:lpstr>
      <vt:lpstr>De AOW-leeftijd moet weer 65 jaar worden</vt:lpstr>
      <vt:lpstr>Nederland moet de grenzen sluiten voor islamitische immigranten</vt:lpstr>
      <vt:lpstr>Nederland moet de grenzen sluiten voor islamitische immigranten</vt:lpstr>
      <vt:lpstr>Het eigen risico in de zorg moet worden afgeschaft,  ook als dat betekent dat de premies omhoog gaan</vt:lpstr>
      <vt:lpstr>Het eigen risico in de zorg moet worden afgeschaft, ook als dat betekent dat de premies omhoog gaan</vt:lpstr>
      <vt:lpstr>Er moet meer geld naar de aanleg van nieuwe wegen</vt:lpstr>
      <vt:lpstr>Er moet meer geld naar de aanleg van nieuwe wegen</vt:lpstr>
      <vt:lpstr>De teelt en verkoop van wiet  moet legaal worden</vt:lpstr>
      <vt:lpstr>De teelt en verkoop van wiet moet legaal worden</vt:lpstr>
      <vt:lpstr>Rijke mensen moeten meer belasting gaan betalen</vt:lpstr>
      <vt:lpstr>Rijke mensen moeten meer belasting gaan betalen</vt:lpstr>
      <vt:lpstr>Nederland moet uit de Europese Unie (EU) stappen</vt:lpstr>
      <vt:lpstr>Nederland moet uit de Europese Unie (EU) stappen</vt:lpstr>
      <vt:lpstr>Alle kolencentrales mogen voorlopig openblijven</vt:lpstr>
      <vt:lpstr>Alle kolencentrales mogen voorlopig open blijven</vt:lpstr>
      <vt:lpstr>Om discriminatie te voorkomen moet anoniem solliciteren bij de overheid worden ingevoerd</vt:lpstr>
      <vt:lpstr>Om discriminatie te voorkomen, moet anoniem solliciteren bij de overheid worden ingevoerd</vt:lpstr>
      <vt:lpstr>Voor vlees moet het hoge btw-tarief van 21% gaan gelden</vt:lpstr>
      <vt:lpstr>Voor vlees moet het hoge btw-tarief van 21% gaan gelden</vt:lpstr>
      <vt:lpstr>Het leenstelsel voor studenten moet worden afgeschaft. De basisbeurs moet weer terugkomen</vt:lpstr>
      <vt:lpstr>Het leenstelsel voor studenten moet worden afgeschaft.  De basisbeurs moet weer terugkomen</vt:lpstr>
      <vt:lpstr>Er moet een landelijk zorgfonds komen</vt:lpstr>
      <vt:lpstr>Er moet een landelijk zorgfonds komen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 moet meer geld naar kunst en cultuur</dc:title>
  <dc:creator>Sedi van Loon</dc:creator>
  <cp:lastModifiedBy>DHT</cp:lastModifiedBy>
  <cp:revision>41</cp:revision>
  <cp:lastPrinted>2017-06-07T13:51:27Z</cp:lastPrinted>
  <dcterms:created xsi:type="dcterms:W3CDTF">2018-05-28T12:28:18Z</dcterms:created>
  <dcterms:modified xsi:type="dcterms:W3CDTF">2018-06-11T08:48:42Z</dcterms:modified>
</cp:coreProperties>
</file>