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14"/>
  </p:notesMasterIdLst>
  <p:handoutMasterIdLst>
    <p:handoutMasterId r:id="rId15"/>
  </p:handoutMasterIdLst>
  <p:sldIdLst>
    <p:sldId id="279" r:id="rId5"/>
    <p:sldId id="281" r:id="rId6"/>
    <p:sldId id="304" r:id="rId7"/>
    <p:sldId id="305" r:id="rId8"/>
    <p:sldId id="303" r:id="rId9"/>
    <p:sldId id="301" r:id="rId10"/>
    <p:sldId id="302" r:id="rId11"/>
    <p:sldId id="306" r:id="rId12"/>
    <p:sldId id="291" r:id="rId13"/>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8"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A65A5A-A05E-47E7-A00A-B71819E21426}" v="5" dt="2026-03-17T13:42:01.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87893" autoAdjust="0"/>
  </p:normalViewPr>
  <p:slideViewPr>
    <p:cSldViewPr snapToGrid="0" snapToObjects="1">
      <p:cViewPr varScale="1">
        <p:scale>
          <a:sx n="118" d="100"/>
          <a:sy n="118" d="100"/>
        </p:scale>
        <p:origin x="1212" y="324"/>
      </p:cViewPr>
      <p:guideLst>
        <p:guide orient="horz" pos="1688"/>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es van Dijk" userId="15484f1a-d14c-4d76-ad31-ba8dbb0f5e95" providerId="ADAL" clId="{7DCD77FA-93BD-49BC-8CD1-7F87C4D37D5B}"/>
    <pc:docChg chg="modSld">
      <pc:chgData name="Cees van Dijk" userId="15484f1a-d14c-4d76-ad31-ba8dbb0f5e95" providerId="ADAL" clId="{7DCD77FA-93BD-49BC-8CD1-7F87C4D37D5B}" dt="2026-03-17T13:38:47.687" v="75" actId="20577"/>
      <pc:docMkLst>
        <pc:docMk/>
      </pc:docMkLst>
      <pc:sldChg chg="modNotesTx">
        <pc:chgData name="Cees van Dijk" userId="15484f1a-d14c-4d76-ad31-ba8dbb0f5e95" providerId="ADAL" clId="{7DCD77FA-93BD-49BC-8CD1-7F87C4D37D5B}" dt="2026-03-17T13:38:47.687" v="75" actId="20577"/>
        <pc:sldMkLst>
          <pc:docMk/>
          <pc:sldMk cId="7667022" sldId="2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17-3-2026</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17-3-2026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PowerPoint</a:t>
            </a:r>
            <a:r>
              <a:rPr lang="nl-NL" baseline="0" dirty="0"/>
              <a:t> is voor klassen van het voortgezet speciaal onderwijs (u</a:t>
            </a:r>
            <a:r>
              <a:rPr lang="nl-NL" sz="1200" dirty="0">
                <a:solidFill>
                  <a:schemeClr val="bg1"/>
                </a:solidFill>
              </a:rPr>
              <a:t>itstroomprofiel vervolgonderwijs),</a:t>
            </a:r>
            <a:r>
              <a:rPr lang="nl-NL" sz="1200" baseline="0" dirty="0">
                <a:solidFill>
                  <a:schemeClr val="bg1"/>
                </a:solidFill>
              </a:rPr>
              <a:t> ter voorbereiding op het ProDemos-programma </a:t>
            </a:r>
            <a:r>
              <a:rPr lang="nl-NL" sz="1200" baseline="0" dirty="0">
                <a:solidFill>
                  <a:schemeClr val="tx2"/>
                </a:solidFill>
              </a:rPr>
              <a:t>Tijd voor Politiek.</a:t>
            </a:r>
            <a:endParaRPr lang="nl-NL" sz="1200" baseline="0" dirty="0">
              <a:solidFill>
                <a:schemeClr val="bg1"/>
              </a:solidFill>
            </a:endParaRPr>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Op de 1</a:t>
            </a:r>
            <a:r>
              <a:rPr lang="nl-NL" baseline="30000" dirty="0"/>
              <a:t>e</a:t>
            </a:r>
            <a:r>
              <a:rPr lang="nl-NL" dirty="0"/>
              <a:t> foto staat het gebouw van ProDemos aan de Hofweg. Het programma start óf eindigt hier.</a:t>
            </a:r>
          </a:p>
          <a:p>
            <a:pPr marL="171450" indent="-171450">
              <a:buFont typeface="Arial" panose="020B0604020202020204" pitchFamily="34" charset="0"/>
              <a:buChar char="•"/>
            </a:pPr>
            <a:r>
              <a:rPr lang="nl-NL" dirty="0"/>
              <a:t>Op de 2</a:t>
            </a:r>
            <a:r>
              <a:rPr lang="nl-NL" baseline="30000" dirty="0"/>
              <a:t>e</a:t>
            </a:r>
            <a:r>
              <a:rPr lang="nl-NL" dirty="0"/>
              <a:t> foto zie je ons trappenhuis. We gebruiken de 2</a:t>
            </a:r>
            <a:r>
              <a:rPr lang="nl-NL" baseline="30000" dirty="0"/>
              <a:t>e</a:t>
            </a:r>
            <a:r>
              <a:rPr lang="nl-NL" dirty="0"/>
              <a:t>, 3</a:t>
            </a:r>
            <a:r>
              <a:rPr lang="nl-NL" baseline="30000" dirty="0"/>
              <a:t>e</a:t>
            </a:r>
            <a:r>
              <a:rPr lang="nl-NL" dirty="0"/>
              <a:t> en/of 4</a:t>
            </a:r>
            <a:r>
              <a:rPr lang="nl-NL" baseline="30000" dirty="0"/>
              <a:t>e</a:t>
            </a:r>
            <a:r>
              <a:rPr lang="nl-NL" dirty="0"/>
              <a:t> verdieping.</a:t>
            </a:r>
          </a:p>
          <a:p>
            <a:pPr marL="171450" indent="-171450">
              <a:buFont typeface="Arial" panose="020B0604020202020204" pitchFamily="34" charset="0"/>
              <a:buChar char="•"/>
            </a:pPr>
            <a:r>
              <a:rPr lang="nl-NL" dirty="0"/>
              <a:t>Op de 3</a:t>
            </a:r>
            <a:r>
              <a:rPr lang="nl-NL" baseline="30000" dirty="0"/>
              <a:t>e</a:t>
            </a:r>
            <a:r>
              <a:rPr lang="nl-NL" dirty="0"/>
              <a:t> foto zie je één van de zalen, waar het opstarten of afsluiten gebeurt. Bij het opstarten kan bijvoorbeeld ook een quiz gespeeld worden.</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263481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Op de 1</a:t>
            </a:r>
            <a:r>
              <a:rPr lang="nl-NL" baseline="30000" dirty="0"/>
              <a:t>e</a:t>
            </a:r>
            <a:r>
              <a:rPr lang="nl-NL" dirty="0"/>
              <a:t> foto zie de ingang van de 2</a:t>
            </a:r>
            <a:r>
              <a:rPr lang="nl-NL" baseline="30000" dirty="0"/>
              <a:t>e</a:t>
            </a:r>
            <a:r>
              <a:rPr lang="nl-NL" dirty="0"/>
              <a:t> locatie van ProDemos, deze locatie zit in het gebouw New Babylon. Dit is dichtbij de buurt van de Tweede Kamer. Het programma start óf eindigt hier.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Op de 2</a:t>
            </a:r>
            <a:r>
              <a:rPr lang="nl-NL" baseline="30000" dirty="0"/>
              <a:t>e</a:t>
            </a:r>
            <a:r>
              <a:rPr lang="nl-NL" dirty="0"/>
              <a:t> foto zie je één van de zalen (studio’s), waar het opstarten of afsluiten gebeurt.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Op de 3</a:t>
            </a:r>
            <a:r>
              <a:rPr lang="nl-NL" baseline="30000" dirty="0"/>
              <a:t>e</a:t>
            </a:r>
            <a:r>
              <a:rPr lang="nl-NL" dirty="0"/>
              <a:t> foto zie je gekleurde kluizen/kasten. Hier bergt de klas spullen op, voorafgaand aan het bezoek aan de Tweede Kamer (tassen, mobieltjes, eten/drinken, etc.).</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4</a:t>
            </a:fld>
            <a:endParaRPr lang="nl-NL"/>
          </a:p>
        </p:txBody>
      </p:sp>
    </p:spTree>
    <p:extLst>
      <p:ext uri="{BB962C8B-B14F-4D97-AF65-F5344CB8AC3E}">
        <p14:creationId xmlns:p14="http://schemas.microsoft.com/office/powerpoint/2010/main" val="1566957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Op de foto linksboven zie je de bezoekersingang van de Tweede Kamer. Hier moeten de leerlingen door een beveiligingsscan, waarbij ze een aantal spullen op een lopende band moeten leggen en zelf door een scanpoortje moeten leggen.</a:t>
            </a:r>
          </a:p>
          <a:p>
            <a:pPr marL="171450" indent="-171450">
              <a:buFont typeface="Arial" panose="020B0604020202020204" pitchFamily="34" charset="0"/>
              <a:buChar char="•"/>
            </a:pPr>
            <a:r>
              <a:rPr lang="nl-NL" dirty="0"/>
              <a:t>Op de foto rechtsboven zie je de Statenpassage, de centrale hal van de Tweede Kamer.</a:t>
            </a:r>
          </a:p>
          <a:p>
            <a:pPr marL="171450" indent="-171450">
              <a:buFont typeface="Arial" panose="020B0604020202020204" pitchFamily="34" charset="0"/>
              <a:buChar char="•"/>
            </a:pPr>
            <a:r>
              <a:rPr lang="nl-NL" dirty="0"/>
              <a:t>Op de onderste foto’s zie je hoe de leerlingen de plenaire vergaderzaal bezoeken. Dit doen ze óf op de publieke tribune (foto linksonder) óf via de zogenaamde multimediaruimte (achter glas) (rechtsonder). Als er een vergadering is, zit de groep sowieso in de multimediaruimte. Op de foto’s is de plenaire zaal leeg, dit zal bijna altijd zo zijn op maandag, dinsdagochtend en vrijdag. Op dinsdagmiddag, woensdag en donderdag kan het zo zijn dat er wel een vergadering is.</a:t>
            </a:r>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387795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De leerlingen zullen tijdens het programma lopen tussen het gebouw van ProDemos aan de Hofweg en de 2</a:t>
            </a:r>
            <a:r>
              <a:rPr lang="nl-NL" baseline="30000" dirty="0"/>
              <a:t>e</a:t>
            </a:r>
            <a:r>
              <a:rPr lang="nl-NL" dirty="0"/>
              <a:t> locatie van ProDemos in de buurt van de tijdelijke locatie van de Tweede Kamer. Dit doen ze als groep, samen met de begeleider.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Onderweg spelen de leerlingen op het Lange Voorhout een gps-speurtocht over de Grondwet (de Grondwetloop).</a:t>
            </a:r>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132572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Op deze foto’s zie je het DemocratieLab, dat in het gebouw van ProDemos aan de Hofweg zit. </a:t>
            </a:r>
            <a:r>
              <a:rPr lang="nl-NL" baseline="0" dirty="0"/>
              <a:t>Hierbij doen de leerlingen allerlei opdrachten die gaan over de democratie en rechtsstaat, waarbij veel ruimte is voor de eigen mening.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aseline="0" dirty="0"/>
              <a:t>Als ze dit onderdeel hebben afgerond, krijgen ze een persoonlijk certificaat met terugkoppeling via e-mail.</a:t>
            </a:r>
            <a:endParaRPr lang="nl-NL" dirty="0"/>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7</a:t>
            </a:fld>
            <a:endParaRPr lang="nl-NL"/>
          </a:p>
        </p:txBody>
      </p:sp>
    </p:spTree>
    <p:extLst>
      <p:ext uri="{BB962C8B-B14F-4D97-AF65-F5344CB8AC3E}">
        <p14:creationId xmlns:p14="http://schemas.microsoft.com/office/powerpoint/2010/main" val="207102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Gedurende het programma doen de leerlingen (in groepjes van 3 personen) korte opdrachtjes over het door hen bedachte wetsvoorstel. Dit heeft als doel om een rode draad in het programma aan te brengen.</a:t>
            </a:r>
          </a:p>
          <a:p>
            <a:pPr marL="171450" indent="-171450">
              <a:buFont typeface="Arial" panose="020B0604020202020204" pitchFamily="34" charset="0"/>
              <a:buChar char="•"/>
            </a:pPr>
            <a:r>
              <a:rPr lang="nl-NL" dirty="0"/>
              <a:t>Aan het eind krijgen de leerlingen een gepersonaliseerde </a:t>
            </a:r>
            <a:r>
              <a:rPr lang="nl-NL" i="1" dirty="0"/>
              <a:t>motion </a:t>
            </a:r>
            <a:r>
              <a:rPr lang="nl-NL" i="1" dirty="0" err="1"/>
              <a:t>graphic</a:t>
            </a:r>
            <a:r>
              <a:rPr lang="nl-NL" i="0" dirty="0"/>
              <a:t> te zien; deze worden ook verstuurd naar de docent.</a:t>
            </a:r>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8</a:t>
            </a:fld>
            <a:endParaRPr lang="nl-NL"/>
          </a:p>
        </p:txBody>
      </p:sp>
    </p:spTree>
    <p:extLst>
      <p:ext uri="{BB962C8B-B14F-4D97-AF65-F5344CB8AC3E}">
        <p14:creationId xmlns:p14="http://schemas.microsoft.com/office/powerpoint/2010/main" val="139847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a:solidFill>
                  <a:schemeClr val="bg2">
                    <a:lumMod val="75000"/>
                  </a:schemeClr>
                </a:solidFill>
              </a:rPr>
              <a:t>Beeld op de positie van dit grijze kader </a:t>
            </a:r>
          </a:p>
          <a:p>
            <a:r>
              <a:rPr lang="nl-NL" dirty="0">
                <a:solidFill>
                  <a:schemeClr val="bg2">
                    <a:lumMod val="75000"/>
                  </a:schemeClr>
                </a:solidFill>
              </a:rPr>
              <a:t>Breedte 5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FB8F4642-1559-EA49-A11F-C4E6F8063681}"/>
              </a:ext>
            </a:extLst>
          </p:cNvPr>
          <p:cNvSpPr/>
          <p:nvPr userDrawn="1"/>
        </p:nvSpPr>
        <p:spPr>
          <a:xfrm>
            <a:off x="0" y="-8099"/>
            <a:ext cx="9144000" cy="515159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7A109BA0-B169-0349-84BF-B9D76C9D1B2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51" y="-8099"/>
            <a:ext cx="9144000" cy="5143500"/>
          </a:xfrm>
          <a:prstGeom prst="rect">
            <a:avLst/>
          </a:prstGeom>
        </p:spPr>
      </p:pic>
      <p:sp>
        <p:nvSpPr>
          <p:cNvPr id="4" name="Rechthoek 3"/>
          <p:cNvSpPr/>
          <p:nvPr userDrawn="1"/>
        </p:nvSpPr>
        <p:spPr>
          <a:xfrm>
            <a:off x="2836084" y="3308858"/>
            <a:ext cx="3586680" cy="692497"/>
          </a:xfrm>
          <a:prstGeom prst="rect">
            <a:avLst/>
          </a:prstGeom>
        </p:spPr>
        <p:txBody>
          <a:bodyPr wrap="square" lIns="0" tIns="0" rIns="0" bIns="0" numCol="2">
            <a:noAutofit/>
          </a:bodyPr>
          <a:lstStyle/>
          <a:p>
            <a:pPr algn="ctr">
              <a:lnSpc>
                <a:spcPts val="2000"/>
              </a:lnSpc>
            </a:pPr>
            <a:r>
              <a:rPr lang="nl-NL" sz="1400" dirty="0">
                <a:solidFill>
                  <a:schemeClr val="tx2"/>
                </a:solidFill>
              </a:rPr>
              <a:t>﻿</a:t>
            </a:r>
            <a:r>
              <a:rPr lang="nl-NL" sz="1400" dirty="0" err="1">
                <a:solidFill>
                  <a:schemeClr val="tx2"/>
                </a:solidFill>
              </a:rPr>
              <a:t>ProDemos</a:t>
            </a:r>
            <a:endParaRPr lang="nl-NL" sz="1400" dirty="0">
              <a:solidFill>
                <a:schemeClr val="tx2"/>
              </a:solidFill>
            </a:endParaRPr>
          </a:p>
          <a:p>
            <a:pPr algn="ctr">
              <a:lnSpc>
                <a:spcPts val="2000"/>
              </a:lnSpc>
            </a:pPr>
            <a:r>
              <a:rPr lang="nl-NL" sz="1400" dirty="0" err="1">
                <a:solidFill>
                  <a:schemeClr val="tx2"/>
                </a:solidFill>
              </a:rPr>
              <a:t>Hofweg</a:t>
            </a:r>
            <a:r>
              <a:rPr lang="nl-NL" sz="1400" dirty="0">
                <a:solidFill>
                  <a:schemeClr val="tx2"/>
                </a:solidFill>
              </a:rPr>
              <a:t> 1H</a:t>
            </a:r>
          </a:p>
          <a:p>
            <a:pPr algn="ctr">
              <a:lnSpc>
                <a:spcPts val="2000"/>
              </a:lnSpc>
            </a:pPr>
            <a:r>
              <a:rPr lang="nl-NL" sz="1400" dirty="0">
                <a:solidFill>
                  <a:schemeClr val="tx2"/>
                </a:solidFill>
              </a:rPr>
              <a:t>2511 AA Den Haag</a:t>
            </a:r>
          </a:p>
          <a:p>
            <a:pPr algn="ctr">
              <a:lnSpc>
                <a:spcPts val="2000"/>
              </a:lnSpc>
            </a:pPr>
            <a:r>
              <a:rPr lang="nl-NL" sz="1400" dirty="0">
                <a:solidFill>
                  <a:schemeClr val="tx2"/>
                </a:solidFill>
              </a:rPr>
              <a:t>(070) 757 02 00</a:t>
            </a:r>
          </a:p>
          <a:p>
            <a:pPr algn="ctr">
              <a:lnSpc>
                <a:spcPts val="2000"/>
              </a:lnSpc>
            </a:pPr>
            <a:r>
              <a:rPr lang="nl-NL" sz="1400" dirty="0" err="1">
                <a:solidFill>
                  <a:schemeClr val="tx2"/>
                </a:solidFill>
              </a:rPr>
              <a:t>info@prodemos.nl</a:t>
            </a:r>
            <a:endParaRPr lang="nl-NL" sz="1400" dirty="0">
              <a:solidFill>
                <a:schemeClr val="tx2"/>
              </a:solidFill>
            </a:endParaRPr>
          </a:p>
          <a:p>
            <a:pPr algn="ctr">
              <a:lnSpc>
                <a:spcPts val="2000"/>
              </a:lnSpc>
            </a:pPr>
            <a:r>
              <a:rPr lang="nl-NL" sz="1400" dirty="0" err="1">
                <a:solidFill>
                  <a:schemeClr val="tx2"/>
                </a:solidFill>
              </a:rPr>
              <a:t>prodemos.nl</a:t>
            </a:r>
            <a:endParaRPr lang="nl-NL" sz="1400" dirty="0">
              <a:solidFill>
                <a:schemeClr val="tx2"/>
              </a:solidFill>
            </a:endParaRPr>
          </a:p>
        </p:txBody>
      </p:sp>
      <p:pic>
        <p:nvPicPr>
          <p:cNvPr id="16" name="Afbeelding 15">
            <a:extLst>
              <a:ext uri="{FF2B5EF4-FFF2-40B4-BE49-F238E27FC236}">
                <a16:creationId xmlns:a16="http://schemas.microsoft.com/office/drawing/2014/main" id="{338E597C-C6EC-2E4B-8AB3-879AF0C8BA5E}"/>
              </a:ext>
            </a:extLst>
          </p:cNvPr>
          <p:cNvPicPr>
            <a:picLocks noChangeAspect="1"/>
          </p:cNvPicPr>
          <p:nvPr userDrawn="1"/>
        </p:nvPicPr>
        <p:blipFill rotWithShape="1">
          <a:blip r:embed="rId3"/>
          <a:srcRect l="12602" r="39210" b="-4423"/>
          <a:stretch/>
        </p:blipFill>
        <p:spPr>
          <a:xfrm>
            <a:off x="3744103" y="4396618"/>
            <a:ext cx="1655794" cy="335570"/>
          </a:xfrm>
          <a:prstGeom prst="rect">
            <a:avLst/>
          </a:prstGeom>
        </p:spPr>
      </p:pic>
      <p:pic>
        <p:nvPicPr>
          <p:cNvPr id="12" name="Afbeelding 11">
            <a:extLst>
              <a:ext uri="{FF2B5EF4-FFF2-40B4-BE49-F238E27FC236}">
                <a16:creationId xmlns:a16="http://schemas.microsoft.com/office/drawing/2014/main" id="{282F4A23-1655-3948-9BEE-53024A68CC7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89061" y="0"/>
            <a:ext cx="2386181" cy="807445"/>
          </a:xfrm>
          <a:prstGeom prst="rect">
            <a:avLst/>
          </a:prstGeom>
          <a:solidFill>
            <a:schemeClr val="tx1"/>
          </a:solidFill>
        </p:spPr>
      </p:pic>
      <p:sp>
        <p:nvSpPr>
          <p:cNvPr id="8" name="Titel 1"/>
          <p:cNvSpPr>
            <a:spLocks noGrp="1"/>
          </p:cNvSpPr>
          <p:nvPr>
            <p:ph type="title"/>
          </p:nvPr>
        </p:nvSpPr>
        <p:spPr>
          <a:xfrm>
            <a:off x="828676" y="2332043"/>
            <a:ext cx="7601496" cy="588371"/>
          </a:xfrm>
        </p:spPr>
        <p:txBody>
          <a:bodyPr/>
          <a:lstStyle>
            <a:lvl1pPr algn="ctr">
              <a:defRPr>
                <a:solidFill>
                  <a:schemeClr val="tx2"/>
                </a:solidFill>
              </a:defRPr>
            </a:lvl1pPr>
          </a:lstStyle>
          <a:p>
            <a:r>
              <a:rPr lang="nl-NL"/>
              <a:t>Klik om stijl te bewerken</a:t>
            </a:r>
            <a:endParaRPr lang="nl-NL" dirty="0"/>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Rechthoek 5"/>
          <p:cNvSpPr/>
          <p:nvPr userDrawn="1"/>
        </p:nvSpPr>
        <p:spPr>
          <a:xfrm>
            <a:off x="0" y="468838"/>
            <a:ext cx="1800000" cy="46746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52F215F-94DF-C14F-AF3C-BDDFCA1DEB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a:solidFill>
                  <a:schemeClr val="bg2">
                    <a:lumMod val="75000"/>
                  </a:schemeClr>
                </a:solidFill>
              </a:rPr>
              <a:t>Beelddia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r>
              <a:rPr lang="nl-NL" dirty="0">
                <a:solidFill>
                  <a:schemeClr val="bg2">
                    <a:lumMod val="75000"/>
                  </a:schemeClr>
                </a:solidFill>
              </a:rPr>
              <a:t>Tekst vrij te positioneren.</a:t>
            </a:r>
          </a:p>
          <a:p>
            <a:r>
              <a:rPr lang="nl-NL" dirty="0">
                <a:solidFill>
                  <a:schemeClr val="bg2">
                    <a:lumMod val="75000"/>
                  </a:schemeClr>
                </a:solidFill>
              </a:rPr>
              <a:t>Breedte 25,4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baseline="0" dirty="0">
                <a:solidFill>
                  <a:schemeClr val="bg2">
                    <a:lumMod val="75000"/>
                  </a:schemeClr>
                </a:solidFill>
              </a:rPr>
              <a:t>Selecteer de afbeelding en ga naar menu ‘Schikken / Naar achtergrond’ </a:t>
            </a:r>
            <a:br>
              <a:rPr lang="nl-NL" baseline="0" dirty="0">
                <a:solidFill>
                  <a:schemeClr val="bg2">
                    <a:lumMod val="75000"/>
                  </a:schemeClr>
                </a:solidFill>
              </a:rPr>
            </a:br>
            <a:r>
              <a:rPr lang="nl-NL" baseline="0" dirty="0">
                <a:solidFill>
                  <a:schemeClr val="bg2">
                    <a:lumMod val="75000"/>
                  </a:schemeClr>
                </a:solidFill>
              </a:rPr>
              <a:t>om de afbeelding achter de tekst te plaatsen</a:t>
            </a:r>
            <a:endParaRPr lang="nl-NL" dirty="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a:solidFill>
                  <a:schemeClr val="bg2">
                    <a:lumMod val="75000"/>
                  </a:schemeClr>
                </a:solidFill>
              </a:rPr>
              <a:t>Kop</a:t>
            </a:r>
            <a:br>
              <a:rPr lang="nl-NL" dirty="0">
                <a:solidFill>
                  <a:schemeClr val="bg2">
                    <a:lumMod val="75000"/>
                  </a:schemeClr>
                </a:solidFill>
              </a:rPr>
            </a:br>
            <a:r>
              <a:rPr lang="nl-NL" dirty="0">
                <a:solidFill>
                  <a:schemeClr val="bg2">
                    <a:lumMod val="75000"/>
                  </a:schemeClr>
                </a:solidFill>
              </a:rPr>
              <a:t>Plaatsing in gekleurd kader</a:t>
            </a:r>
          </a:p>
          <a:p>
            <a:r>
              <a:rPr lang="nl-NL" dirty="0">
                <a:solidFill>
                  <a:schemeClr val="bg2">
                    <a:lumMod val="75000"/>
                  </a:schemeClr>
                </a:solidFill>
              </a:rPr>
              <a:t>Links of rechts tegen de rand aan plaatsen, hoogte afhankelijk van achterliggende afbeelding</a:t>
            </a:r>
          </a:p>
          <a:p>
            <a:endParaRPr lang="nl-NL" dirty="0">
              <a:solidFill>
                <a:schemeClr val="bg2">
                  <a:lumMod val="75000"/>
                </a:schemeClr>
              </a:solidFill>
            </a:endParaRPr>
          </a:p>
          <a:p>
            <a:r>
              <a:rPr lang="nl-NL" baseline="0" dirty="0">
                <a:solidFill>
                  <a:schemeClr val="bg2">
                    <a:lumMod val="75000"/>
                  </a:schemeClr>
                </a:solidFill>
              </a:rPr>
              <a:t>Maak het kader rondom de tekst ca. 1 cm groter</a:t>
            </a:r>
            <a:endParaRPr lang="nl-NL" dirty="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 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09" y="0"/>
            <a:ext cx="9141291" cy="5143500"/>
          </a:xfrm>
          <a:prstGeom prst="rect">
            <a:avLst/>
          </a:prstGeom>
        </p:spPr>
      </p:pic>
      <p:sp>
        <p:nvSpPr>
          <p:cNvPr id="7" name="Titel 1"/>
          <p:cNvSpPr txBox="1">
            <a:spLocks/>
          </p:cNvSpPr>
          <p:nvPr userDrawn="1"/>
        </p:nvSpPr>
        <p:spPr>
          <a:xfrm>
            <a:off x="2160000" y="1474045"/>
            <a:ext cx="6436800" cy="720000"/>
          </a:xfrm>
          <a:prstGeom prst="rect">
            <a:avLst/>
          </a:prstGeom>
          <a:no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Titelstijl van model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 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09" y="0"/>
            <a:ext cx="9141291" cy="5143500"/>
          </a:xfrm>
          <a:prstGeom prst="rect">
            <a:avLst/>
          </a:prstGeom>
        </p:spPr>
      </p:pic>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2"/>
                </a:solidFill>
              </a:defRPr>
            </a:lvl1pPr>
          </a:lstStyle>
          <a:p>
            <a:r>
              <a:rPr lang="nl-NL"/>
              <a:t>Klik om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a:solidFill>
                  <a:schemeClr val="bg2">
                    <a:lumMod val="75000"/>
                  </a:schemeClr>
                </a:solidFill>
              </a:rPr>
              <a:t>Beeld op de positie van dit </a:t>
            </a:r>
            <a:r>
              <a:rPr lang="nl-NL" dirty="0" err="1">
                <a:solidFill>
                  <a:schemeClr val="bg2">
                    <a:lumMod val="75000"/>
                  </a:schemeClr>
                </a:solidFill>
              </a:rPr>
              <a:t>grijzekader</a:t>
            </a:r>
            <a:r>
              <a:rPr lang="nl-NL" dirty="0">
                <a:solidFill>
                  <a:schemeClr val="bg2">
                    <a:lumMod val="75000"/>
                  </a:schemeClr>
                </a:solidFill>
              </a:rPr>
              <a:t> </a:t>
            </a:r>
          </a:p>
          <a:p>
            <a:pPr algn="ctr"/>
            <a:r>
              <a:rPr lang="nl-NL" dirty="0">
                <a:solidFill>
                  <a:schemeClr val="bg2">
                    <a:lumMod val="75000"/>
                  </a:schemeClr>
                </a:solidFill>
              </a:rPr>
              <a:t>Breedte 5,5 cm</a:t>
            </a:r>
          </a:p>
          <a:p>
            <a:pPr algn="ctr"/>
            <a:r>
              <a:rPr lang="nl-NL" dirty="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Hor. positie</a:t>
            </a:r>
            <a:r>
              <a:rPr lang="nl-NL" baseline="0" dirty="0">
                <a:solidFill>
                  <a:schemeClr val="bg2">
                    <a:lumMod val="75000"/>
                  </a:schemeClr>
                </a:solidFill>
              </a:rPr>
              <a:t> 1 cm</a:t>
            </a:r>
            <a:endParaRPr lang="nl-NL" dirty="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4" r:id="rId5"/>
    <p:sldLayoutId id="2147483683"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p:titleStyle>
    <p:bodyStyle>
      <a:lvl1pPr marL="144000" indent="-144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88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432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576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720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endParaRPr lang="nl-NL" dirty="0"/>
          </a:p>
        </p:txBody>
      </p:sp>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8194" name="Picture 2">
            <a:extLst>
              <a:ext uri="{FF2B5EF4-FFF2-40B4-BE49-F238E27FC236}">
                <a16:creationId xmlns:a16="http://schemas.microsoft.com/office/drawing/2014/main" id="{D068F2C5-20CD-09DE-5A98-8B286063305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57200" y="449037"/>
            <a:ext cx="8227557" cy="3330963"/>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p:cNvSpPr txBox="1">
            <a:spLocks/>
          </p:cNvSpPr>
          <p:nvPr/>
        </p:nvSpPr>
        <p:spPr>
          <a:xfrm>
            <a:off x="457201" y="3780000"/>
            <a:ext cx="8217893"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algn="ctr" fontAlgn="ctr">
              <a:lnSpc>
                <a:spcPts val="3200"/>
              </a:lnSpc>
            </a:pPr>
            <a:r>
              <a:rPr lang="nl-NL" dirty="0">
                <a:solidFill>
                  <a:schemeClr val="bg1"/>
                </a:solidFill>
              </a:rPr>
              <a:t>Excursie naar Politiek Den Haag</a:t>
            </a:r>
            <a:endParaRPr lang="nl-NL" sz="1800" dirty="0">
              <a:solidFill>
                <a:schemeClr val="tx2"/>
              </a:solidFill>
            </a:endParaRPr>
          </a:p>
        </p:txBody>
      </p:sp>
      <p:pic>
        <p:nvPicPr>
          <p:cNvPr id="16" name="Afbeelding 15">
            <a:extLst>
              <a:ext uri="{FF2B5EF4-FFF2-40B4-BE49-F238E27FC236}">
                <a16:creationId xmlns:a16="http://schemas.microsoft.com/office/drawing/2014/main" id="{1DF55A26-985A-F440-B48D-E27029425D9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47175" y="-8098"/>
            <a:ext cx="1869954" cy="632762"/>
          </a:xfrm>
          <a:prstGeom prst="rect">
            <a:avLst/>
          </a:prstGeom>
          <a:solidFill>
            <a:srgbClr val="FFFFFF"/>
          </a:solidFill>
        </p:spPr>
      </p:pic>
    </p:spTree>
    <p:extLst>
      <p:ext uri="{BB962C8B-B14F-4D97-AF65-F5344CB8AC3E}">
        <p14:creationId xmlns:p14="http://schemas.microsoft.com/office/powerpoint/2010/main" val="7667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a:t>Excursie naar Den Haag</a:t>
            </a:r>
          </a:p>
          <a:p>
            <a:r>
              <a:rPr lang="nl-NL"/>
              <a:t>Bezoek aan de Tweede Kamer</a:t>
            </a:r>
          </a:p>
          <a:p>
            <a:r>
              <a:rPr lang="nl-NL"/>
              <a:t>Georganiseerd door ProDemos</a:t>
            </a:r>
          </a:p>
          <a:p>
            <a:r>
              <a:rPr lang="nl-NL"/>
              <a:t>Begeleider van ProDemos</a:t>
            </a:r>
          </a:p>
          <a:p>
            <a:r>
              <a:rPr lang="nl-NL"/>
              <a:t>Programma duurt ongeveer 4 uur en 15 minuten (inclusief pauze)</a:t>
            </a:r>
          </a:p>
          <a:p>
            <a:r>
              <a:rPr lang="nl-NL"/>
              <a:t>Verschillende, korte onderdelen</a:t>
            </a:r>
            <a:endParaRPr lang="nl-NL" dirty="0"/>
          </a:p>
        </p:txBody>
      </p:sp>
      <p:sp>
        <p:nvSpPr>
          <p:cNvPr id="3" name="Titel 2"/>
          <p:cNvSpPr>
            <a:spLocks noGrp="1"/>
          </p:cNvSpPr>
          <p:nvPr>
            <p:ph type="title"/>
          </p:nvPr>
        </p:nvSpPr>
        <p:spPr/>
        <p:txBody>
          <a:bodyPr/>
          <a:lstStyle/>
          <a:p>
            <a:r>
              <a:rPr lang="nl-NL" dirty="0"/>
              <a:t>Wat ga je doen?</a:t>
            </a:r>
          </a:p>
        </p:txBody>
      </p:sp>
      <p:pic>
        <p:nvPicPr>
          <p:cNvPr id="9222" name="Picture 6">
            <a:extLst>
              <a:ext uri="{FF2B5EF4-FFF2-40B4-BE49-F238E27FC236}">
                <a16:creationId xmlns:a16="http://schemas.microsoft.com/office/drawing/2014/main" id="{6BFBD8DF-6D6D-8FAC-450F-F33122BF20E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0" y="463500"/>
            <a:ext cx="1781175"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9310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E64B5ACE-62E7-D5B7-10A0-2E7B682BF98D}"/>
              </a:ext>
            </a:extLst>
          </p:cNvPr>
          <p:cNvSpPr>
            <a:spLocks noGrp="1"/>
          </p:cNvSpPr>
          <p:nvPr>
            <p:ph type="ftr" sz="quarter" idx="3"/>
          </p:nvPr>
        </p:nvSpPr>
        <p:spPr/>
        <p:txBody>
          <a:bodyPr/>
          <a:lstStyle/>
          <a:p>
            <a:endParaRPr lang="nl-NL" dirty="0"/>
          </a:p>
        </p:txBody>
      </p:sp>
      <p:pic>
        <p:nvPicPr>
          <p:cNvPr id="2050" name="Picture 2">
            <a:extLst>
              <a:ext uri="{FF2B5EF4-FFF2-40B4-BE49-F238E27FC236}">
                <a16:creationId xmlns:a16="http://schemas.microsoft.com/office/drawing/2014/main" id="{1AD68935-FFB1-160E-3DCB-9E8177D1B85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498475" y="1446212"/>
            <a:ext cx="3700463"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DB12D4CB-6D48-E80B-01D8-CB3492EF788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4300" y="1446212"/>
            <a:ext cx="32893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2D140F54-E9A0-C501-FA8F-26E193B0E5C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293812" y="1446212"/>
            <a:ext cx="3700463" cy="246697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55D08B5B-96BE-D633-C382-9CDBABD42944}"/>
              </a:ext>
            </a:extLst>
          </p:cNvPr>
          <p:cNvSpPr>
            <a:spLocks noGrp="1"/>
          </p:cNvSpPr>
          <p:nvPr>
            <p:ph type="title"/>
          </p:nvPr>
        </p:nvSpPr>
        <p:spPr>
          <a:xfrm>
            <a:off x="4791074" y="4114920"/>
            <a:ext cx="4352925" cy="720000"/>
          </a:xfrm>
        </p:spPr>
        <p:txBody>
          <a:bodyPr/>
          <a:lstStyle/>
          <a:p>
            <a:r>
              <a:rPr lang="nl-NL" dirty="0"/>
              <a:t>Gebouw van ProDemos</a:t>
            </a:r>
          </a:p>
        </p:txBody>
      </p:sp>
    </p:spTree>
    <p:extLst>
      <p:ext uri="{BB962C8B-B14F-4D97-AF65-F5344CB8AC3E}">
        <p14:creationId xmlns:p14="http://schemas.microsoft.com/office/powerpoint/2010/main" val="26505524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43ECB-DB69-735E-A634-A6CD7DD97EAA}"/>
              </a:ext>
            </a:extLst>
          </p:cNvPr>
          <p:cNvSpPr>
            <a:spLocks noGrp="1"/>
          </p:cNvSpPr>
          <p:nvPr>
            <p:ph type="title"/>
          </p:nvPr>
        </p:nvSpPr>
        <p:spPr>
          <a:xfrm>
            <a:off x="4800600" y="4048245"/>
            <a:ext cx="4343400" cy="720000"/>
          </a:xfrm>
        </p:spPr>
        <p:txBody>
          <a:bodyPr/>
          <a:lstStyle/>
          <a:p>
            <a:r>
              <a:rPr lang="nl-NL" dirty="0"/>
              <a:t>Gebouw van ProDemos</a:t>
            </a:r>
          </a:p>
        </p:txBody>
      </p:sp>
      <p:pic>
        <p:nvPicPr>
          <p:cNvPr id="1028" name="Picture 4">
            <a:extLst>
              <a:ext uri="{FF2B5EF4-FFF2-40B4-BE49-F238E27FC236}">
                <a16:creationId xmlns:a16="http://schemas.microsoft.com/office/drawing/2014/main" id="{611E35F7-0182-F665-9DA2-5E7E6BFB954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419142" y="1599699"/>
            <a:ext cx="324000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79E9A43-A338-F2DD-4982-FA08C7B0AAB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781572" y="1599699"/>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D59A40C-B856-6915-7B2F-80B6F4985AF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48413" y="1059699"/>
            <a:ext cx="2160000" cy="324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430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B3D8853-D9C8-D9E2-ECA1-2125422AB8E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552077" y="609600"/>
            <a:ext cx="323999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8AA3145-E79F-49B5-919A-8BBDC7E46DBF}"/>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68827" y="2888250"/>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4D55875-BCC5-F60C-23E9-520DC888DC7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552077" y="2888250"/>
            <a:ext cx="324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D4921222-8B35-BDE1-0E96-632C876A6DD3}"/>
              </a:ext>
            </a:extLst>
          </p:cNvPr>
          <p:cNvSpPr>
            <a:spLocks noGrp="1"/>
          </p:cNvSpPr>
          <p:nvPr>
            <p:ph type="title"/>
          </p:nvPr>
        </p:nvSpPr>
        <p:spPr>
          <a:xfrm>
            <a:off x="6057901" y="3473010"/>
            <a:ext cx="3086099" cy="990480"/>
          </a:xfrm>
        </p:spPr>
        <p:txBody>
          <a:bodyPr/>
          <a:lstStyle/>
          <a:p>
            <a:r>
              <a:rPr lang="nl-NL" dirty="0"/>
              <a:t>Bezoek aan de Tweede Kamer</a:t>
            </a:r>
          </a:p>
        </p:txBody>
      </p:sp>
      <p:pic>
        <p:nvPicPr>
          <p:cNvPr id="3084" name="Picture 12">
            <a:extLst>
              <a:ext uri="{FF2B5EF4-FFF2-40B4-BE49-F238E27FC236}">
                <a16:creationId xmlns:a16="http://schemas.microsoft.com/office/drawing/2014/main" id="{64FAD943-EB1E-043A-98CE-96150DE23DB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68827" y="609600"/>
            <a:ext cx="324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547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BA8CA49F-7C8D-9DD6-25A8-DFA0AF1689E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151294" y="614797"/>
            <a:ext cx="2876400" cy="215079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BB4480AF-2D3B-4944-75B7-D3CD3271AFD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51293" y="2881464"/>
            <a:ext cx="2877101"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EE8B7E59-0A47-EB51-F781-0D7114C1C870}"/>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62"/>
          <a:stretch>
            <a:fillRect/>
          </a:stretch>
        </p:blipFill>
        <p:spPr bwMode="auto">
          <a:xfrm>
            <a:off x="3176520" y="2881463"/>
            <a:ext cx="287710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boom, grond, buiten&#10;&#10;Automatisch gegenereerde beschrijving">
            <a:extLst>
              <a:ext uri="{FF2B5EF4-FFF2-40B4-BE49-F238E27FC236}">
                <a16:creationId xmlns:a16="http://schemas.microsoft.com/office/drawing/2014/main" id="{26DBD026-05DD-90C9-28A1-284693BE920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176519" y="614797"/>
            <a:ext cx="2878880" cy="2160000"/>
          </a:xfrm>
          <a:prstGeom prst="rect">
            <a:avLst/>
          </a:prstGeom>
        </p:spPr>
      </p:pic>
      <p:sp>
        <p:nvSpPr>
          <p:cNvPr id="2" name="Titel 1">
            <a:extLst>
              <a:ext uri="{FF2B5EF4-FFF2-40B4-BE49-F238E27FC236}">
                <a16:creationId xmlns:a16="http://schemas.microsoft.com/office/drawing/2014/main" id="{4E74D0E1-CE53-032B-C4BE-AC4558B4FD34}"/>
              </a:ext>
            </a:extLst>
          </p:cNvPr>
          <p:cNvSpPr>
            <a:spLocks noGrp="1"/>
          </p:cNvSpPr>
          <p:nvPr>
            <p:ph type="title"/>
          </p:nvPr>
        </p:nvSpPr>
        <p:spPr>
          <a:xfrm>
            <a:off x="5715001" y="3352800"/>
            <a:ext cx="3429000" cy="969678"/>
          </a:xfrm>
        </p:spPr>
        <p:txBody>
          <a:bodyPr/>
          <a:lstStyle/>
          <a:p>
            <a:r>
              <a:rPr lang="nl-NL" dirty="0"/>
              <a:t>Lopen + </a:t>
            </a:r>
            <a:br>
              <a:rPr lang="nl-NL" dirty="0"/>
            </a:br>
            <a:r>
              <a:rPr lang="nl-NL" dirty="0"/>
              <a:t>GPS-speurtocht</a:t>
            </a:r>
          </a:p>
        </p:txBody>
      </p:sp>
    </p:spTree>
    <p:extLst>
      <p:ext uri="{BB962C8B-B14F-4D97-AF65-F5344CB8AC3E}">
        <p14:creationId xmlns:p14="http://schemas.microsoft.com/office/powerpoint/2010/main" val="42852165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C5FCD-238D-7AFC-9B57-68B7509A71EF}"/>
              </a:ext>
            </a:extLst>
          </p:cNvPr>
          <p:cNvSpPr>
            <a:spLocks noGrp="1"/>
          </p:cNvSpPr>
          <p:nvPr>
            <p:ph type="title"/>
          </p:nvPr>
        </p:nvSpPr>
        <p:spPr>
          <a:xfrm>
            <a:off x="5991225" y="4063500"/>
            <a:ext cx="3152775" cy="720000"/>
          </a:xfrm>
        </p:spPr>
        <p:txBody>
          <a:bodyPr/>
          <a:lstStyle/>
          <a:p>
            <a:r>
              <a:rPr lang="nl-NL" dirty="0"/>
              <a:t>DemocratieLab</a:t>
            </a:r>
          </a:p>
        </p:txBody>
      </p:sp>
      <p:sp>
        <p:nvSpPr>
          <p:cNvPr id="3" name="Tijdelijke aanduiding voor voettekst 2">
            <a:extLst>
              <a:ext uri="{FF2B5EF4-FFF2-40B4-BE49-F238E27FC236}">
                <a16:creationId xmlns:a16="http://schemas.microsoft.com/office/drawing/2014/main" id="{4C6F9ADD-261F-EA88-9E0C-B06287A6F017}"/>
              </a:ext>
            </a:extLst>
          </p:cNvPr>
          <p:cNvSpPr>
            <a:spLocks noGrp="1"/>
          </p:cNvSpPr>
          <p:nvPr>
            <p:ph type="ftr" sz="quarter" idx="3"/>
          </p:nvPr>
        </p:nvSpPr>
        <p:spPr/>
        <p:txBody>
          <a:bodyPr/>
          <a:lstStyle/>
          <a:p>
            <a:r>
              <a:rPr lang="nl-NL" dirty="0"/>
              <a:t>=</a:t>
            </a:r>
          </a:p>
        </p:txBody>
      </p:sp>
      <p:pic>
        <p:nvPicPr>
          <p:cNvPr id="10242" name="Picture 2">
            <a:extLst>
              <a:ext uri="{FF2B5EF4-FFF2-40B4-BE49-F238E27FC236}">
                <a16:creationId xmlns:a16="http://schemas.microsoft.com/office/drawing/2014/main" id="{8202484C-E8E5-5B7A-6C23-A35BC30E0542}"/>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787525" y="1599700"/>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EBB7DFB-ADBD-31E0-F9F8-CBB5C4E8224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6475" y="1599700"/>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4E934722-CF04-6A8C-FECD-02D66FD7EB0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492000" y="1013650"/>
            <a:ext cx="216000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72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4A4B7-B02C-D9F0-2F29-39865651AD22}"/>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201E87F1-6758-F565-0416-28E9847637D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188661" y="564386"/>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DA12C15C-4ADB-35C9-0AF8-C71D47316A3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88661" y="2850151"/>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F33A1B4D-F1F8-4C2A-278F-8E861ED7699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3195341" y="2850151"/>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E640FCEF-DA12-48BA-98D8-0462472ECA91}"/>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3195341" y="564386"/>
            <a:ext cx="288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675A8B4-7E8A-6F98-8883-B90BAA6D4010}"/>
              </a:ext>
            </a:extLst>
          </p:cNvPr>
          <p:cNvSpPr>
            <a:spLocks noGrp="1"/>
          </p:cNvSpPr>
          <p:nvPr>
            <p:ph type="title"/>
          </p:nvPr>
        </p:nvSpPr>
        <p:spPr>
          <a:xfrm>
            <a:off x="6562724" y="3333750"/>
            <a:ext cx="2581275" cy="956401"/>
          </a:xfrm>
        </p:spPr>
        <p:txBody>
          <a:bodyPr/>
          <a:lstStyle/>
          <a:p>
            <a:r>
              <a:rPr lang="nl-NL" dirty="0"/>
              <a:t>Van Wens Naar Wet</a:t>
            </a:r>
          </a:p>
        </p:txBody>
      </p:sp>
    </p:spTree>
    <p:extLst>
      <p:ext uri="{BB962C8B-B14F-4D97-AF65-F5344CB8AC3E}">
        <p14:creationId xmlns:p14="http://schemas.microsoft.com/office/powerpoint/2010/main" val="27194266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5C52B-67AE-2D43-8F22-BA3B5A9E9176}"/>
              </a:ext>
            </a:extLst>
          </p:cNvPr>
          <p:cNvSpPr>
            <a:spLocks noGrp="1"/>
          </p:cNvSpPr>
          <p:nvPr>
            <p:ph type="title"/>
          </p:nvPr>
        </p:nvSpPr>
        <p:spPr/>
        <p:txBody>
          <a:bodyPr/>
          <a:lstStyle/>
          <a:p>
            <a:r>
              <a:rPr lang="nl-NL" dirty="0"/>
              <a:t>prodemos.nl</a:t>
            </a:r>
          </a:p>
        </p:txBody>
      </p:sp>
    </p:spTree>
    <p:extLst>
      <p:ext uri="{BB962C8B-B14F-4D97-AF65-F5344CB8AC3E}">
        <p14:creationId xmlns:p14="http://schemas.microsoft.com/office/powerpoint/2010/main" val="23957090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ProDemos">
  <a:themeElements>
    <a:clrScheme name="ProDemos Themakleuren 2025">
      <a:dk1>
        <a:srgbClr val="D60E41"/>
      </a:dk1>
      <a:lt1>
        <a:srgbClr val="FFFFFF"/>
      </a:lt1>
      <a:dk2>
        <a:srgbClr val="1A1918"/>
      </a:dk2>
      <a:lt2>
        <a:srgbClr val="EAEAEA"/>
      </a:lt2>
      <a:accent1>
        <a:srgbClr val="009FCB"/>
      </a:accent1>
      <a:accent2>
        <a:srgbClr val="65B32E"/>
      </a:accent2>
      <a:accent3>
        <a:srgbClr val="FCC243"/>
      </a:accent3>
      <a:accent4>
        <a:srgbClr val="EB5B24"/>
      </a:accent4>
      <a:accent5>
        <a:srgbClr val="D7007E"/>
      </a:accent5>
      <a:accent6>
        <a:srgbClr val="D60E41"/>
      </a:accent6>
      <a:hlink>
        <a:srgbClr val="009FCB"/>
      </a:hlink>
      <a:folHlink>
        <a:srgbClr val="C3B8A6"/>
      </a:folHlink>
    </a:clrScheme>
    <a:fontScheme name="Office-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B5E966E2-D747-4EA3-A623-D0EEFD0646CB}" vid="{38B7CE88-2803-489F-A070-FDA45BB16A7C}"/>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9" ma:contentTypeDescription="Een nieuw document maken." ma:contentTypeScope="" ma:versionID="dd9bc6c2281cde4a7ef0d03cbb03c515">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0d9d1f73e3298603ef356ea60cc29060"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Props1.xml><?xml version="1.0" encoding="utf-8"?>
<ds:datastoreItem xmlns:ds="http://schemas.openxmlformats.org/officeDocument/2006/customXml" ds:itemID="{0B32322C-932B-4859-A5B2-0409842AB933}">
  <ds:schemaRefs>
    <ds:schemaRef ds:uri="http://schemas.microsoft.com/sharepoint/v3/contenttype/forms"/>
  </ds:schemaRefs>
</ds:datastoreItem>
</file>

<file path=customXml/itemProps2.xml><?xml version="1.0" encoding="utf-8"?>
<ds:datastoreItem xmlns:ds="http://schemas.openxmlformats.org/officeDocument/2006/customXml" ds:itemID="{1A4FBF9D-5B1C-4969-9893-4517F75CEB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166596-befa-4d6e-9b8b-75e822e8a231"/>
    <ds:schemaRef ds:uri="3a7bcf79-13ec-4791-9315-eb816fa35d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88C4FD-4B64-425A-8032-F729906C36B0}">
  <ds:schemaRefs>
    <ds:schemaRef ds:uri="http://schemas.openxmlformats.org/package/2006/metadata/core-properties"/>
    <ds:schemaRef ds:uri="http://schemas.microsoft.com/office/2006/metadata/properties"/>
    <ds:schemaRef ds:uri="5a090efa-bffa-44a2-86ac-75fb8fda6aaf"/>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http://purl.org/dc/terms/"/>
    <ds:schemaRef ds:uri="f6166596-befa-4d6e-9b8b-75e822e8a231"/>
    <ds:schemaRef ds:uri="3a7bcf79-13ec-4791-9315-eb816fa35df2"/>
  </ds:schemaRefs>
</ds:datastoreItem>
</file>

<file path=docProps/app.xml><?xml version="1.0" encoding="utf-8"?>
<Properties xmlns="http://schemas.openxmlformats.org/officeDocument/2006/extended-properties" xmlns:vt="http://schemas.openxmlformats.org/officeDocument/2006/docPropsVTypes">
  <Template>ProDemos powerpointtemplate-NL rood 2025</Template>
  <TotalTime>0</TotalTime>
  <Words>595</Words>
  <Application>Microsoft Office PowerPoint</Application>
  <PresentationFormat>Diavoorstelling (16:9)</PresentationFormat>
  <Paragraphs>40</Paragraphs>
  <Slides>9</Slides>
  <Notes>7</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9</vt:i4>
      </vt:variant>
    </vt:vector>
  </HeadingPairs>
  <TitlesOfParts>
    <vt:vector size="12" baseType="lpstr">
      <vt:lpstr>Arial</vt:lpstr>
      <vt:lpstr>Calibri</vt:lpstr>
      <vt:lpstr>ProDemos</vt:lpstr>
      <vt:lpstr>PowerPoint-presentatie</vt:lpstr>
      <vt:lpstr>Wat ga je doen?</vt:lpstr>
      <vt:lpstr>Gebouw van ProDemos</vt:lpstr>
      <vt:lpstr>Gebouw van ProDemos</vt:lpstr>
      <vt:lpstr>Bezoek aan de Tweede Kamer</vt:lpstr>
      <vt:lpstr>Lopen +  GPS-speurtocht</vt:lpstr>
      <vt:lpstr>DemocratieLab</vt:lpstr>
      <vt:lpstr>Van Wens Naar Wet</vt:lpstr>
      <vt:lpstr>prodemos.nl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Cees van Dijk</dc:creator>
  <cp:keywords/>
  <dc:description/>
  <cp:lastModifiedBy>Cees van Dijk</cp:lastModifiedBy>
  <cp:revision>1</cp:revision>
  <cp:lastPrinted>2017-06-07T13:51:27Z</cp:lastPrinted>
  <dcterms:created xsi:type="dcterms:W3CDTF">2026-03-16T15:45:18Z</dcterms:created>
  <dcterms:modified xsi:type="dcterms:W3CDTF">2026-03-17T13:42:01Z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108686600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ContentTypeId">
    <vt:lpwstr>0x010100BEB7D61D776EC44EBF96354E46DD7CF7</vt:lpwstr>
  </property>
</Properties>
</file>