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8288000" cy="10287000"/>
  <p:notesSz cx="6858000" cy="9144000"/>
  <p:embeddedFontLst>
    <p:embeddedFont>
      <p:font typeface="Calibri (MS) Bold" panose="020B0604020202020204" charset="0"/>
      <p:regular r:id="rId9"/>
    </p:embeddedFont>
    <p:embeddedFont>
      <p:font typeface="Unit OT 1" panose="020B0604020202020204" charset="0"/>
      <p:regular r:id="rId10"/>
    </p:embeddedFont>
    <p:embeddedFont>
      <p:font typeface="Unit OT 2" panose="020B0604020202020204" charset="0"/>
      <p:regular r:id="rId11"/>
    </p:embeddedFont>
    <p:embeddedFont>
      <p:font typeface="Unit OT 3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33A637-9B47-48C0-AD62-D074E595C18E}" v="3" dt="2026-08-19T14:12:08.337"/>
    <p1510:client id="{2B575A8C-7C15-4DE9-B332-A94605A936CF}" v="3" dt="2026-08-06T14:39:10.5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18" Type="http://schemas.openxmlformats.org/officeDocument/2006/relationships/image" Target="../media/image2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openxmlformats.org/officeDocument/2006/relationships/image" Target="../media/image16.jpe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5" Type="http://schemas.openxmlformats.org/officeDocument/2006/relationships/image" Target="../media/image1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F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36003"/>
            <a:chOff x="0" y="0"/>
            <a:chExt cx="24384000" cy="12480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48029"/>
            </a:xfrm>
            <a:custGeom>
              <a:avLst/>
              <a:gdLst/>
              <a:ahLst/>
              <a:cxnLst/>
              <a:rect l="l" t="t" r="r" b="b"/>
              <a:pathLst>
                <a:path w="24384000" h="1248029">
                  <a:moveTo>
                    <a:pt x="0" y="0"/>
                  </a:moveTo>
                  <a:lnTo>
                    <a:pt x="24384000" y="0"/>
                  </a:lnTo>
                  <a:lnTo>
                    <a:pt x="24384000" y="1248029"/>
                  </a:lnTo>
                  <a:lnTo>
                    <a:pt x="0" y="1248029"/>
                  </a:lnTo>
                  <a:close/>
                </a:path>
              </a:pathLst>
            </a:custGeom>
            <a:solidFill>
              <a:srgbClr val="009FCB"/>
            </a:soli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31552" y="64322"/>
            <a:ext cx="2714901" cy="919296"/>
            <a:chOff x="0" y="0"/>
            <a:chExt cx="3619868" cy="12257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881" cy="1225677"/>
            </a:xfrm>
            <a:custGeom>
              <a:avLst/>
              <a:gdLst/>
              <a:ahLst/>
              <a:cxnLst/>
              <a:rect l="l" t="t" r="r" b="b"/>
              <a:pathLst>
                <a:path w="3619881" h="1225677">
                  <a:moveTo>
                    <a:pt x="0" y="0"/>
                  </a:moveTo>
                  <a:lnTo>
                    <a:pt x="3619881" y="0"/>
                  </a:lnTo>
                  <a:lnTo>
                    <a:pt x="3619881" y="1225677"/>
                  </a:lnTo>
                  <a:lnTo>
                    <a:pt x="0" y="1225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4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453776" y="259480"/>
            <a:ext cx="12872371" cy="547688"/>
            <a:chOff x="0" y="0"/>
            <a:chExt cx="17163161" cy="7302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63163" cy="730251"/>
            </a:xfrm>
            <a:custGeom>
              <a:avLst/>
              <a:gdLst/>
              <a:ahLst/>
              <a:cxnLst/>
              <a:rect l="l" t="t" r="r" b="b"/>
              <a:pathLst>
                <a:path w="17163163" h="730251">
                  <a:moveTo>
                    <a:pt x="0" y="0"/>
                  </a:moveTo>
                  <a:lnTo>
                    <a:pt x="17163163" y="0"/>
                  </a:lnTo>
                  <a:lnTo>
                    <a:pt x="17163163" y="730251"/>
                  </a:lnTo>
                  <a:lnTo>
                    <a:pt x="0" y="73025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07959" b="-407958"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7163161" cy="7778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40"/>
                </a:lnSpc>
              </a:pPr>
              <a:r>
                <a:rPr lang="en-US" sz="2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Hier de titel van de presentatie invoegen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865281" y="468001"/>
            <a:ext cx="16484906" cy="7068657"/>
          </a:xfrm>
          <a:custGeom>
            <a:avLst/>
            <a:gdLst/>
            <a:ahLst/>
            <a:cxnLst/>
            <a:rect l="l" t="t" r="r" b="b"/>
            <a:pathLst>
              <a:path w="17498416" h="10970106">
                <a:moveTo>
                  <a:pt x="0" y="0"/>
                </a:moveTo>
                <a:lnTo>
                  <a:pt x="17498415" y="0"/>
                </a:lnTo>
                <a:lnTo>
                  <a:pt x="17498415" y="10970106"/>
                </a:lnTo>
                <a:lnTo>
                  <a:pt x="0" y="109701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713" r="-6466" b="-59907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-12697" y="2"/>
            <a:ext cx="18300697" cy="10287000"/>
          </a:xfrm>
          <a:custGeom>
            <a:avLst/>
            <a:gdLst/>
            <a:ahLst/>
            <a:cxnLst/>
            <a:rect l="l" t="t" r="r" b="b"/>
            <a:pathLst>
              <a:path w="18300697" h="10287000">
                <a:moveTo>
                  <a:pt x="0" y="0"/>
                </a:moveTo>
                <a:lnTo>
                  <a:pt x="18300697" y="0"/>
                </a:lnTo>
                <a:lnTo>
                  <a:pt x="1830069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1" name="Group 11"/>
          <p:cNvGrpSpPr/>
          <p:nvPr/>
        </p:nvGrpSpPr>
        <p:grpSpPr>
          <a:xfrm>
            <a:off x="914400" y="7560002"/>
            <a:ext cx="16435788" cy="2743200"/>
            <a:chOff x="0" y="0"/>
            <a:chExt cx="21914383" cy="36576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914382" cy="3657597"/>
            </a:xfrm>
            <a:custGeom>
              <a:avLst/>
              <a:gdLst/>
              <a:ahLst/>
              <a:cxnLst/>
              <a:rect l="l" t="t" r="r" b="b"/>
              <a:pathLst>
                <a:path w="21914382" h="3657597">
                  <a:moveTo>
                    <a:pt x="0" y="0"/>
                  </a:moveTo>
                  <a:lnTo>
                    <a:pt x="21914382" y="0"/>
                  </a:lnTo>
                  <a:lnTo>
                    <a:pt x="21914382" y="3657597"/>
                  </a:lnTo>
                  <a:lnTo>
                    <a:pt x="0" y="365759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9216" b="-149216"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21914383" cy="3667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400"/>
                </a:lnSpc>
              </a:pPr>
              <a:r>
                <a:rPr lang="en-US" sz="6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Wat is een rechtsstaat?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294350" y="-16192"/>
            <a:ext cx="3739906" cy="1265520"/>
            <a:chOff x="0" y="0"/>
            <a:chExt cx="4986541" cy="16873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986528" cy="1687322"/>
            </a:xfrm>
            <a:custGeom>
              <a:avLst/>
              <a:gdLst/>
              <a:ahLst/>
              <a:cxnLst/>
              <a:rect l="l" t="t" r="r" b="b"/>
              <a:pathLst>
                <a:path w="4986528" h="1687322">
                  <a:moveTo>
                    <a:pt x="0" y="0"/>
                  </a:moveTo>
                  <a:lnTo>
                    <a:pt x="4986528" y="0"/>
                  </a:lnTo>
                  <a:lnTo>
                    <a:pt x="4986528" y="1687322"/>
                  </a:lnTo>
                  <a:lnTo>
                    <a:pt x="0" y="1687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49" b="-15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7833" y="171450"/>
            <a:ext cx="17952334" cy="9944100"/>
            <a:chOff x="0" y="0"/>
            <a:chExt cx="4728187" cy="2619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8187" cy="2619022"/>
            </a:xfrm>
            <a:custGeom>
              <a:avLst/>
              <a:gdLst/>
              <a:ahLst/>
              <a:cxnLst/>
              <a:rect l="l" t="t" r="r" b="b"/>
              <a:pathLst>
                <a:path w="4728187" h="2619022">
                  <a:moveTo>
                    <a:pt x="7331" y="0"/>
                  </a:moveTo>
                  <a:lnTo>
                    <a:pt x="4720855" y="0"/>
                  </a:lnTo>
                  <a:cubicBezTo>
                    <a:pt x="4722800" y="0"/>
                    <a:pt x="4724664" y="772"/>
                    <a:pt x="4726039" y="2147"/>
                  </a:cubicBezTo>
                  <a:cubicBezTo>
                    <a:pt x="4727414" y="3522"/>
                    <a:pt x="4728187" y="5387"/>
                    <a:pt x="4728187" y="7331"/>
                  </a:cubicBezTo>
                  <a:lnTo>
                    <a:pt x="4728187" y="2611691"/>
                  </a:lnTo>
                  <a:cubicBezTo>
                    <a:pt x="4728187" y="2613635"/>
                    <a:pt x="4727414" y="2615500"/>
                    <a:pt x="4726039" y="2616875"/>
                  </a:cubicBezTo>
                  <a:cubicBezTo>
                    <a:pt x="4724664" y="2618250"/>
                    <a:pt x="4722800" y="2619022"/>
                    <a:pt x="4720855" y="2619022"/>
                  </a:cubicBezTo>
                  <a:lnTo>
                    <a:pt x="7331" y="2619022"/>
                  </a:lnTo>
                  <a:cubicBezTo>
                    <a:pt x="5387" y="2619022"/>
                    <a:pt x="3522" y="2618250"/>
                    <a:pt x="2147" y="2616875"/>
                  </a:cubicBezTo>
                  <a:cubicBezTo>
                    <a:pt x="772" y="2615500"/>
                    <a:pt x="0" y="2613635"/>
                    <a:pt x="0" y="2611691"/>
                  </a:cubicBezTo>
                  <a:lnTo>
                    <a:pt x="0" y="7331"/>
                  </a:lnTo>
                  <a:cubicBezTo>
                    <a:pt x="0" y="5387"/>
                    <a:pt x="772" y="3522"/>
                    <a:pt x="2147" y="2147"/>
                  </a:cubicBezTo>
                  <a:cubicBezTo>
                    <a:pt x="3522" y="772"/>
                    <a:pt x="5387" y="0"/>
                    <a:pt x="733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728187" cy="26952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643753" y="2536903"/>
            <a:ext cx="5673331" cy="6200362"/>
          </a:xfrm>
          <a:custGeom>
            <a:avLst/>
            <a:gdLst/>
            <a:ahLst/>
            <a:cxnLst/>
            <a:rect l="l" t="t" r="r" b="b"/>
            <a:pathLst>
              <a:path w="5673331" h="6200362">
                <a:moveTo>
                  <a:pt x="0" y="0"/>
                </a:moveTo>
                <a:lnTo>
                  <a:pt x="5673331" y="0"/>
                </a:lnTo>
                <a:lnTo>
                  <a:pt x="5673331" y="6200362"/>
                </a:lnTo>
                <a:lnTo>
                  <a:pt x="0" y="6200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6" name="Group 6"/>
          <p:cNvGrpSpPr/>
          <p:nvPr/>
        </p:nvGrpSpPr>
        <p:grpSpPr>
          <a:xfrm>
            <a:off x="5049052" y="316587"/>
            <a:ext cx="8189897" cy="1005125"/>
            <a:chOff x="0" y="0"/>
            <a:chExt cx="2157010" cy="2647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57010" cy="264724"/>
            </a:xfrm>
            <a:custGeom>
              <a:avLst/>
              <a:gdLst/>
              <a:ahLst/>
              <a:cxnLst/>
              <a:rect l="l" t="t" r="r" b="b"/>
              <a:pathLst>
                <a:path w="2157010" h="264724">
                  <a:moveTo>
                    <a:pt x="16070" y="0"/>
                  </a:moveTo>
                  <a:lnTo>
                    <a:pt x="2140940" y="0"/>
                  </a:lnTo>
                  <a:cubicBezTo>
                    <a:pt x="2145202" y="0"/>
                    <a:pt x="2149289" y="1693"/>
                    <a:pt x="2152303" y="4707"/>
                  </a:cubicBezTo>
                  <a:cubicBezTo>
                    <a:pt x="2155317" y="7721"/>
                    <a:pt x="2157010" y="11808"/>
                    <a:pt x="2157010" y="16070"/>
                  </a:cubicBezTo>
                  <a:lnTo>
                    <a:pt x="2157010" y="248654"/>
                  </a:lnTo>
                  <a:cubicBezTo>
                    <a:pt x="2157010" y="257529"/>
                    <a:pt x="2149815" y="264724"/>
                    <a:pt x="2140940" y="264724"/>
                  </a:cubicBezTo>
                  <a:lnTo>
                    <a:pt x="16070" y="264724"/>
                  </a:lnTo>
                  <a:cubicBezTo>
                    <a:pt x="11808" y="264724"/>
                    <a:pt x="7721" y="263031"/>
                    <a:pt x="4707" y="260017"/>
                  </a:cubicBezTo>
                  <a:cubicBezTo>
                    <a:pt x="1693" y="257004"/>
                    <a:pt x="0" y="252916"/>
                    <a:pt x="0" y="248654"/>
                  </a:cubicBezTo>
                  <a:lnTo>
                    <a:pt x="0" y="16070"/>
                  </a:lnTo>
                  <a:cubicBezTo>
                    <a:pt x="0" y="7195"/>
                    <a:pt x="7195" y="0"/>
                    <a:pt x="1607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2157010" cy="340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88859" y="2473519"/>
            <a:ext cx="4390099" cy="25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(Trias </a:t>
            </a:r>
            <a:r>
              <a:rPr lang="en-US" sz="13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politica</a:t>
            </a:r>
            <a:r>
              <a:rPr lang="en-US" sz="13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6813" y="3425049"/>
            <a:ext cx="3653499" cy="462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Wetgevende</a:t>
            </a:r>
            <a:r>
              <a:rPr lang="en-US" sz="24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macht</a:t>
            </a:r>
            <a:endParaRPr lang="en-US" sz="2400" dirty="0">
              <a:solidFill>
                <a:srgbClr val="000000"/>
              </a:solidFill>
              <a:latin typeface="Unit OT 2"/>
              <a:ea typeface="Unit OT 2"/>
              <a:cs typeface="Unit OT 2"/>
              <a:sym typeface="Unit OT 2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2949751" y="3114822"/>
            <a:ext cx="2216279" cy="1188143"/>
            <a:chOff x="0" y="0"/>
            <a:chExt cx="2955039" cy="1584190"/>
          </a:xfrm>
        </p:grpSpPr>
        <p:sp>
          <p:nvSpPr>
            <p:cNvPr id="12" name="Freeform 12"/>
            <p:cNvSpPr/>
            <p:nvPr/>
          </p:nvSpPr>
          <p:spPr>
            <a:xfrm>
              <a:off x="578754" y="0"/>
              <a:ext cx="2376285" cy="1584190"/>
            </a:xfrm>
            <a:custGeom>
              <a:avLst/>
              <a:gdLst/>
              <a:ahLst/>
              <a:cxnLst/>
              <a:rect l="l" t="t" r="r" b="b"/>
              <a:pathLst>
                <a:path w="2376285" h="1584190">
                  <a:moveTo>
                    <a:pt x="0" y="0"/>
                  </a:moveTo>
                  <a:lnTo>
                    <a:pt x="2376285" y="0"/>
                  </a:lnTo>
                  <a:lnTo>
                    <a:pt x="2376285" y="1584190"/>
                  </a:lnTo>
                  <a:lnTo>
                    <a:pt x="0" y="1584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0" y="792095"/>
              <a:ext cx="433415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66813" y="4822696"/>
            <a:ext cx="3653499" cy="462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Uitvoerende</a:t>
            </a:r>
            <a:r>
              <a:rPr lang="en-US" sz="24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macht</a:t>
            </a:r>
            <a:endParaRPr lang="en-US" sz="2400" dirty="0">
              <a:solidFill>
                <a:srgbClr val="000000"/>
              </a:solidFill>
              <a:latin typeface="Unit OT 2"/>
              <a:ea typeface="Unit OT 2"/>
              <a:cs typeface="Unit OT 2"/>
              <a:sym typeface="Unit OT 2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2949751" y="4531519"/>
            <a:ext cx="2216279" cy="1188143"/>
            <a:chOff x="0" y="0"/>
            <a:chExt cx="2955039" cy="1584190"/>
          </a:xfrm>
        </p:grpSpPr>
        <p:sp>
          <p:nvSpPr>
            <p:cNvPr id="16" name="Freeform 16"/>
            <p:cNvSpPr/>
            <p:nvPr/>
          </p:nvSpPr>
          <p:spPr>
            <a:xfrm>
              <a:off x="578754" y="0"/>
              <a:ext cx="2376285" cy="1584190"/>
            </a:xfrm>
            <a:custGeom>
              <a:avLst/>
              <a:gdLst/>
              <a:ahLst/>
              <a:cxnLst/>
              <a:rect l="l" t="t" r="r" b="b"/>
              <a:pathLst>
                <a:path w="2376285" h="1584190">
                  <a:moveTo>
                    <a:pt x="0" y="0"/>
                  </a:moveTo>
                  <a:lnTo>
                    <a:pt x="2376285" y="0"/>
                  </a:lnTo>
                  <a:lnTo>
                    <a:pt x="2376285" y="1584190"/>
                  </a:lnTo>
                  <a:lnTo>
                    <a:pt x="0" y="1584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408" t="-44849" r="-21816" b="-375"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0" y="792095"/>
              <a:ext cx="433415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66813" y="6224487"/>
            <a:ext cx="3653499" cy="462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Rechterlijke</a:t>
            </a:r>
            <a:r>
              <a:rPr lang="en-US" sz="24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macht</a:t>
            </a:r>
            <a:endParaRPr lang="en-US" sz="2400" dirty="0">
              <a:solidFill>
                <a:srgbClr val="000000"/>
              </a:solidFill>
              <a:latin typeface="Unit OT 2"/>
              <a:ea typeface="Unit OT 2"/>
              <a:cs typeface="Unit OT 2"/>
              <a:sym typeface="Unit OT 2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2949751" y="5914261"/>
            <a:ext cx="2216279" cy="1188143"/>
            <a:chOff x="0" y="0"/>
            <a:chExt cx="2955039" cy="1584190"/>
          </a:xfrm>
        </p:grpSpPr>
        <p:sp>
          <p:nvSpPr>
            <p:cNvPr id="20" name="AutoShape 20"/>
            <p:cNvSpPr/>
            <p:nvPr/>
          </p:nvSpPr>
          <p:spPr>
            <a:xfrm>
              <a:off x="0" y="792095"/>
              <a:ext cx="433415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578754" y="0"/>
              <a:ext cx="2376285" cy="1584190"/>
            </a:xfrm>
            <a:custGeom>
              <a:avLst/>
              <a:gdLst/>
              <a:ahLst/>
              <a:cxnLst/>
              <a:rect l="l" t="t" r="r" b="b"/>
              <a:pathLst>
                <a:path w="2376285" h="1584190">
                  <a:moveTo>
                    <a:pt x="0" y="0"/>
                  </a:moveTo>
                  <a:lnTo>
                    <a:pt x="2376285" y="0"/>
                  </a:lnTo>
                  <a:lnTo>
                    <a:pt x="2376285" y="1584190"/>
                  </a:lnTo>
                  <a:lnTo>
                    <a:pt x="0" y="1584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0067" t="-76122" r="-5875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2" name="Freeform 22"/>
          <p:cNvSpPr/>
          <p:nvPr/>
        </p:nvSpPr>
        <p:spPr>
          <a:xfrm>
            <a:off x="5275404" y="6508332"/>
            <a:ext cx="455005" cy="1056515"/>
          </a:xfrm>
          <a:custGeom>
            <a:avLst/>
            <a:gdLst/>
            <a:ahLst/>
            <a:cxnLst/>
            <a:rect l="l" t="t" r="r" b="b"/>
            <a:pathLst>
              <a:path w="455005" h="1056515">
                <a:moveTo>
                  <a:pt x="197759" y="1056514"/>
                </a:moveTo>
                <a:quadBezTo>
                  <a:pt x="797128" y="397558"/>
                  <a:pt x="0" y="0"/>
                </a:quadBezTo>
              </a:path>
            </a:pathLst>
          </a:custGeom>
          <a:ln w="38100" cap="flat">
            <a:solidFill>
              <a:srgbClr val="000000"/>
            </a:solidFill>
            <a:prstDash val="sysDot"/>
            <a:headEnd type="triangle" w="lg" len="med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23" name="Freeform 23"/>
          <p:cNvSpPr/>
          <p:nvPr/>
        </p:nvSpPr>
        <p:spPr>
          <a:xfrm>
            <a:off x="545252" y="8561516"/>
            <a:ext cx="2048100" cy="1361986"/>
          </a:xfrm>
          <a:custGeom>
            <a:avLst/>
            <a:gdLst/>
            <a:ahLst/>
            <a:cxnLst/>
            <a:rect l="l" t="t" r="r" b="b"/>
            <a:pathLst>
              <a:path w="2048100" h="1361986">
                <a:moveTo>
                  <a:pt x="0" y="0"/>
                </a:moveTo>
                <a:lnTo>
                  <a:pt x="2048100" y="0"/>
                </a:lnTo>
                <a:lnTo>
                  <a:pt x="2048100" y="1361987"/>
                </a:lnTo>
                <a:lnTo>
                  <a:pt x="0" y="13619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4" name="Freeform 24"/>
          <p:cNvSpPr/>
          <p:nvPr/>
        </p:nvSpPr>
        <p:spPr>
          <a:xfrm>
            <a:off x="2731048" y="8563421"/>
            <a:ext cx="905721" cy="1361986"/>
          </a:xfrm>
          <a:custGeom>
            <a:avLst/>
            <a:gdLst/>
            <a:ahLst/>
            <a:cxnLst/>
            <a:rect l="l" t="t" r="r" b="b"/>
            <a:pathLst>
              <a:path w="905721" h="1361986">
                <a:moveTo>
                  <a:pt x="0" y="0"/>
                </a:moveTo>
                <a:lnTo>
                  <a:pt x="905721" y="0"/>
                </a:lnTo>
                <a:lnTo>
                  <a:pt x="905721" y="1361987"/>
                </a:lnTo>
                <a:lnTo>
                  <a:pt x="0" y="13619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5" name="Freeform 25"/>
          <p:cNvSpPr/>
          <p:nvPr/>
        </p:nvSpPr>
        <p:spPr>
          <a:xfrm>
            <a:off x="3770119" y="8563421"/>
            <a:ext cx="2048100" cy="1361986"/>
          </a:xfrm>
          <a:custGeom>
            <a:avLst/>
            <a:gdLst/>
            <a:ahLst/>
            <a:cxnLst/>
            <a:rect l="l" t="t" r="r" b="b"/>
            <a:pathLst>
              <a:path w="2048100" h="1361986">
                <a:moveTo>
                  <a:pt x="0" y="0"/>
                </a:moveTo>
                <a:lnTo>
                  <a:pt x="2048100" y="0"/>
                </a:lnTo>
                <a:lnTo>
                  <a:pt x="2048100" y="1361987"/>
                </a:lnTo>
                <a:lnTo>
                  <a:pt x="0" y="13619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6" name="Freeform 26"/>
          <p:cNvSpPr/>
          <p:nvPr/>
        </p:nvSpPr>
        <p:spPr>
          <a:xfrm>
            <a:off x="13238948" y="2726248"/>
            <a:ext cx="1828992" cy="1225425"/>
          </a:xfrm>
          <a:custGeom>
            <a:avLst/>
            <a:gdLst/>
            <a:ahLst/>
            <a:cxnLst/>
            <a:rect l="l" t="t" r="r" b="b"/>
            <a:pathLst>
              <a:path w="1828992" h="1225425">
                <a:moveTo>
                  <a:pt x="0" y="0"/>
                </a:moveTo>
                <a:lnTo>
                  <a:pt x="1828993" y="0"/>
                </a:lnTo>
                <a:lnTo>
                  <a:pt x="1828993" y="1225425"/>
                </a:lnTo>
                <a:lnTo>
                  <a:pt x="0" y="12254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7" name="Freeform 27"/>
          <p:cNvSpPr/>
          <p:nvPr/>
        </p:nvSpPr>
        <p:spPr>
          <a:xfrm>
            <a:off x="15658491" y="2726248"/>
            <a:ext cx="1828992" cy="1225425"/>
          </a:xfrm>
          <a:custGeom>
            <a:avLst/>
            <a:gdLst/>
            <a:ahLst/>
            <a:cxnLst/>
            <a:rect l="l" t="t" r="r" b="b"/>
            <a:pathLst>
              <a:path w="1828992" h="1225425">
                <a:moveTo>
                  <a:pt x="0" y="0"/>
                </a:moveTo>
                <a:lnTo>
                  <a:pt x="1828992" y="0"/>
                </a:lnTo>
                <a:lnTo>
                  <a:pt x="1828992" y="1225425"/>
                </a:lnTo>
                <a:lnTo>
                  <a:pt x="0" y="1225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580" r="-1700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8" name="Freeform 28"/>
          <p:cNvSpPr/>
          <p:nvPr/>
        </p:nvSpPr>
        <p:spPr>
          <a:xfrm>
            <a:off x="13238948" y="4142173"/>
            <a:ext cx="1828992" cy="1225425"/>
          </a:xfrm>
          <a:custGeom>
            <a:avLst/>
            <a:gdLst/>
            <a:ahLst/>
            <a:cxnLst/>
            <a:rect l="l" t="t" r="r" b="b"/>
            <a:pathLst>
              <a:path w="1828992" h="1225425">
                <a:moveTo>
                  <a:pt x="0" y="0"/>
                </a:moveTo>
                <a:lnTo>
                  <a:pt x="1828993" y="0"/>
                </a:lnTo>
                <a:lnTo>
                  <a:pt x="1828993" y="1225425"/>
                </a:lnTo>
                <a:lnTo>
                  <a:pt x="0" y="12254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29" name="Freeform 29"/>
          <p:cNvSpPr/>
          <p:nvPr/>
        </p:nvSpPr>
        <p:spPr>
          <a:xfrm>
            <a:off x="15658491" y="4142173"/>
            <a:ext cx="1828992" cy="1225425"/>
          </a:xfrm>
          <a:custGeom>
            <a:avLst/>
            <a:gdLst/>
            <a:ahLst/>
            <a:cxnLst/>
            <a:rect l="l" t="t" r="r" b="b"/>
            <a:pathLst>
              <a:path w="1828992" h="1225425">
                <a:moveTo>
                  <a:pt x="0" y="0"/>
                </a:moveTo>
                <a:lnTo>
                  <a:pt x="1828992" y="0"/>
                </a:lnTo>
                <a:lnTo>
                  <a:pt x="1828992" y="1225425"/>
                </a:lnTo>
                <a:lnTo>
                  <a:pt x="0" y="12254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75" r="-37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0" name="Freeform 30"/>
          <p:cNvSpPr/>
          <p:nvPr/>
        </p:nvSpPr>
        <p:spPr>
          <a:xfrm>
            <a:off x="13238948" y="5558098"/>
            <a:ext cx="1828992" cy="1216280"/>
          </a:xfrm>
          <a:custGeom>
            <a:avLst/>
            <a:gdLst/>
            <a:ahLst/>
            <a:cxnLst/>
            <a:rect l="l" t="t" r="r" b="b"/>
            <a:pathLst>
              <a:path w="1828992" h="1216280">
                <a:moveTo>
                  <a:pt x="0" y="0"/>
                </a:moveTo>
                <a:lnTo>
                  <a:pt x="1828993" y="0"/>
                </a:lnTo>
                <a:lnTo>
                  <a:pt x="1828993" y="1216280"/>
                </a:lnTo>
                <a:lnTo>
                  <a:pt x="0" y="121628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31" name="Freeform 31"/>
          <p:cNvSpPr/>
          <p:nvPr/>
        </p:nvSpPr>
        <p:spPr>
          <a:xfrm>
            <a:off x="15658491" y="5558098"/>
            <a:ext cx="1828992" cy="1216280"/>
          </a:xfrm>
          <a:custGeom>
            <a:avLst/>
            <a:gdLst/>
            <a:ahLst/>
            <a:cxnLst/>
            <a:rect l="l" t="t" r="r" b="b"/>
            <a:pathLst>
              <a:path w="1828992" h="1216280">
                <a:moveTo>
                  <a:pt x="0" y="0"/>
                </a:moveTo>
                <a:lnTo>
                  <a:pt x="1828992" y="0"/>
                </a:lnTo>
                <a:lnTo>
                  <a:pt x="1828992" y="1216280"/>
                </a:lnTo>
                <a:lnTo>
                  <a:pt x="0" y="121628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b="-250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2" name="Freeform 32"/>
          <p:cNvSpPr/>
          <p:nvPr/>
        </p:nvSpPr>
        <p:spPr>
          <a:xfrm>
            <a:off x="15724314" y="8735360"/>
            <a:ext cx="1697346" cy="1188143"/>
          </a:xfrm>
          <a:custGeom>
            <a:avLst/>
            <a:gdLst/>
            <a:ahLst/>
            <a:cxnLst/>
            <a:rect l="l" t="t" r="r" b="b"/>
            <a:pathLst>
              <a:path w="1697346" h="1188143">
                <a:moveTo>
                  <a:pt x="0" y="0"/>
                </a:moveTo>
                <a:lnTo>
                  <a:pt x="1697346" y="0"/>
                </a:lnTo>
                <a:lnTo>
                  <a:pt x="1697346" y="1188143"/>
                </a:lnTo>
                <a:lnTo>
                  <a:pt x="0" y="118814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3" name="Freeform 33"/>
          <p:cNvSpPr/>
          <p:nvPr/>
        </p:nvSpPr>
        <p:spPr>
          <a:xfrm>
            <a:off x="13238948" y="8737265"/>
            <a:ext cx="1782214" cy="1188143"/>
          </a:xfrm>
          <a:custGeom>
            <a:avLst/>
            <a:gdLst/>
            <a:ahLst/>
            <a:cxnLst/>
            <a:rect l="l" t="t" r="r" b="b"/>
            <a:pathLst>
              <a:path w="1782214" h="1188143">
                <a:moveTo>
                  <a:pt x="0" y="0"/>
                </a:moveTo>
                <a:lnTo>
                  <a:pt x="1782214" y="0"/>
                </a:lnTo>
                <a:lnTo>
                  <a:pt x="1782214" y="1188143"/>
                </a:lnTo>
                <a:lnTo>
                  <a:pt x="0" y="118814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145" r="-396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4" name="Freeform 34"/>
          <p:cNvSpPr/>
          <p:nvPr/>
        </p:nvSpPr>
        <p:spPr>
          <a:xfrm>
            <a:off x="14026105" y="8547123"/>
            <a:ext cx="2240610" cy="1568427"/>
          </a:xfrm>
          <a:custGeom>
            <a:avLst/>
            <a:gdLst/>
            <a:ahLst/>
            <a:cxnLst/>
            <a:rect l="l" t="t" r="r" b="b"/>
            <a:pathLst>
              <a:path w="2240610" h="1568427">
                <a:moveTo>
                  <a:pt x="0" y="0"/>
                </a:moveTo>
                <a:lnTo>
                  <a:pt x="2240610" y="0"/>
                </a:lnTo>
                <a:lnTo>
                  <a:pt x="2240610" y="1568427"/>
                </a:lnTo>
                <a:lnTo>
                  <a:pt x="0" y="156842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5" name="Group 35"/>
          <p:cNvGrpSpPr/>
          <p:nvPr/>
        </p:nvGrpSpPr>
        <p:grpSpPr>
          <a:xfrm>
            <a:off x="3865144" y="2102321"/>
            <a:ext cx="3503957" cy="3626405"/>
            <a:chOff x="0" y="0"/>
            <a:chExt cx="4671943" cy="4835207"/>
          </a:xfrm>
        </p:grpSpPr>
        <p:sp>
          <p:nvSpPr>
            <p:cNvPr id="36" name="Freeform 36"/>
            <p:cNvSpPr/>
            <p:nvPr/>
          </p:nvSpPr>
          <p:spPr>
            <a:xfrm flipH="1">
              <a:off x="2701645" y="3238931"/>
              <a:ext cx="901567" cy="1335655"/>
            </a:xfrm>
            <a:custGeom>
              <a:avLst/>
              <a:gdLst/>
              <a:ahLst/>
              <a:cxnLst/>
              <a:rect l="l" t="t" r="r" b="b"/>
              <a:pathLst>
                <a:path w="901567" h="1335655">
                  <a:moveTo>
                    <a:pt x="901567" y="0"/>
                  </a:moveTo>
                  <a:lnTo>
                    <a:pt x="0" y="0"/>
                  </a:lnTo>
                  <a:lnTo>
                    <a:pt x="0" y="1335655"/>
                  </a:lnTo>
                  <a:lnTo>
                    <a:pt x="901567" y="1335655"/>
                  </a:lnTo>
                  <a:lnTo>
                    <a:pt x="901567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24462" y="701257"/>
              <a:ext cx="3127967" cy="2351459"/>
            </a:xfrm>
            <a:custGeom>
              <a:avLst/>
              <a:gdLst/>
              <a:ahLst/>
              <a:cxnLst/>
              <a:rect l="l" t="t" r="r" b="b"/>
              <a:pathLst>
                <a:path w="3127967" h="2351459">
                  <a:moveTo>
                    <a:pt x="0" y="260"/>
                  </a:moveTo>
                  <a:quadBezTo>
                    <a:pt x="2764777" y="-24701"/>
                    <a:pt x="3127967" y="2351459"/>
                  </a:quadBezTo>
                </a:path>
              </a:pathLst>
            </a:custGeom>
            <a:ln w="50800" cap="flat">
              <a:solidFill>
                <a:srgbClr val="000000"/>
              </a:solidFill>
              <a:prstDash val="sysDot"/>
              <a:headEnd type="triangle" w="lg" len="med"/>
              <a:tailEnd type="none" w="sm" len="sm"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632915" y="4530136"/>
              <a:ext cx="3039028" cy="3050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44"/>
                </a:lnSpc>
              </a:pPr>
              <a:r>
                <a:rPr lang="en-US" sz="1246">
                  <a:solidFill>
                    <a:srgbClr val="000000"/>
                  </a:solidFill>
                  <a:latin typeface="Unit OT 1"/>
                  <a:ea typeface="Unit OT 1"/>
                  <a:cs typeface="Unit OT 1"/>
                  <a:sym typeface="Unit OT 1"/>
                </a:rPr>
                <a:t>Montesquieu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988859" y="1837768"/>
            <a:ext cx="4390099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u="sng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Scheiding der </a:t>
            </a:r>
            <a:r>
              <a:rPr lang="en-US" sz="3600" u="sng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machten</a:t>
            </a:r>
            <a:endParaRPr lang="en-US" sz="3600" u="sng" dirty="0">
              <a:solidFill>
                <a:srgbClr val="000000"/>
              </a:solidFill>
              <a:latin typeface="Unit OT 2"/>
              <a:ea typeface="Unit OT 2"/>
              <a:cs typeface="Unit OT 2"/>
              <a:sym typeface="Unit OT 2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3551026" y="68937"/>
            <a:ext cx="11185949" cy="1120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47"/>
              </a:lnSpc>
            </a:pPr>
            <a:r>
              <a:rPr lang="en-US" sz="5748" u="sng">
                <a:solidFill>
                  <a:srgbClr val="000000"/>
                </a:solidFill>
                <a:latin typeface="Unit OT 3"/>
                <a:ea typeface="Unit OT 3"/>
                <a:cs typeface="Unit OT 3"/>
                <a:sym typeface="Unit OT 3"/>
              </a:rPr>
              <a:t>De rechtsstaat in Nederland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045155" y="1837768"/>
            <a:ext cx="2618482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u="sng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Grondrechten</a:t>
            </a:r>
            <a:endParaRPr lang="en-US" sz="3600" u="sng" dirty="0">
              <a:solidFill>
                <a:srgbClr val="000000"/>
              </a:solidFill>
              <a:latin typeface="Unit OT 2"/>
              <a:ea typeface="Unit OT 2"/>
              <a:cs typeface="Unit OT 2"/>
              <a:sym typeface="Unit OT 2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547203" y="7473761"/>
            <a:ext cx="5273411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u="sng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Onafhankelijke</a:t>
            </a:r>
            <a:r>
              <a:rPr lang="en-US" sz="3600" u="sng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3600" u="sng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rechtspraak</a:t>
            </a:r>
            <a:endParaRPr lang="en-US" sz="3600" u="sng" dirty="0">
              <a:solidFill>
                <a:srgbClr val="000000"/>
              </a:solidFill>
              <a:latin typeface="Unit OT 2"/>
              <a:ea typeface="Unit OT 2"/>
              <a:cs typeface="Unit OT 2"/>
              <a:sym typeface="Unit OT 2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3527630" y="7473761"/>
            <a:ext cx="3653582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u="sng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Legaliteitsbeginsel</a:t>
            </a:r>
            <a:endParaRPr lang="en-US" sz="3600" u="sng" dirty="0">
              <a:solidFill>
                <a:srgbClr val="000000"/>
              </a:solidFill>
              <a:latin typeface="Unit OT 2"/>
              <a:ea typeface="Unit OT 2"/>
              <a:cs typeface="Unit OT 2"/>
              <a:sym typeface="Unit OT 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13230112" y="8139546"/>
            <a:ext cx="4248535" cy="25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(je </a:t>
            </a:r>
            <a:r>
              <a:rPr lang="en-US" sz="13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kunt</a:t>
            </a:r>
            <a:r>
              <a:rPr lang="en-US" sz="13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geen</a:t>
            </a:r>
            <a:r>
              <a:rPr lang="en-US" sz="13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straf</a:t>
            </a:r>
            <a:r>
              <a:rPr lang="en-US" sz="13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krijgen</a:t>
            </a:r>
            <a:r>
              <a:rPr lang="en-US" sz="13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voor </a:t>
            </a:r>
            <a:r>
              <a:rPr lang="en-US" sz="13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iets</a:t>
            </a:r>
            <a:r>
              <a:rPr lang="en-US" sz="13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dat</a:t>
            </a:r>
            <a:r>
              <a:rPr lang="en-US" sz="13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niet</a:t>
            </a:r>
            <a:r>
              <a:rPr lang="en-US" sz="13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in de wet </a:t>
            </a:r>
            <a:r>
              <a:rPr lang="en-US" sz="13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staat</a:t>
            </a:r>
            <a:r>
              <a:rPr lang="en-US" sz="13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)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777269" y="1122344"/>
            <a:ext cx="8733461" cy="775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Door </a:t>
            </a:r>
            <a:r>
              <a:rPr lang="en-US" sz="21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deze</a:t>
            </a:r>
            <a:r>
              <a:rPr lang="en-US" sz="21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kenmerken</a:t>
            </a:r>
            <a:r>
              <a:rPr lang="en-US" sz="21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van de </a:t>
            </a:r>
            <a:r>
              <a:rPr lang="en-US" sz="21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rechtsstaat</a:t>
            </a:r>
            <a:r>
              <a:rPr lang="en-US" sz="21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worden</a:t>
            </a:r>
            <a:r>
              <a:rPr lang="en-US" sz="21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de </a:t>
            </a:r>
            <a:r>
              <a:rPr lang="en-US" sz="21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vrijheden</a:t>
            </a:r>
            <a:r>
              <a:rPr lang="en-US" sz="21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en </a:t>
            </a:r>
            <a:r>
              <a:rPr lang="en-US" sz="21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rechten</a:t>
            </a:r>
            <a:r>
              <a:rPr lang="en-US" sz="21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</a:p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van burgers </a:t>
            </a:r>
            <a:r>
              <a:rPr lang="en-US" sz="21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beschermd</a:t>
            </a:r>
            <a:r>
              <a:rPr lang="en-US" sz="21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tegen</a:t>
            </a:r>
            <a:r>
              <a:rPr lang="en-US" sz="21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machtsmisbruik</a:t>
            </a:r>
            <a:r>
              <a:rPr lang="en-US" sz="21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 door de </a:t>
            </a:r>
            <a:r>
              <a:rPr lang="en-US" sz="2100" dirty="0" err="1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overheid</a:t>
            </a:r>
            <a:r>
              <a:rPr lang="en-US" sz="2100" dirty="0">
                <a:solidFill>
                  <a:srgbClr val="000000"/>
                </a:solidFill>
                <a:latin typeface="Unit OT 2"/>
                <a:ea typeface="Unit OT 2"/>
                <a:cs typeface="Unit OT 2"/>
                <a:sym typeface="Unit OT 2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8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9" grpId="0"/>
      <p:bldP spid="41" grpId="0"/>
      <p:bldP spid="42" grpId="0"/>
      <p:bldP spid="43" grpId="0"/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350029" y="196891"/>
            <a:ext cx="17587942" cy="98932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4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2831"/>
          </a:xfrm>
          <a:custGeom>
            <a:avLst/>
            <a:gdLst/>
            <a:ahLst/>
            <a:cxnLst/>
            <a:rect l="l" t="t" r="r" b="b"/>
            <a:pathLst>
              <a:path w="18288000" h="10282831">
                <a:moveTo>
                  <a:pt x="0" y="0"/>
                </a:moveTo>
                <a:lnTo>
                  <a:pt x="18288000" y="0"/>
                </a:lnTo>
                <a:lnTo>
                  <a:pt x="18288000" y="10282831"/>
                </a:lnTo>
                <a:lnTo>
                  <a:pt x="0" y="102828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B7D61D776EC44EBF96354E46DD7CF7" ma:contentTypeVersion="19" ma:contentTypeDescription="Een nieuw document maken." ma:contentTypeScope="" ma:versionID="dd9bc6c2281cde4a7ef0d03cbb03c515">
  <xsd:schema xmlns:xsd="http://www.w3.org/2001/XMLSchema" xmlns:xs="http://www.w3.org/2001/XMLSchema" xmlns:p="http://schemas.microsoft.com/office/2006/metadata/properties" xmlns:ns2="f6166596-befa-4d6e-9b8b-75e822e8a231" xmlns:ns3="3a7bcf79-13ec-4791-9315-eb816fa35df2" targetNamespace="http://schemas.microsoft.com/office/2006/metadata/properties" ma:root="true" ma:fieldsID="0d9d1f73e3298603ef356ea60cc29060" ns2:_="" ns3:_="">
    <xsd:import namespace="f6166596-befa-4d6e-9b8b-75e822e8a231"/>
    <xsd:import namespace="3a7bcf79-13ec-4791-9315-eb816fa35d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166596-befa-4d6e-9b8b-75e822e8a2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990ba098-8963-4177-a9c0-5ce46bfe6f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cf79-13ec-4791-9315-eb816fa35df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5d50a92-1a98-4685-bbfd-29754743debb}" ma:internalName="TaxCatchAll" ma:showField="CatchAllData" ma:web="3a7bcf79-13ec-4791-9315-eb816fa35d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166596-befa-4d6e-9b8b-75e822e8a231">
      <Terms xmlns="http://schemas.microsoft.com/office/infopath/2007/PartnerControls"/>
    </lcf76f155ced4ddcb4097134ff3c332f>
    <TaxCatchAll xmlns="3a7bcf79-13ec-4791-9315-eb816fa35df2" xsi:nil="true"/>
  </documentManagement>
</p:properties>
</file>

<file path=customXml/itemProps1.xml><?xml version="1.0" encoding="utf-8"?>
<ds:datastoreItem xmlns:ds="http://schemas.openxmlformats.org/officeDocument/2006/customXml" ds:itemID="{A968473E-580D-4205-91D9-5FA3CB2ECD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9D4509-078B-4617-B073-D084EC0A95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166596-befa-4d6e-9b8b-75e822e8a231"/>
    <ds:schemaRef ds:uri="3a7bcf79-13ec-4791-9315-eb816fa35d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0D04C1D-70DD-49BB-92F1-CD9AE5815B18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http://purl.org/dc/terms/"/>
    <ds:schemaRef ds:uri="3a7bcf79-13ec-4791-9315-eb816fa35df2"/>
    <ds:schemaRef ds:uri="f6166596-befa-4d6e-9b8b-75e822e8a231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bff47c44-a17a-41cf-a8f7-54127cafb343}" enabled="0" method="" siteId="{bff47c44-a17a-41cf-a8f7-54127cafb34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69</Words>
  <Application>Microsoft Office PowerPoint</Application>
  <PresentationFormat>Aangepast</PresentationFormat>
  <Paragraphs>15</Paragraphs>
  <Slides>4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11" baseType="lpstr">
      <vt:lpstr>Unit OT 3</vt:lpstr>
      <vt:lpstr>Calibri</vt:lpstr>
      <vt:lpstr>Calibri (MS) Bold</vt:lpstr>
      <vt:lpstr>Arial</vt:lpstr>
      <vt:lpstr>Unit OT 1</vt:lpstr>
      <vt:lpstr>Unit OT 2</vt:lpstr>
      <vt:lpstr>Office Theme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rechtsstaat in Nederland</dc:title>
  <dc:creator>Jelt Pekaar</dc:creator>
  <cp:lastModifiedBy>Jelt Pekaar</cp:lastModifiedBy>
  <cp:revision>6</cp:revision>
  <dcterms:created xsi:type="dcterms:W3CDTF">2006-08-16T00:00:00Z</dcterms:created>
  <dcterms:modified xsi:type="dcterms:W3CDTF">2026-08-19T14:18:36Z</dcterms:modified>
  <dc:identifier>DAHRbOZjWS4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0x010100BEB7D61D776EC44EBF96354E46DD7CF7</vt:lpwstr>
  </property>
  <property fmtid="{D5CDD505-2E9C-101B-9397-08002B2CF9AE}" pid="3" name="MediaServiceImageTags">
    <vt:lpwstr/>
  </property>
</Properties>
</file>