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5"/>
  </p:sldMasterIdLst>
  <p:notesMasterIdLst>
    <p:notesMasterId r:id="rId10"/>
  </p:notesMasterIdLst>
  <p:handoutMasterIdLst>
    <p:handoutMasterId r:id="rId11"/>
  </p:handoutMasterIdLst>
  <p:sldIdLst>
    <p:sldId id="285" r:id="rId6"/>
    <p:sldId id="287" r:id="rId7"/>
    <p:sldId id="288" r:id="rId8"/>
    <p:sldId id="289" r:id="rId9"/>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81"/>
    <p:restoredTop sz="95903"/>
  </p:normalViewPr>
  <p:slideViewPr>
    <p:cSldViewPr snapToGrid="0" snapToObjects="1">
      <p:cViewPr varScale="1">
        <p:scale>
          <a:sx n="84" d="100"/>
          <a:sy n="84" d="100"/>
        </p:scale>
        <p:origin x="176" y="5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1-2-2024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a:solidFill>
                  <a:schemeClr val="bg2">
                    <a:lumMod val="75000"/>
                  </a:schemeClr>
                </a:solidFill>
              </a:rPr>
              <a:t>Beeld op de positie van dit grijze kader </a:t>
            </a:r>
          </a:p>
          <a:p>
            <a:r>
              <a:rPr lang="nl-NL" dirty="0">
                <a:solidFill>
                  <a:schemeClr val="bg2">
                    <a:lumMod val="75000"/>
                  </a:schemeClr>
                </a:solidFill>
              </a:rPr>
              <a:t>Breedte 5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a:solidFill>
                  <a:schemeClr val="bg2">
                    <a:lumMod val="75000"/>
                  </a:schemeClr>
                </a:solidFill>
              </a:rPr>
              <a:t>Beelddia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r>
              <a:rPr lang="nl-NL" dirty="0">
                <a:solidFill>
                  <a:schemeClr val="bg2">
                    <a:lumMod val="75000"/>
                  </a:schemeClr>
                </a:solidFill>
              </a:rPr>
              <a:t>Tekst vrij te positioneren.</a:t>
            </a:r>
          </a:p>
          <a:p>
            <a:r>
              <a:rPr lang="nl-NL" dirty="0">
                <a:solidFill>
                  <a:schemeClr val="bg2">
                    <a:lumMod val="75000"/>
                  </a:schemeClr>
                </a:solidFill>
              </a:rPr>
              <a:t>Breedte 25,4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baseline="0" dirty="0">
                <a:solidFill>
                  <a:schemeClr val="bg2">
                    <a:lumMod val="75000"/>
                  </a:schemeClr>
                </a:solidFill>
              </a:rPr>
              <a:t>Selecteer de afbeelding en ga naar menu ‘Schikken / Naar achtergrond’ </a:t>
            </a:r>
            <a:br>
              <a:rPr lang="nl-NL" baseline="0" dirty="0">
                <a:solidFill>
                  <a:schemeClr val="bg2">
                    <a:lumMod val="75000"/>
                  </a:schemeClr>
                </a:solidFill>
              </a:rPr>
            </a:br>
            <a:r>
              <a:rPr lang="nl-NL" baseline="0" dirty="0">
                <a:solidFill>
                  <a:schemeClr val="bg2">
                    <a:lumMod val="75000"/>
                  </a:schemeClr>
                </a:solidFill>
              </a:rPr>
              <a:t>om de afbeelding achter de tekst te plaatsen</a:t>
            </a:r>
            <a:endParaRPr lang="nl-NL" dirty="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a:solidFill>
                  <a:schemeClr val="bg2">
                    <a:lumMod val="75000"/>
                  </a:schemeClr>
                </a:solidFill>
              </a:rPr>
              <a:t>Kop</a:t>
            </a:r>
            <a:br>
              <a:rPr lang="nl-NL" dirty="0">
                <a:solidFill>
                  <a:schemeClr val="bg2">
                    <a:lumMod val="75000"/>
                  </a:schemeClr>
                </a:solidFill>
              </a:rPr>
            </a:br>
            <a:r>
              <a:rPr lang="nl-NL" dirty="0">
                <a:solidFill>
                  <a:schemeClr val="bg2">
                    <a:lumMod val="75000"/>
                  </a:schemeClr>
                </a:solidFill>
              </a:rPr>
              <a:t>Plaatsing in gekleurd kader</a:t>
            </a:r>
          </a:p>
          <a:p>
            <a:r>
              <a:rPr lang="nl-NL" dirty="0">
                <a:solidFill>
                  <a:schemeClr val="bg2">
                    <a:lumMod val="75000"/>
                  </a:schemeClr>
                </a:solidFill>
              </a:rPr>
              <a:t>Links of rechts tegen de rand aan plaatsen, hoogte afhankelijk van achterliggende afbeelding</a:t>
            </a:r>
          </a:p>
          <a:p>
            <a:endParaRPr lang="nl-NL" dirty="0">
              <a:solidFill>
                <a:schemeClr val="bg2">
                  <a:lumMod val="75000"/>
                </a:schemeClr>
              </a:solidFill>
            </a:endParaRPr>
          </a:p>
          <a:p>
            <a:r>
              <a:rPr lang="nl-NL" baseline="0" dirty="0">
                <a:solidFill>
                  <a:schemeClr val="bg2">
                    <a:lumMod val="75000"/>
                  </a:schemeClr>
                </a:solidFill>
              </a:rPr>
              <a:t>Maak het kader rondom de tekst ca. 1 cm groter</a:t>
            </a:r>
            <a:endParaRPr lang="nl-NL" dirty="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a:solidFill>
                  <a:schemeClr val="bg2">
                    <a:lumMod val="75000"/>
                  </a:schemeClr>
                </a:solidFill>
              </a:rPr>
              <a:t>Beeld op de positie van dit </a:t>
            </a:r>
            <a:r>
              <a:rPr lang="nl-NL" dirty="0" err="1">
                <a:solidFill>
                  <a:schemeClr val="bg2">
                    <a:lumMod val="75000"/>
                  </a:schemeClr>
                </a:solidFill>
              </a:rPr>
              <a:t>grijzekader</a:t>
            </a:r>
            <a:r>
              <a:rPr lang="nl-NL" dirty="0">
                <a:solidFill>
                  <a:schemeClr val="bg2">
                    <a:lumMod val="75000"/>
                  </a:schemeClr>
                </a:solidFill>
              </a:rPr>
              <a:t> </a:t>
            </a:r>
          </a:p>
          <a:p>
            <a:pPr algn="ctr"/>
            <a:r>
              <a:rPr lang="nl-NL" dirty="0">
                <a:solidFill>
                  <a:schemeClr val="bg2">
                    <a:lumMod val="75000"/>
                  </a:schemeClr>
                </a:solidFill>
              </a:rPr>
              <a:t>Breedte 5,5 cm</a:t>
            </a:r>
          </a:p>
          <a:p>
            <a:pPr algn="ctr"/>
            <a:r>
              <a:rPr lang="nl-NL" dirty="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Hor. positie</a:t>
            </a:r>
            <a:r>
              <a:rPr lang="nl-NL" baseline="0" dirty="0">
                <a:solidFill>
                  <a:schemeClr val="bg2">
                    <a:lumMod val="75000"/>
                  </a:schemeClr>
                </a:solidFill>
              </a:rPr>
              <a:t> 1 cm</a:t>
            </a:r>
            <a:endParaRPr lang="nl-NL" dirty="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dirty="0"/>
          </a:p>
        </p:txBody>
      </p:sp>
      <p:sp>
        <p:nvSpPr>
          <p:cNvPr id="13" name="Subtitle 2"/>
          <p:cNvSpPr>
            <a:spLocks noGrp="1"/>
          </p:cNvSpPr>
          <p:nvPr>
            <p:ph type="subTitle" idx="1"/>
          </p:nvPr>
        </p:nvSpPr>
        <p:spPr>
          <a:xfrm>
            <a:off x="2057401" y="4743451"/>
            <a:ext cx="6542322" cy="400050"/>
          </a:xfrm>
        </p:spPr>
        <p:txBody>
          <a:bodyPr/>
          <a:lstStyle>
            <a:lvl1pPr marL="0" indent="0" algn="l">
              <a:buNone/>
              <a:defRPr sz="1800" b="1" i="0">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dirty="0">
                <a:solidFill>
                  <a:schemeClr val="bg1"/>
                </a:solidFill>
              </a:rPr>
              <a:t>﻿</a:t>
            </a:r>
            <a:r>
              <a:rPr lang="nl-NL" sz="1400" dirty="0" err="1">
                <a:solidFill>
                  <a:schemeClr val="bg1"/>
                </a:solidFill>
              </a:rPr>
              <a:t>ProDemos</a:t>
            </a:r>
            <a:endParaRPr lang="nl-NL" sz="1400" dirty="0">
              <a:solidFill>
                <a:schemeClr val="bg1"/>
              </a:solidFill>
            </a:endParaRPr>
          </a:p>
          <a:p>
            <a:pPr>
              <a:lnSpc>
                <a:spcPts val="2000"/>
              </a:lnSpc>
            </a:pPr>
            <a:r>
              <a:rPr lang="nl-NL" sz="1400" dirty="0" err="1">
                <a:solidFill>
                  <a:schemeClr val="bg1"/>
                </a:solidFill>
              </a:rPr>
              <a:t>Hofweg</a:t>
            </a:r>
            <a:r>
              <a:rPr lang="nl-NL" sz="1400" dirty="0">
                <a:solidFill>
                  <a:schemeClr val="bg1"/>
                </a:solidFill>
              </a:rPr>
              <a:t> 1H</a:t>
            </a:r>
          </a:p>
          <a:p>
            <a:pPr>
              <a:lnSpc>
                <a:spcPts val="2000"/>
              </a:lnSpc>
            </a:pPr>
            <a:r>
              <a:rPr lang="nl-NL" sz="1400" dirty="0">
                <a:solidFill>
                  <a:schemeClr val="bg1"/>
                </a:solidFill>
              </a:rPr>
              <a:t>2511 AA Den Haag</a:t>
            </a:r>
          </a:p>
          <a:p>
            <a:pPr>
              <a:lnSpc>
                <a:spcPts val="2000"/>
              </a:lnSpc>
            </a:pPr>
            <a:r>
              <a:rPr lang="nl-NL" sz="1400" dirty="0">
                <a:solidFill>
                  <a:schemeClr val="bg1"/>
                </a:solidFill>
              </a:rPr>
              <a:t>(070) 757 02 00</a:t>
            </a:r>
          </a:p>
          <a:p>
            <a:pPr>
              <a:lnSpc>
                <a:spcPts val="2000"/>
              </a:lnSpc>
            </a:pPr>
            <a:r>
              <a:rPr lang="nl-NL" sz="1400" dirty="0" err="1">
                <a:solidFill>
                  <a:schemeClr val="bg1"/>
                </a:solidFill>
              </a:rPr>
              <a:t>info@prodemos.nl</a:t>
            </a:r>
            <a:endParaRPr lang="nl-NL" sz="1400" dirty="0">
              <a:solidFill>
                <a:schemeClr val="bg1"/>
              </a:solidFill>
            </a:endParaRPr>
          </a:p>
          <a:p>
            <a:pPr>
              <a:lnSpc>
                <a:spcPts val="2000"/>
              </a:lnSpc>
            </a:pPr>
            <a:r>
              <a:rPr lang="nl-NL" sz="1400" dirty="0" err="1">
                <a:solidFill>
                  <a:schemeClr val="bg1"/>
                </a:solidFill>
              </a:rPr>
              <a:t>prodemos.nl</a:t>
            </a:r>
            <a:endParaRPr lang="nl-NL" sz="1400" dirty="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0" y="3688218"/>
            <a:ext cx="1511808" cy="271272"/>
          </a:xfrm>
          <a:prstGeom prst="rect">
            <a:avLst/>
          </a:prstGeom>
        </p:spPr>
      </p:pic>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000"/>
            <a:ext cx="2049577" cy="798576"/>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endParaRPr lang="nl-NL" dirty="0"/>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0" r:id="rId3"/>
    <p:sldLayoutId id="2147483676" r:id="rId4"/>
    <p:sldLayoutId id="2147483681" r:id="rId5"/>
    <p:sldLayoutId id="2147483677" r:id="rId6"/>
    <p:sldLayoutId id="2147483675" r:id="rId7"/>
    <p:sldLayoutId id="2147483673" r:id="rId8"/>
    <p:sldLayoutId id="2147483679" r:id="rId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Casus</a:t>
            </a:r>
          </a:p>
        </p:txBody>
      </p:sp>
      <p:sp>
        <p:nvSpPr>
          <p:cNvPr id="3" name="Tijdelijke aanduiding voor voettekst 2"/>
          <p:cNvSpPr>
            <a:spLocks noGrp="1"/>
          </p:cNvSpPr>
          <p:nvPr>
            <p:ph type="ftr" sz="quarter" idx="3"/>
          </p:nvPr>
        </p:nvSpPr>
        <p:spPr/>
        <p:txBody>
          <a:bodyPr/>
          <a:lstStyle/>
          <a:p>
            <a:r>
              <a:rPr lang="nl-NL" dirty="0"/>
              <a:t>Rollenspel Mishandeling </a:t>
            </a:r>
          </a:p>
        </p:txBody>
      </p:sp>
      <p:sp>
        <p:nvSpPr>
          <p:cNvPr id="4" name="Tijdelijke aanduiding voor inhoud 1">
            <a:extLst>
              <a:ext uri="{FF2B5EF4-FFF2-40B4-BE49-F238E27FC236}">
                <a16:creationId xmlns:a16="http://schemas.microsoft.com/office/drawing/2014/main" id="{CF0071BC-96A8-1047-8DB9-940573CB8383}"/>
              </a:ext>
            </a:extLst>
          </p:cNvPr>
          <p:cNvSpPr txBox="1">
            <a:spLocks/>
          </p:cNvSpPr>
          <p:nvPr/>
        </p:nvSpPr>
        <p:spPr>
          <a:xfrm>
            <a:off x="505838" y="1620000"/>
            <a:ext cx="7924334" cy="3129336"/>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nl-NL" i="1" dirty="0"/>
              <a:t>Er vindt een mishandeling plaats op straat. Deze mishandeling wordt gezien door personeel van de dienst cameratoezicht. Zij roepen de politie op die in de buurt surveilleert. De politie is vrij snel ter plaatse en arresteert ter plekke de verdachte Johan Smits. </a:t>
            </a:r>
            <a:r>
              <a:rPr lang="nl-NL" dirty="0"/>
              <a:t>​</a:t>
            </a:r>
            <a:br>
              <a:rPr lang="nl-NL" dirty="0"/>
            </a:br>
            <a:r>
              <a:rPr lang="nl-NL" dirty="0"/>
              <a:t>​</a:t>
            </a:r>
            <a:br>
              <a:rPr lang="nl-NL" dirty="0"/>
            </a:br>
            <a:r>
              <a:rPr lang="nl-NL" i="1" dirty="0"/>
              <a:t>Hij wordt opgepakt en verhoord, maar hij ontkent dat hij de 18-jarige Petra de Jong uit Rotterdam mishandeld heeft. Petra doet aangifte en verklaart woensdagnacht op straat te zijn mishandeld door haar 19-jarige ex-vriend Johan Smits. Vervolgens wordt Johan aangeklaagd voor mishandeling en moet voor de rechtbank verschijnen.</a:t>
            </a:r>
            <a:r>
              <a:rPr lang="nl-NL" dirty="0"/>
              <a:t>​</a:t>
            </a:r>
          </a:p>
        </p:txBody>
      </p:sp>
    </p:spTree>
    <p:extLst>
      <p:ext uri="{BB962C8B-B14F-4D97-AF65-F5344CB8AC3E}">
        <p14:creationId xmlns:p14="http://schemas.microsoft.com/office/powerpoint/2010/main" val="2341155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Beelden bewakingscamera</a:t>
            </a:r>
          </a:p>
        </p:txBody>
      </p:sp>
      <p:sp>
        <p:nvSpPr>
          <p:cNvPr id="3" name="Tijdelijke aanduiding voor voettekst 2"/>
          <p:cNvSpPr>
            <a:spLocks noGrp="1"/>
          </p:cNvSpPr>
          <p:nvPr>
            <p:ph type="ftr" sz="quarter" idx="3"/>
          </p:nvPr>
        </p:nvSpPr>
        <p:spPr/>
        <p:txBody>
          <a:bodyPr/>
          <a:lstStyle/>
          <a:p>
            <a:r>
              <a:rPr lang="nl-NL" dirty="0"/>
              <a:t>Rollenspel Mishandeling </a:t>
            </a:r>
          </a:p>
        </p:txBody>
      </p:sp>
      <p:sp>
        <p:nvSpPr>
          <p:cNvPr id="4" name="Tijdelijke aanduiding voor inhoud 1">
            <a:extLst>
              <a:ext uri="{FF2B5EF4-FFF2-40B4-BE49-F238E27FC236}">
                <a16:creationId xmlns:a16="http://schemas.microsoft.com/office/drawing/2014/main" id="{CF0071BC-96A8-1047-8DB9-940573CB8383}"/>
              </a:ext>
            </a:extLst>
          </p:cNvPr>
          <p:cNvSpPr txBox="1">
            <a:spLocks/>
          </p:cNvSpPr>
          <p:nvPr/>
        </p:nvSpPr>
        <p:spPr>
          <a:xfrm>
            <a:off x="505838" y="1620000"/>
            <a:ext cx="7924334" cy="3129336"/>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nl-NL" dirty="0"/>
          </a:p>
        </p:txBody>
      </p:sp>
      <p:pic>
        <p:nvPicPr>
          <p:cNvPr id="5" name="videoplayback.mp4" descr="videoplayback.mp4">
            <a:hlinkClick r:id="" action="ppaction://media"/>
            <a:extLst>
              <a:ext uri="{FF2B5EF4-FFF2-40B4-BE49-F238E27FC236}">
                <a16:creationId xmlns:a16="http://schemas.microsoft.com/office/drawing/2014/main" id="{CC010958-1F22-7B44-844C-DA05676B00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9999" y="1361678"/>
            <a:ext cx="4516877" cy="3387658"/>
          </a:xfrm>
          <a:prstGeom prst="rect">
            <a:avLst/>
          </a:prstGeom>
        </p:spPr>
      </p:pic>
    </p:spTree>
    <p:extLst>
      <p:ext uri="{BB962C8B-B14F-4D97-AF65-F5344CB8AC3E}">
        <p14:creationId xmlns:p14="http://schemas.microsoft.com/office/powerpoint/2010/main" val="405474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Voorbereiding</a:t>
            </a:r>
          </a:p>
        </p:txBody>
      </p:sp>
      <p:sp>
        <p:nvSpPr>
          <p:cNvPr id="3" name="Tijdelijke aanduiding voor voettekst 2"/>
          <p:cNvSpPr>
            <a:spLocks noGrp="1"/>
          </p:cNvSpPr>
          <p:nvPr>
            <p:ph type="ftr" sz="quarter" idx="3"/>
          </p:nvPr>
        </p:nvSpPr>
        <p:spPr/>
        <p:txBody>
          <a:bodyPr/>
          <a:lstStyle/>
          <a:p>
            <a:r>
              <a:rPr lang="nl-NL" dirty="0"/>
              <a:t>Rollenspel Mishandeling </a:t>
            </a:r>
          </a:p>
        </p:txBody>
      </p:sp>
      <p:sp>
        <p:nvSpPr>
          <p:cNvPr id="4" name="Tijdelijke aanduiding voor inhoud 1">
            <a:extLst>
              <a:ext uri="{FF2B5EF4-FFF2-40B4-BE49-F238E27FC236}">
                <a16:creationId xmlns:a16="http://schemas.microsoft.com/office/drawing/2014/main" id="{CF0071BC-96A8-1047-8DB9-940573CB8383}"/>
              </a:ext>
            </a:extLst>
          </p:cNvPr>
          <p:cNvSpPr txBox="1">
            <a:spLocks/>
          </p:cNvSpPr>
          <p:nvPr/>
        </p:nvSpPr>
        <p:spPr>
          <a:xfrm>
            <a:off x="505838" y="1620000"/>
            <a:ext cx="7924334" cy="3129336"/>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l-NL" i="1" dirty="0"/>
              <a:t>Vraag jezelf voortdurend af:​</a:t>
            </a:r>
          </a:p>
          <a:p>
            <a:pPr marL="0" indent="0">
              <a:buNone/>
            </a:pPr>
            <a:r>
              <a:rPr lang="nl-NL" i="1" dirty="0"/>
              <a:t>​</a:t>
            </a:r>
          </a:p>
          <a:p>
            <a:pPr marL="0" indent="0">
              <a:buNone/>
            </a:pPr>
            <a:r>
              <a:rPr lang="nl-NL" i="1" dirty="0"/>
              <a:t>1. Is de tenlastelegging te bewijzen? (filmbeelden, verklaringen etc.) ​</a:t>
            </a:r>
          </a:p>
          <a:p>
            <a:pPr marL="0" indent="0">
              <a:buNone/>
            </a:pPr>
            <a:r>
              <a:rPr lang="nl-NL" i="1" dirty="0"/>
              <a:t>2. Is er sprake van een strafbaar feit? (Is dit mishandeling? Wat is mishandeling?) ​</a:t>
            </a:r>
          </a:p>
          <a:p>
            <a:pPr marL="0" indent="0">
              <a:buNone/>
            </a:pPr>
            <a:r>
              <a:rPr lang="nl-NL" i="1" dirty="0"/>
              <a:t>3. Is de verdachte schuldig? (Was het zelfverdediging? ontoerekeningsvatbaar?) ​</a:t>
            </a:r>
          </a:p>
          <a:p>
            <a:pPr marL="0" indent="0">
              <a:buNone/>
            </a:pPr>
            <a:r>
              <a:rPr lang="nl-NL" i="1" dirty="0"/>
              <a:t>4. Is er sprake van verzachtende omstandigheden? ​</a:t>
            </a:r>
          </a:p>
        </p:txBody>
      </p:sp>
    </p:spTree>
    <p:extLst>
      <p:ext uri="{BB962C8B-B14F-4D97-AF65-F5344CB8AC3E}">
        <p14:creationId xmlns:p14="http://schemas.microsoft.com/office/powerpoint/2010/main" val="238674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p:txBody>
          <a:bodyPr/>
          <a:lstStyle/>
          <a:p>
            <a:r>
              <a:rPr lang="nl-NL" dirty="0"/>
              <a:t>Rollenspel Mishandeling – Stappen rechtszaak </a:t>
            </a:r>
          </a:p>
        </p:txBody>
      </p:sp>
      <p:sp>
        <p:nvSpPr>
          <p:cNvPr id="4" name="Tijdelijke aanduiding voor inhoud 1">
            <a:extLst>
              <a:ext uri="{FF2B5EF4-FFF2-40B4-BE49-F238E27FC236}">
                <a16:creationId xmlns:a16="http://schemas.microsoft.com/office/drawing/2014/main" id="{CF0071BC-96A8-1047-8DB9-940573CB8383}"/>
              </a:ext>
            </a:extLst>
          </p:cNvPr>
          <p:cNvSpPr txBox="1">
            <a:spLocks/>
          </p:cNvSpPr>
          <p:nvPr/>
        </p:nvSpPr>
        <p:spPr>
          <a:xfrm>
            <a:off x="145914" y="676807"/>
            <a:ext cx="8852171" cy="4466693"/>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buAutoNum type="arabicPeriod"/>
            </a:pPr>
            <a:r>
              <a:rPr lang="nl-NL" sz="1200" b="1" i="1" dirty="0"/>
              <a:t>Opening: </a:t>
            </a:r>
            <a:r>
              <a:rPr lang="nl-NL" sz="1200" i="1" dirty="0"/>
              <a:t>De rechter opent de rechtszaak, vraagt om de personalia van de verdachte, en geeft dan de officier van justitie het woord.</a:t>
            </a:r>
          </a:p>
          <a:p>
            <a:pPr marL="342900" indent="-342900">
              <a:lnSpc>
                <a:spcPct val="100000"/>
              </a:lnSpc>
              <a:buAutoNum type="arabicPeriod"/>
            </a:pPr>
            <a:r>
              <a:rPr lang="nl-NL" sz="1200" b="1" i="1" dirty="0"/>
              <a:t>Tenlastelegging</a:t>
            </a:r>
            <a:r>
              <a:rPr lang="nl-NL" sz="1200" i="1" dirty="0"/>
              <a:t>: De officier van justitie leest de tenlastelegging voor. Hierin staat waar de verdachte van wordt beschuldigd.​</a:t>
            </a:r>
          </a:p>
          <a:p>
            <a:pPr marL="342900" indent="-342900">
              <a:lnSpc>
                <a:spcPct val="100000"/>
              </a:lnSpc>
              <a:buAutoNum type="arabicPeriod"/>
            </a:pPr>
            <a:r>
              <a:rPr lang="nl-NL" sz="1200" b="1" i="1" dirty="0"/>
              <a:t>Ondervraging</a:t>
            </a:r>
            <a:r>
              <a:rPr lang="nl-NL" sz="1200" i="1" dirty="0"/>
              <a:t>: De rechter ondervraagt de verdachte om te onderzoeken wat er precies gebeurd is. De verdachte mag de vragen beantwoorden, maar hoeft niets te zeggen. Hij heeft namelijk het recht om te mogen zwijgen.​</a:t>
            </a:r>
          </a:p>
          <a:p>
            <a:pPr marL="342900" indent="-342900">
              <a:lnSpc>
                <a:spcPct val="100000"/>
              </a:lnSpc>
              <a:buAutoNum type="arabicPeriod"/>
            </a:pPr>
            <a:r>
              <a:rPr lang="nl-NL" sz="1200" b="1" i="1" dirty="0"/>
              <a:t>Verklaring</a:t>
            </a:r>
            <a:r>
              <a:rPr lang="nl-NL" sz="1200" i="1" dirty="0"/>
              <a:t>: Het slachtoffer geeft een verklaring aan de rechtbank over de geleden schade. Er mogen geen vragen gesteld worden aan het slachtoffer. ​</a:t>
            </a:r>
            <a:br>
              <a:rPr lang="nl-NL" sz="1200" i="1" dirty="0"/>
            </a:br>
            <a:r>
              <a:rPr lang="nl-NL" sz="1200" i="1" dirty="0"/>
              <a:t>Opmerking: het slachtoffer kan ook opgeroepen worden als getuige (wat we tijdens het rollenspel niet doen). Er mogen dan wel vragen worden gesteld.​</a:t>
            </a:r>
          </a:p>
          <a:p>
            <a:pPr marL="342900" indent="-342900">
              <a:lnSpc>
                <a:spcPct val="100000"/>
              </a:lnSpc>
              <a:buAutoNum type="arabicPeriod"/>
            </a:pPr>
            <a:r>
              <a:rPr lang="nl-NL" sz="1200" b="1" i="1" dirty="0"/>
              <a:t>Requisitoir</a:t>
            </a:r>
            <a:r>
              <a:rPr lang="nl-NL" sz="1200" i="1" dirty="0"/>
              <a:t>: De rechter geeft de officier van justitie weer het woord. De officier van justitie vertelt aan de rechter waarom hij vindt dat de verdachte schuldig is en welke straf hij eist. Dit heet requisitoir.​</a:t>
            </a:r>
          </a:p>
          <a:p>
            <a:pPr marL="342900" indent="-342900">
              <a:lnSpc>
                <a:spcPct val="100000"/>
              </a:lnSpc>
              <a:buAutoNum type="arabicPeriod"/>
            </a:pPr>
            <a:r>
              <a:rPr lang="nl-NL" sz="1200" b="1" i="1" dirty="0"/>
              <a:t>Pleidooi</a:t>
            </a:r>
            <a:r>
              <a:rPr lang="nl-NL" sz="1200" i="1" dirty="0"/>
              <a:t>: Daarna geeft de rechter het woord aan de advocaat: die vertelt nu waarom hij vindt dat de verdachte geen of minder straf verdient. Dit heet een pleidooi.​</a:t>
            </a:r>
          </a:p>
          <a:p>
            <a:pPr marL="342900" indent="-342900">
              <a:lnSpc>
                <a:spcPct val="100000"/>
              </a:lnSpc>
              <a:buAutoNum type="arabicPeriod"/>
            </a:pPr>
            <a:r>
              <a:rPr lang="nl-NL" sz="1200" b="1" i="1" dirty="0"/>
              <a:t>Laatste woord: </a:t>
            </a:r>
            <a:r>
              <a:rPr lang="nl-NL" sz="1200" i="1" dirty="0"/>
              <a:t>De rechter vraagt of de verdachte nog iets wil zeggen. De verdachte mag hier weer kiezen of hij wel of niet iets zegt.</a:t>
            </a:r>
          </a:p>
          <a:p>
            <a:pPr marL="342900" indent="-342900">
              <a:lnSpc>
                <a:spcPct val="100000"/>
              </a:lnSpc>
              <a:buAutoNum type="arabicPeriod"/>
            </a:pPr>
            <a:r>
              <a:rPr lang="nl-NL" sz="1200" b="1" i="1" dirty="0"/>
              <a:t>Schorsing</a:t>
            </a:r>
            <a:r>
              <a:rPr lang="nl-NL" sz="1200" i="1" dirty="0"/>
              <a:t>: De rechter sluit het onderzoek en last een schorsing (korte pauze) in, zodat hij rustig kan nadenken over de vraag of de verdachte schuldig is. De rechter verlaat hiervoor de zaal even. ​</a:t>
            </a:r>
            <a:br>
              <a:rPr lang="nl-NL" sz="1200" i="1" dirty="0"/>
            </a:br>
            <a:r>
              <a:rPr lang="nl-NL" sz="1200" i="1" dirty="0"/>
              <a:t>Opmerking: bij zeer ernstige strafzaken laat de uitspraak van de (drie) rechter(s) veel langer op zich wachten – maximaal 14 dagen.​</a:t>
            </a:r>
          </a:p>
          <a:p>
            <a:pPr marL="342900" indent="-342900">
              <a:lnSpc>
                <a:spcPct val="100000"/>
              </a:lnSpc>
              <a:buAutoNum type="arabicPeriod"/>
            </a:pPr>
            <a:r>
              <a:rPr lang="nl-NL" sz="1200" b="1" i="1" dirty="0"/>
              <a:t>Vonnis</a:t>
            </a:r>
            <a:r>
              <a:rPr lang="nl-NL" sz="1200" i="1" dirty="0"/>
              <a:t>: De rechter gaat weer zitten en spreekt uit of de verdachte schuldig is en zo ja, welke straf hij krijgt. Hij wijst de verdachte erop dat hij hoger beroep kan instellen als hij het niet eens is met zijn straf.​</a:t>
            </a:r>
          </a:p>
        </p:txBody>
      </p:sp>
    </p:spTree>
    <p:extLst>
      <p:ext uri="{BB962C8B-B14F-4D97-AF65-F5344CB8AC3E}">
        <p14:creationId xmlns:p14="http://schemas.microsoft.com/office/powerpoint/2010/main" val="2607736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ProDemos">
  <a:themeElements>
    <a:clrScheme name="ProDemos warmgeel">
      <a:dk1>
        <a:srgbClr val="FCC241"/>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emos powerpointtemplate-NL warmgeel.pptx" id="{2683FC40-11D0-9B43-8B44-9D6BC44DD9C0}" vid="{CE3B6785-139B-EE4A-BE1E-490A31CCF4E8}"/>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d87460f-1ce4-47fb-827f-f23b26bf10e3">4KSS4HDDQQV2-1588581082-1004124</_dlc_DocId>
    <MediaLengthInSeconds xmlns="da2051a7-5730-45b1-8e3b-499317baa0a0" xsi:nil="true"/>
    <_dlc_DocIdUrl xmlns="6d87460f-1ce4-47fb-827f-f23b26bf10e3">
      <Url>https://prodemoshvdr.sharepoint.com/sites/M-Cloud/_layouts/15/DocIdRedir.aspx?ID=4KSS4HDDQQV2-1588581082-1004124</Url>
      <Description>4KSS4HDDQQV2-1588581082-1004124</Description>
    </_dlc_DocIdUrl>
    <SharedWithUsers xmlns="6d87460f-1ce4-47fb-827f-f23b26bf10e3">
      <UserInfo>
        <DisplayName>Hanne de Haan</DisplayName>
        <AccountId>58</AccountId>
        <AccountType/>
      </UserInfo>
      <UserInfo>
        <DisplayName>Sandra Boersma</DisplayName>
        <AccountId>55</AccountId>
        <AccountType/>
      </UserInfo>
    </SharedWithUsers>
    <TaxCatchAll xmlns="6d87460f-1ce4-47fb-827f-f23b26bf10e3" xsi:nil="true"/>
    <lcf76f155ced4ddcb4097134ff3c332f xmlns="da2051a7-5730-45b1-8e3b-499317baa0a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6C7C20459E79C940965B22A7E6BE84D7" ma:contentTypeVersion="20" ma:contentTypeDescription="Een nieuw document maken." ma:contentTypeScope="" ma:versionID="b12dcca531f057a6e1337b8692f68b06">
  <xsd:schema xmlns:xsd="http://www.w3.org/2001/XMLSchema" xmlns:xs="http://www.w3.org/2001/XMLSchema" xmlns:p="http://schemas.microsoft.com/office/2006/metadata/properties" xmlns:ns2="6d87460f-1ce4-47fb-827f-f23b26bf10e3" xmlns:ns3="da2051a7-5730-45b1-8e3b-499317baa0a0" targetNamespace="http://schemas.microsoft.com/office/2006/metadata/properties" ma:root="true" ma:fieldsID="9a11c23999b3c51c4abe6aa1eb415eae" ns2:_="" ns3:_="">
    <xsd:import namespace="6d87460f-1ce4-47fb-827f-f23b26bf10e3"/>
    <xsd:import namespace="da2051a7-5730-45b1-8e3b-499317baa0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87460f-1ce4-47fb-827f-f23b26bf10e3"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element name="TaxCatchAll" ma:index="26" nillable="true" ma:displayName="Catch-all-kolom van taxonomie" ma:hidden="true" ma:list="{48692265-7f78-4cc9-ad38-7b8c47509f09}" ma:internalName="TaxCatchAll" ma:showField="CatchAllData" ma:web="6d87460f-1ce4-47fb-827f-f23b26bf10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2051a7-5730-45b1-8e3b-499317baa0a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6EBF3A-507E-430F-983B-53C3E5D57174}">
  <ds:schemaRefs>
    <ds:schemaRef ds:uri="http://schemas.microsoft.com/office/2006/metadata/properties"/>
    <ds:schemaRef ds:uri="http://schemas.microsoft.com/office/infopath/2007/PartnerControls"/>
    <ds:schemaRef ds:uri="6d87460f-1ce4-47fb-827f-f23b26bf10e3"/>
    <ds:schemaRef ds:uri="da2051a7-5730-45b1-8e3b-499317baa0a0"/>
  </ds:schemaRefs>
</ds:datastoreItem>
</file>

<file path=customXml/itemProps2.xml><?xml version="1.0" encoding="utf-8"?>
<ds:datastoreItem xmlns:ds="http://schemas.openxmlformats.org/officeDocument/2006/customXml" ds:itemID="{DCEB92DE-87DB-40F5-A182-97F049D523E3}">
  <ds:schemaRefs>
    <ds:schemaRef ds:uri="http://schemas.microsoft.com/sharepoint/v3/contenttype/forms"/>
  </ds:schemaRefs>
</ds:datastoreItem>
</file>

<file path=customXml/itemProps3.xml><?xml version="1.0" encoding="utf-8"?>
<ds:datastoreItem xmlns:ds="http://schemas.openxmlformats.org/officeDocument/2006/customXml" ds:itemID="{7C14C9F4-F5C5-46CA-9908-B7AD1E07CD90}">
  <ds:schemaRefs>
    <ds:schemaRef ds:uri="http://schemas.microsoft.com/sharepoint/events"/>
  </ds:schemaRefs>
</ds:datastoreItem>
</file>

<file path=customXml/itemProps4.xml><?xml version="1.0" encoding="utf-8"?>
<ds:datastoreItem xmlns:ds="http://schemas.openxmlformats.org/officeDocument/2006/customXml" ds:itemID="{A5E0592E-697F-4020-A6D5-FDC8612423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87460f-1ce4-47fb-827f-f23b26bf10e3"/>
    <ds:schemaRef ds:uri="da2051a7-5730-45b1-8e3b-499317baa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ProDemos</Template>
  <TotalTime>15</TotalTime>
  <Words>544</Words>
  <Application>Microsoft Office PowerPoint</Application>
  <PresentationFormat>Diavoorstelling (16:9)</PresentationFormat>
  <Paragraphs>23</Paragraphs>
  <Slides>4</Slides>
  <Notes>0</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4</vt:i4>
      </vt:variant>
    </vt:vector>
  </HeadingPairs>
  <TitlesOfParts>
    <vt:vector size="7" baseType="lpstr">
      <vt:lpstr>Arial</vt:lpstr>
      <vt:lpstr>Calibri</vt:lpstr>
      <vt:lpstr>ProDemos</vt:lpstr>
      <vt:lpstr>Casus</vt:lpstr>
      <vt:lpstr>Beelden bewakingscamera</vt:lpstr>
      <vt:lpstr>Voorbereiding</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Merel Jansen</dc:creator>
  <cp:lastModifiedBy>Jelt Pekaar</cp:lastModifiedBy>
  <cp:revision>2</cp:revision>
  <cp:lastPrinted>2017-06-07T13:51:27Z</cp:lastPrinted>
  <dcterms:created xsi:type="dcterms:W3CDTF">2021-05-18T12:50:36Z</dcterms:created>
  <dcterms:modified xsi:type="dcterms:W3CDTF">2024-02-01T16:51:49Z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0x0101006C7C20459E79C940965B22A7E6BE84D7</vt:lpwstr>
  </property>
  <property fmtid="{D5CDD505-2E9C-101B-9397-08002B2CF9AE}" pid="3" name="ComplianceAssetId">
    <vt:lpwstr/>
  </property>
  <property fmtid="{D5CDD505-2E9C-101B-9397-08002B2CF9AE}" pid="4" name="_dlc_DocIdItemGuid">
    <vt:lpwstr>1ddf287f-aeee-4fdf-ace2-d2122bfa3a79</vt:lpwstr>
  </property>
  <property fmtid="{D5CDD505-2E9C-101B-9397-08002B2CF9AE}" pid="5" name="_ExtendedDescription">
    <vt:lpwstr/>
  </property>
</Properties>
</file>