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7" r:id="rId5"/>
    <p:sldId id="298" r:id="rId6"/>
    <p:sldId id="309" r:id="rId7"/>
    <p:sldId id="300" r:id="rId8"/>
    <p:sldId id="301" r:id="rId9"/>
    <p:sldId id="302" r:id="rId10"/>
    <p:sldId id="268" r:id="rId11"/>
    <p:sldId id="305" r:id="rId12"/>
    <p:sldId id="299" r:id="rId13"/>
    <p:sldId id="285" r:id="rId14"/>
    <p:sldId id="257" r:id="rId15"/>
    <p:sldId id="294" r:id="rId16"/>
    <p:sldId id="295" r:id="rId17"/>
    <p:sldId id="261" r:id="rId18"/>
    <p:sldId id="260" r:id="rId19"/>
    <p:sldId id="303" r:id="rId20"/>
    <p:sldId id="304" r:id="rId21"/>
    <p:sldId id="308" r:id="rId22"/>
    <p:sldId id="307"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A46204F-A3D0-0E00-96AE-BB4FD6343176}" name="Bammens, M.T. (Mila)" initials="BM(" userId="S::m.t.bammens@uu.nl::2c822bb4-fc19-4703-acbc-e87ab07f9159" providerId="AD"/>
  <p188:author id="{A1BF7997-3A2A-C76E-F2BB-05E1028B772D}" name="Herinx, M.D.A.M. (Maxine)" initials="HM(" userId="S::m.d.a.m.herinx@uu.nl::3d9d3577-7dd2-4a7c-b63f-eb2fa215c3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mmens, M.T. (Mila)" initials="BM(" lastIdx="5" clrIdx="0">
    <p:extLst>
      <p:ext uri="{19B8F6BF-5375-455C-9EA6-DF929625EA0E}">
        <p15:presenceInfo xmlns:p15="http://schemas.microsoft.com/office/powerpoint/2012/main" userId="S::m.t.bammens@uu.nl::2c822bb4-fc19-4703-acbc-e87ab07f9159" providerId="AD"/>
      </p:ext>
    </p:extLst>
  </p:cmAuthor>
  <p:cmAuthor id="2" name="evangeline@badnews.eu" initials="ev" lastIdx="7" clrIdx="1">
    <p:extLst>
      <p:ext uri="{19B8F6BF-5375-455C-9EA6-DF929625EA0E}">
        <p15:presenceInfo xmlns:p15="http://schemas.microsoft.com/office/powerpoint/2012/main" userId="S::urn:spo:guest#evangeline@badnews.eu::" providerId="AD"/>
      </p:ext>
    </p:extLst>
  </p:cmAuthor>
  <p:cmAuthor id="3" name="evajeanine" initials="e" lastIdx="1" clrIdx="2">
    <p:extLst>
      <p:ext uri="{19B8F6BF-5375-455C-9EA6-DF929625EA0E}">
        <p15:presenceInfo xmlns:p15="http://schemas.microsoft.com/office/powerpoint/2012/main" userId="48a8e7146c170d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12450-15A0-4902-A179-E6A844DF434E}" type="datetimeFigureOut">
              <a:rPr lang="nl-NL" smtClean="0"/>
              <a:t>7-4-2026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E7FF5-6C22-4E99-A1F0-549F2A628338}" type="slidenum">
              <a:rPr lang="nl-NL" smtClean="0"/>
              <a:t>‹#›</a:t>
            </a:fld>
            <a:endParaRPr lang="nl-NL"/>
          </a:p>
        </p:txBody>
      </p:sp>
    </p:spTree>
    <p:extLst>
      <p:ext uri="{BB962C8B-B14F-4D97-AF65-F5344CB8AC3E}">
        <p14:creationId xmlns:p14="http://schemas.microsoft.com/office/powerpoint/2010/main" val="14052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andelijksteunpuntextremisme.n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dmlab.psychol.cam.ac.uk/"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cambridge.org/core/journals/behavioural-public-policy/article/active-inoculation-boosts-attitudinal-resistance-against-extremist-persuasion-techniques-a-novel-approach-towards-the-prevention-of-violent-extremism/EC1BF962A2B0012982BBB1507288E188" TargetMode="External"/><Relationship Id="rId4" Type="http://schemas.openxmlformats.org/officeDocument/2006/relationships/hyperlink" Target="https://nudgelebanon.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solidFill>
                  <a:srgbClr val="000000"/>
                </a:solidFill>
              </a:rPr>
              <a:t>14.15-15.30 uur, 30 deelnemers in groepjes van 5. Voorbereiden: blad op elke tafel plus pennen/blokjes. Video geluid uittesten, inlog site.</a:t>
            </a:r>
            <a:endParaRPr lang="en-US"/>
          </a:p>
          <a:p>
            <a:endParaRPr lang="nl-NL" dirty="0">
              <a:solidFill>
                <a:srgbClr val="221E1F"/>
              </a:solidFill>
              <a:ea typeface="Calibri"/>
              <a:cs typeface="Calibri"/>
            </a:endParaRPr>
          </a:p>
          <a:p>
            <a:pPr algn="just"/>
            <a:r>
              <a:rPr lang="nl-NL"/>
              <a:t>In deze workshop maak je kennis met wat radicalisering is en hoe je </a:t>
            </a:r>
            <a:r>
              <a:rPr lang="nl-NL" err="1"/>
              <a:t>serious</a:t>
            </a:r>
            <a:r>
              <a:rPr lang="nl-NL"/>
              <a:t> game </a:t>
            </a:r>
            <a:r>
              <a:rPr lang="nl-NL" i="1" err="1"/>
              <a:t>Join</a:t>
            </a:r>
            <a:r>
              <a:rPr lang="nl-NL" i="1" dirty="0"/>
              <a:t> </a:t>
            </a:r>
            <a:r>
              <a:rPr lang="nl-NL" i="1" err="1"/>
              <a:t>the</a:t>
            </a:r>
            <a:r>
              <a:rPr lang="nl-NL" i="1"/>
              <a:t> Dark Side</a:t>
            </a:r>
            <a:r>
              <a:rPr lang="nl-NL"/>
              <a:t> kunt inzetten om met je leerlingen en studenten het gesprek aan te gaan over radicalisering. </a:t>
            </a:r>
            <a:r>
              <a:rPr lang="nl-NL">
                <a:solidFill>
                  <a:srgbClr val="221E1F"/>
                </a:solidFill>
              </a:rPr>
              <a:t>Door de ervaring die ze opdoen in de game zullen leerlingen sneller beïnvloedingstechnieken herkennen en zich hiertegen kunnen wapenen.</a:t>
            </a:r>
            <a:endParaRPr lang="en-US">
              <a:solidFill>
                <a:srgbClr val="221E1F"/>
              </a:solidFill>
            </a:endParaRPr>
          </a:p>
        </p:txBody>
      </p:sp>
      <p:sp>
        <p:nvSpPr>
          <p:cNvPr id="4" name="Slide Number Placeholder 3"/>
          <p:cNvSpPr>
            <a:spLocks noGrp="1"/>
          </p:cNvSpPr>
          <p:nvPr>
            <p:ph type="sldNum" sz="quarter" idx="5"/>
          </p:nvPr>
        </p:nvSpPr>
        <p:spPr/>
        <p:txBody>
          <a:bodyPr/>
          <a:lstStyle/>
          <a:p>
            <a:fld id="{72AE7FF5-6C22-4E99-A1F0-549F2A628338}" type="slidenum">
              <a:rPr lang="nl-NL" smtClean="0"/>
              <a:t>1</a:t>
            </a:fld>
            <a:endParaRPr lang="nl-NL"/>
          </a:p>
        </p:txBody>
      </p:sp>
    </p:spTree>
    <p:extLst>
      <p:ext uri="{BB962C8B-B14F-4D97-AF65-F5344CB8AC3E}">
        <p14:creationId xmlns:p14="http://schemas.microsoft.com/office/powerpoint/2010/main" val="20665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4:notes"/>
          <p:cNvSpPr txBox="1">
            <a:spLocks noGrp="1"/>
          </p:cNvSpPr>
          <p:nvPr>
            <p:ph type="body" idx="1"/>
          </p:nvPr>
        </p:nvSpPr>
        <p:spPr>
          <a:xfrm>
            <a:off x="777225" y="4777725"/>
            <a:ext cx="6217800" cy="4526400"/>
          </a:xfrm>
          <a:prstGeom prst="rect">
            <a:avLst/>
          </a:prstGeom>
          <a:noFill/>
          <a:ln>
            <a:noFill/>
          </a:ln>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nl-NL" sz="1200" kern="1200">
                <a:solidFill>
                  <a:schemeClr val="tx1"/>
                </a:solidFill>
                <a:effectLst/>
                <a:latin typeface="+mn-lt"/>
                <a:ea typeface="+mn-ea"/>
                <a:cs typeface="+mn-cs"/>
              </a:rPr>
              <a:t>In deze les gaan de leerlingen aan de slag als </a:t>
            </a:r>
            <a:r>
              <a:rPr lang="nl-NL" sz="1200" b="1" kern="1200">
                <a:solidFill>
                  <a:schemeClr val="tx1"/>
                </a:solidFill>
                <a:effectLst/>
                <a:latin typeface="+mn-lt"/>
                <a:ea typeface="+mn-ea"/>
                <a:cs typeface="+mn-cs"/>
              </a:rPr>
              <a:t>Agent X</a:t>
            </a:r>
            <a:r>
              <a:rPr lang="nl-NL" sz="1200" kern="1200">
                <a:solidFill>
                  <a:schemeClr val="tx1"/>
                </a:solidFill>
                <a:effectLst/>
                <a:latin typeface="+mn-lt"/>
                <a:ea typeface="+mn-ea"/>
                <a:cs typeface="+mn-cs"/>
              </a:rPr>
              <a:t>, de </a:t>
            </a:r>
            <a:r>
              <a:rPr lang="nl-NL" sz="1200" b="1" kern="1200">
                <a:solidFill>
                  <a:schemeClr val="tx1"/>
                </a:solidFill>
                <a:effectLst/>
                <a:latin typeface="+mn-lt"/>
                <a:ea typeface="+mn-ea"/>
                <a:cs typeface="+mn-cs"/>
              </a:rPr>
              <a:t>hoofdronselaar</a:t>
            </a:r>
            <a:r>
              <a:rPr lang="nl-NL" sz="1200" kern="1200">
                <a:solidFill>
                  <a:schemeClr val="tx1"/>
                </a:solidFill>
                <a:effectLst/>
                <a:latin typeface="+mn-lt"/>
                <a:ea typeface="+mn-ea"/>
                <a:cs typeface="+mn-cs"/>
              </a:rPr>
              <a:t> van het </a:t>
            </a:r>
            <a:r>
              <a:rPr lang="nl-NL" sz="1200" b="1" kern="1200">
                <a:solidFill>
                  <a:schemeClr val="tx1"/>
                </a:solidFill>
                <a:effectLst/>
                <a:latin typeface="+mn-lt"/>
                <a:ea typeface="+mn-ea"/>
                <a:cs typeface="+mn-cs"/>
              </a:rPr>
              <a:t>Anti-IJskap Front</a:t>
            </a:r>
            <a:r>
              <a:rPr lang="nl-NL" sz="1200" kern="1200">
                <a:solidFill>
                  <a:schemeClr val="tx1"/>
                </a:solidFill>
                <a:effectLst/>
                <a:latin typeface="+mn-lt"/>
                <a:ea typeface="+mn-ea"/>
                <a:cs typeface="+mn-cs"/>
              </a:rPr>
              <a:t> (AIJF).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nl-NL" sz="1200" kern="1200">
                <a:solidFill>
                  <a:schemeClr val="tx1"/>
                </a:solidFill>
                <a:effectLst/>
                <a:latin typeface="+mn-lt"/>
                <a:ea typeface="+mn-ea"/>
                <a:cs typeface="+mn-cs"/>
              </a:rPr>
              <a:t>Het AIJF vindt dat de </a:t>
            </a:r>
            <a:r>
              <a:rPr lang="nl-NL" sz="1200" b="1" kern="1200">
                <a:solidFill>
                  <a:schemeClr val="tx1"/>
                </a:solidFill>
                <a:effectLst/>
                <a:latin typeface="+mn-lt"/>
                <a:ea typeface="+mn-ea"/>
                <a:cs typeface="+mn-cs"/>
              </a:rPr>
              <a:t>mensheid kwaadaardig </a:t>
            </a:r>
            <a:r>
              <a:rPr lang="nl-NL" sz="1200" kern="1200">
                <a:solidFill>
                  <a:schemeClr val="tx1"/>
                </a:solidFill>
                <a:effectLst/>
                <a:latin typeface="+mn-lt"/>
                <a:ea typeface="+mn-ea"/>
                <a:cs typeface="+mn-cs"/>
              </a:rPr>
              <a:t>is en de planeet niet verdient. Daarom wil het AIJF de wereld redden door al het </a:t>
            </a:r>
            <a:r>
              <a:rPr lang="nl-NL" sz="1200" b="1" kern="1200">
                <a:solidFill>
                  <a:schemeClr val="tx1"/>
                </a:solidFill>
                <a:effectLst/>
                <a:latin typeface="+mn-lt"/>
                <a:ea typeface="+mn-ea"/>
                <a:cs typeface="+mn-cs"/>
              </a:rPr>
              <a:t>ijs op de wereld </a:t>
            </a:r>
            <a:r>
              <a:rPr lang="nl-NL" sz="1200" kern="1200">
                <a:solidFill>
                  <a:schemeClr val="tx1"/>
                </a:solidFill>
                <a:effectLst/>
                <a:latin typeface="+mn-lt"/>
                <a:ea typeface="+mn-ea"/>
                <a:cs typeface="+mn-cs"/>
              </a:rPr>
              <a:t>te laten </a:t>
            </a:r>
            <a:r>
              <a:rPr lang="nl-NL" sz="1200" b="1" kern="1200">
                <a:solidFill>
                  <a:schemeClr val="tx1"/>
                </a:solidFill>
                <a:effectLst/>
                <a:latin typeface="+mn-lt"/>
                <a:ea typeface="+mn-ea"/>
                <a:cs typeface="+mn-cs"/>
              </a:rPr>
              <a:t>smelten</a:t>
            </a:r>
            <a:r>
              <a:rPr lang="nl-NL" sz="1200" kern="1200">
                <a:solidFill>
                  <a:schemeClr val="tx1"/>
                </a:solidFill>
                <a:effectLst/>
                <a:latin typeface="+mn-lt"/>
                <a:ea typeface="+mn-ea"/>
                <a:cs typeface="+mn-cs"/>
              </a:rPr>
              <a:t>, zo kan de natuur helen zonder menselijke invloeden.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nl-NL" sz="1200" kern="1200">
                <a:solidFill>
                  <a:schemeClr val="tx1"/>
                </a:solidFill>
                <a:effectLst/>
                <a:latin typeface="+mn-lt"/>
                <a:ea typeface="+mn-ea"/>
                <a:cs typeface="+mn-cs"/>
              </a:rPr>
              <a:t>Om dit te doen heeft het AIJF heel wat mensen nodig. Daarom gaan de leerlingen die mensen </a:t>
            </a:r>
            <a:r>
              <a:rPr lang="nl-NL" sz="1200" b="1" kern="1200">
                <a:solidFill>
                  <a:schemeClr val="tx1"/>
                </a:solidFill>
                <a:effectLst/>
                <a:latin typeface="+mn-lt"/>
                <a:ea typeface="+mn-ea"/>
                <a:cs typeface="+mn-cs"/>
              </a:rPr>
              <a:t>zoeken</a:t>
            </a:r>
            <a:r>
              <a:rPr lang="nl-NL" sz="1200" kern="1200">
                <a:solidFill>
                  <a:schemeClr val="tx1"/>
                </a:solidFill>
                <a:effectLst/>
                <a:latin typeface="+mn-lt"/>
                <a:ea typeface="+mn-ea"/>
                <a:cs typeface="+mn-cs"/>
              </a:rPr>
              <a:t> en ze </a:t>
            </a:r>
            <a:r>
              <a:rPr lang="nl-NL" sz="1200" b="1" kern="1200">
                <a:solidFill>
                  <a:schemeClr val="tx1"/>
                </a:solidFill>
                <a:effectLst/>
                <a:latin typeface="+mn-lt"/>
                <a:ea typeface="+mn-ea"/>
                <a:cs typeface="+mn-cs"/>
              </a:rPr>
              <a:t>overtuigen</a:t>
            </a:r>
            <a:r>
              <a:rPr lang="nl-NL" sz="1200" kern="1200">
                <a:solidFill>
                  <a:schemeClr val="tx1"/>
                </a:solidFill>
                <a:effectLst/>
                <a:latin typeface="+mn-lt"/>
                <a:ea typeface="+mn-ea"/>
                <a:cs typeface="+mn-cs"/>
              </a:rPr>
              <a:t> om een </a:t>
            </a:r>
            <a:r>
              <a:rPr lang="nl-NL" sz="1200" b="1" kern="1200">
                <a:solidFill>
                  <a:schemeClr val="tx1"/>
                </a:solidFill>
                <a:effectLst/>
                <a:latin typeface="+mn-lt"/>
                <a:ea typeface="+mn-ea"/>
                <a:cs typeface="+mn-cs"/>
              </a:rPr>
              <a:t>aanslag</a:t>
            </a:r>
            <a:r>
              <a:rPr lang="nl-NL" sz="1200" kern="1200">
                <a:solidFill>
                  <a:schemeClr val="tx1"/>
                </a:solidFill>
                <a:effectLst/>
                <a:latin typeface="+mn-lt"/>
                <a:ea typeface="+mn-ea"/>
                <a:cs typeface="+mn-cs"/>
              </a:rPr>
              <a:t> te plegen voor het AIJF. </a:t>
            </a:r>
            <a:endParaRPr lang="en-NL" sz="1200" kern="1200">
              <a:solidFill>
                <a:schemeClr val="tx1"/>
              </a:solidFill>
              <a:effectLst/>
              <a:latin typeface="+mn-lt"/>
              <a:ea typeface="+mn-ea"/>
              <a:cs typeface="+mn-cs"/>
            </a:endParaRPr>
          </a:p>
          <a:p>
            <a:pPr marL="0" lvl="0" indent="0" algn="l" rtl="0">
              <a:lnSpc>
                <a:spcPct val="100000"/>
              </a:lnSpc>
              <a:spcBef>
                <a:spcPts val="0"/>
              </a:spcBef>
              <a:spcAft>
                <a:spcPts val="0"/>
              </a:spcAft>
              <a:buSzPts val="1100"/>
              <a:buNone/>
            </a:pPr>
            <a:endParaRPr/>
          </a:p>
        </p:txBody>
      </p:sp>
      <p:sp>
        <p:nvSpPr>
          <p:cNvPr id="248" name="Google Shape;248;p44: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0549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In de game krijgen de leerlingen steeds twee of meer ‘antwoordopties’ om uit te kiezen. De keuzes die je maakt in de game bepalen je score. Linksboven zie je je score. Je score gaat omhoog als je iets goed doet en omlaag als je iets niet goed doet. Daarnaast staat een ‘geloofwaardigheidsmeter’ die laat zien in welke mate de persoon die je probeert te ronselen je vertrouwt. Deze meter gaat ook omhoog of omlaag afhankelijk van je keuzes in het spel. Als de ‘geloofwaardigheidsmeter’ op 0 staat, is het spel klaar en heb je verloren.</a:t>
            </a:r>
            <a:endParaRPr lang="en-NL" sz="1200" kern="1200">
              <a:solidFill>
                <a:schemeClr val="tx1"/>
              </a:solidFill>
              <a:effectLst/>
              <a:latin typeface="+mn-lt"/>
              <a:ea typeface="+mn-ea"/>
              <a:cs typeface="+mn-cs"/>
            </a:endParaRPr>
          </a:p>
          <a:p>
            <a:endParaRPr lang="en-NL"/>
          </a:p>
        </p:txBody>
      </p:sp>
      <p:sp>
        <p:nvSpPr>
          <p:cNvPr id="4" name="Slide Number Placeholder 3"/>
          <p:cNvSpPr>
            <a:spLocks noGrp="1"/>
          </p:cNvSpPr>
          <p:nvPr>
            <p:ph type="sldNum" sz="quarter" idx="5"/>
          </p:nvPr>
        </p:nvSpPr>
        <p:spPr/>
        <p:txBody>
          <a:bodyPr/>
          <a:lstStyle/>
          <a:p>
            <a:fld id="{72AE7FF5-6C22-4E99-A1F0-549F2A628338}" type="slidenum">
              <a:rPr lang="nl-NL" smtClean="0"/>
              <a:t>11</a:t>
            </a:fld>
            <a:endParaRPr lang="nl-NL"/>
          </a:p>
        </p:txBody>
      </p:sp>
    </p:spTree>
    <p:extLst>
      <p:ext uri="{BB962C8B-B14F-4D97-AF65-F5344CB8AC3E}">
        <p14:creationId xmlns:p14="http://schemas.microsoft.com/office/powerpoint/2010/main" val="161261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kern="1200">
                <a:solidFill>
                  <a:schemeClr val="tx1"/>
                </a:solidFill>
                <a:effectLst/>
                <a:latin typeface="+mn-lt"/>
                <a:ea typeface="+mn-ea"/>
                <a:cs typeface="+mn-cs"/>
              </a:rPr>
              <a:t>Deel de URL van de game (</a:t>
            </a:r>
            <a:r>
              <a:rPr lang="nl-NL" err="1">
                <a:latin typeface="Open Sans"/>
                <a:ea typeface="Open Sans"/>
                <a:cs typeface="Open Sans"/>
              </a:rPr>
              <a:t>jointhedarksidegame.com</a:t>
            </a:r>
            <a:r>
              <a:rPr lang="nl-NL" sz="1200" kern="1200">
                <a:solidFill>
                  <a:schemeClr val="tx1"/>
                </a:solidFill>
                <a:effectLst/>
                <a:latin typeface="+mn-lt"/>
                <a:ea typeface="+mn-ea"/>
                <a:cs typeface="+mn-cs"/>
              </a:rPr>
              <a:t>) of laat de leerlingen de QR-code scannen.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a:solidFill>
                  <a:schemeClr val="tx1"/>
                </a:solidFill>
                <a:effectLst/>
                <a:latin typeface="+mn-lt"/>
                <a:ea typeface="+mn-ea"/>
                <a:cs typeface="+mn-cs"/>
              </a:rPr>
              <a:t>Gebruik het volgende wachtwoord: </a:t>
            </a:r>
            <a:r>
              <a:rPr lang="nl-NL" sz="1200" b="1" kern="1200" err="1">
                <a:solidFill>
                  <a:schemeClr val="tx1"/>
                </a:solidFill>
                <a:effectLst/>
                <a:latin typeface="+mn-lt"/>
                <a:ea typeface="+mn-ea"/>
                <a:cs typeface="+mn-cs"/>
              </a:rPr>
              <a:t>join</a:t>
            </a:r>
            <a:r>
              <a:rPr lang="nl-NL" sz="1200" kern="1200">
                <a:solidFill>
                  <a:schemeClr val="tx1"/>
                </a:solidFill>
                <a:effectLst/>
                <a:latin typeface="+mn-lt"/>
                <a:ea typeface="+mn-ea"/>
                <a:cs typeface="+mn-cs"/>
              </a:rPr>
              <a:t> om in te loggen.</a:t>
            </a:r>
          </a:p>
          <a:p>
            <a:pPr marL="171450" indent="-171450">
              <a:buFont typeface="Arial" panose="020B0604020202020204" pitchFamily="34" charset="0"/>
              <a:buChar char="•"/>
            </a:pPr>
            <a:r>
              <a:rPr lang="nl-NL" sz="1200" kern="1200">
                <a:solidFill>
                  <a:schemeClr val="tx1"/>
                </a:solidFill>
                <a:effectLst/>
                <a:latin typeface="+mn-lt"/>
                <a:ea typeface="+mn-ea"/>
                <a:cs typeface="+mn-cs"/>
              </a:rPr>
              <a:t>De leerlingen krijgen </a:t>
            </a:r>
            <a:r>
              <a:rPr lang="nl-NL" sz="1200" b="1" kern="1200">
                <a:solidFill>
                  <a:schemeClr val="tx1"/>
                </a:solidFill>
                <a:effectLst/>
                <a:latin typeface="+mn-lt"/>
                <a:ea typeface="+mn-ea"/>
                <a:cs typeface="+mn-cs"/>
              </a:rPr>
              <a:t>15 minuten </a:t>
            </a:r>
            <a:r>
              <a:rPr lang="nl-NL" sz="1200" kern="1200">
                <a:solidFill>
                  <a:schemeClr val="tx1"/>
                </a:solidFill>
                <a:effectLst/>
                <a:latin typeface="+mn-lt"/>
                <a:ea typeface="+mn-ea"/>
                <a:cs typeface="+mn-cs"/>
              </a:rPr>
              <a:t>de tijd om de game te spelen.</a:t>
            </a:r>
            <a:endParaRPr lang="nl-NL" sz="1200" kern="1200">
              <a:solidFill>
                <a:srgbClr val="FF0000"/>
              </a:solidFill>
              <a:effectLst/>
              <a:latin typeface="+mn-lt"/>
              <a:ea typeface="Calibri"/>
              <a:cs typeface="Calibri"/>
            </a:endParaRPr>
          </a:p>
          <a:p>
            <a:pPr marL="171450" indent="-171450">
              <a:buFont typeface="Arial" panose="020B0604020202020204" pitchFamily="34" charset="0"/>
              <a:buChar char="•"/>
            </a:pPr>
            <a:r>
              <a:rPr lang="nl-NL" sz="1200" kern="1200">
                <a:solidFill>
                  <a:schemeClr val="tx1"/>
                </a:solidFill>
                <a:effectLst/>
                <a:latin typeface="+mn-lt"/>
                <a:ea typeface="+mn-ea"/>
                <a:cs typeface="+mn-cs"/>
              </a:rPr>
              <a:t>Zijn leerlingen eerder klaar? Laat ze alvast hun eerste indrukken van de game opschrijven. </a:t>
            </a:r>
          </a:p>
          <a:p>
            <a:pPr marL="171450" indent="-171450">
              <a:buFont typeface="Arial" panose="020B0604020202020204" pitchFamily="34" charset="0"/>
              <a:buChar char="•"/>
            </a:pPr>
            <a:r>
              <a:rPr lang="nl-NL" sz="1200" kern="1200">
                <a:solidFill>
                  <a:schemeClr val="tx1"/>
                </a:solidFill>
                <a:effectLst/>
                <a:latin typeface="+mn-lt"/>
                <a:ea typeface="+mn-ea"/>
                <a:cs typeface="+mn-cs"/>
              </a:rPr>
              <a:t>Na 15 minuten begin je aan de bespreking. Leerlingen die nog niet klaar zijn, kunnen de game eventueel later thuis spelen. </a:t>
            </a:r>
          </a:p>
          <a:p>
            <a:pPr marL="171450" indent="-171450">
              <a:buFont typeface="Arial" panose="020B0604020202020204" pitchFamily="34" charset="0"/>
              <a:buChar char="•"/>
            </a:pPr>
            <a:r>
              <a:rPr lang="nl-NL" sz="1200" kern="1200">
                <a:solidFill>
                  <a:schemeClr val="tx1"/>
                </a:solidFill>
                <a:effectLst/>
                <a:latin typeface="+mn-lt"/>
                <a:ea typeface="+mn-ea"/>
                <a:cs typeface="+mn-cs"/>
              </a:rPr>
              <a:t>Zorg dat de leerlingen hun </a:t>
            </a:r>
            <a:r>
              <a:rPr lang="nl-NL" sz="1200" b="1" kern="1200">
                <a:solidFill>
                  <a:schemeClr val="tx1"/>
                </a:solidFill>
                <a:effectLst/>
                <a:latin typeface="+mn-lt"/>
                <a:ea typeface="+mn-ea"/>
                <a:cs typeface="+mn-cs"/>
              </a:rPr>
              <a:t>score</a:t>
            </a:r>
            <a:r>
              <a:rPr lang="nl-NL" sz="1200" kern="1200">
                <a:solidFill>
                  <a:schemeClr val="tx1"/>
                </a:solidFill>
                <a:effectLst/>
                <a:latin typeface="+mn-lt"/>
                <a:ea typeface="+mn-ea"/>
                <a:cs typeface="+mn-cs"/>
              </a:rPr>
              <a:t> aan het einde van de game (of na 15 minuten) opschrijven.</a:t>
            </a:r>
            <a:endParaRPr lang="en-NL"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AE7FF5-6C22-4E99-A1F0-549F2A628338}" type="slidenum">
              <a:rPr lang="nl-NL" smtClean="0"/>
              <a:t>12</a:t>
            </a:fld>
            <a:endParaRPr lang="nl-NL"/>
          </a:p>
        </p:txBody>
      </p:sp>
    </p:spTree>
    <p:extLst>
      <p:ext uri="{BB962C8B-B14F-4D97-AF65-F5344CB8AC3E}">
        <p14:creationId xmlns:p14="http://schemas.microsoft.com/office/powerpoint/2010/main" val="342754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NL">
                <a:ea typeface="Calibri"/>
                <a:cs typeface="Calibri"/>
              </a:rPr>
              <a:t>Laat</a:t>
            </a:r>
            <a:r>
              <a:rPr lang="nl-NL" sz="1200" kern="1200">
                <a:solidFill>
                  <a:schemeClr val="tx1"/>
                </a:solidFill>
                <a:effectLst/>
                <a:latin typeface="+mn-lt"/>
                <a:ea typeface="+mn-ea"/>
                <a:cs typeface="+mn-cs"/>
              </a:rPr>
              <a:t> leerlingen in hun groepje eerst kort hun ervaringen en indrukken van de game bespreken. </a:t>
            </a:r>
            <a:endParaRPr lang="nl-NL">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a:solidFill>
                  <a:schemeClr val="tx1"/>
                </a:solidFill>
                <a:effectLst/>
                <a:latin typeface="+mn-lt"/>
                <a:ea typeface="+mn-ea"/>
                <a:cs typeface="+mn-cs"/>
              </a:rPr>
              <a:t>Wat vonden ze van de game?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a:solidFill>
                  <a:schemeClr val="tx1"/>
                </a:solidFill>
                <a:effectLst/>
                <a:latin typeface="+mn-lt"/>
                <a:ea typeface="+mn-ea"/>
                <a:cs typeface="+mn-cs"/>
              </a:rPr>
              <a:t>Wat vonden ze ervan om in de schoenen van een ronselaar te stappen?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a:solidFill>
                  <a:schemeClr val="tx1"/>
                </a:solidFill>
                <a:effectLst/>
                <a:latin typeface="+mn-lt"/>
                <a:ea typeface="+mn-ea"/>
                <a:cs typeface="+mn-cs"/>
              </a:rPr>
              <a:t>Hadden ze hier moeite mee?</a:t>
            </a:r>
            <a:r>
              <a:rPr lang="en-NL" dirty="0">
                <a:effectLst/>
              </a:rPr>
              <a:t> </a:t>
            </a:r>
            <a:endParaRPr lang="en-NL" dirty="0">
              <a:ea typeface="Calibri"/>
              <a:cs typeface="Calibri"/>
            </a:endParaRPr>
          </a:p>
        </p:txBody>
      </p:sp>
      <p:sp>
        <p:nvSpPr>
          <p:cNvPr id="4" name="Slide Number Placeholder 3"/>
          <p:cNvSpPr>
            <a:spLocks noGrp="1"/>
          </p:cNvSpPr>
          <p:nvPr>
            <p:ph type="sldNum" sz="quarter" idx="5"/>
          </p:nvPr>
        </p:nvSpPr>
        <p:spPr/>
        <p:txBody>
          <a:bodyPr/>
          <a:lstStyle/>
          <a:p>
            <a:fld id="{72AE7FF5-6C22-4E99-A1F0-549F2A628338}" type="slidenum">
              <a:rPr lang="nl-NL" smtClean="0"/>
              <a:t>13</a:t>
            </a:fld>
            <a:endParaRPr lang="nl-NL"/>
          </a:p>
        </p:txBody>
      </p:sp>
    </p:spTree>
    <p:extLst>
      <p:ext uri="{BB962C8B-B14F-4D97-AF65-F5344CB8AC3E}">
        <p14:creationId xmlns:p14="http://schemas.microsoft.com/office/powerpoint/2010/main" val="69618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nl-NL" sz="1200" kern="1200">
                <a:solidFill>
                  <a:schemeClr val="tx1"/>
                </a:solidFill>
                <a:effectLst/>
                <a:latin typeface="+mn-lt"/>
                <a:ea typeface="+mn-ea"/>
                <a:cs typeface="+mn-cs"/>
              </a:rPr>
              <a:t>In de game wordt het psychologische proces van radicalisering benadrukt. Na de identificatie van het doelwit is dit proces opgedeeld in verschillende fases:</a:t>
            </a:r>
          </a:p>
          <a:p>
            <a:pPr marL="171450" lvl="0" indent="-171450">
              <a:buFont typeface="Arial" panose="020B0604020202020204" pitchFamily="34" charset="0"/>
              <a:buChar char="•"/>
            </a:pPr>
            <a:r>
              <a:rPr lang="nl-NL" sz="1200" kern="1200">
                <a:solidFill>
                  <a:schemeClr val="tx1"/>
                </a:solidFill>
                <a:effectLst/>
                <a:latin typeface="+mn-lt"/>
                <a:ea typeface="+mn-ea"/>
                <a:cs typeface="+mn-cs"/>
              </a:rPr>
              <a:t>Het werkte niet om gelijk met dit doelwit over het AIJF te beginnen. Aan het begin van de game was het doelwit namelijk nog niet bereid om zichzelf in te zetten voor de doelen van het AIJF. Daarvoor moest eerst zijn/haar </a:t>
            </a:r>
            <a:r>
              <a:rPr lang="nl-NL" sz="1200" b="1" kern="1200">
                <a:solidFill>
                  <a:schemeClr val="tx1"/>
                </a:solidFill>
                <a:effectLst/>
                <a:latin typeface="+mn-lt"/>
                <a:ea typeface="+mn-ea"/>
                <a:cs typeface="+mn-cs"/>
              </a:rPr>
              <a:t>vertrouwen</a:t>
            </a:r>
            <a:r>
              <a:rPr lang="nl-NL" sz="1200" kern="1200">
                <a:solidFill>
                  <a:schemeClr val="tx1"/>
                </a:solidFill>
                <a:effectLst/>
                <a:latin typeface="+mn-lt"/>
                <a:ea typeface="+mn-ea"/>
                <a:cs typeface="+mn-cs"/>
              </a:rPr>
              <a:t> gewonnen worden. Dit deed Agent X door in te spelen op de onzekerheden van het doelwit. Het doelwit voelt zich begrepen, veilig en niet meer zo alleen. </a:t>
            </a:r>
            <a:endParaRPr lang="en-NL" sz="1200" kern="120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a:solidFill>
                  <a:schemeClr val="tx1"/>
                </a:solidFill>
                <a:effectLst/>
                <a:latin typeface="+mn-lt"/>
                <a:ea typeface="+mn-ea"/>
                <a:cs typeface="+mn-cs"/>
              </a:rPr>
              <a:t>Vervolgens werd het doelwit </a:t>
            </a:r>
            <a:r>
              <a:rPr lang="nl-NL" sz="1200" b="1" kern="1200">
                <a:solidFill>
                  <a:schemeClr val="tx1"/>
                </a:solidFill>
                <a:effectLst/>
                <a:latin typeface="+mn-lt"/>
                <a:ea typeface="+mn-ea"/>
                <a:cs typeface="+mn-cs"/>
              </a:rPr>
              <a:t>geïsoleerd</a:t>
            </a:r>
            <a:r>
              <a:rPr lang="nl-NL" sz="1200" kern="1200">
                <a:solidFill>
                  <a:schemeClr val="tx1"/>
                </a:solidFill>
                <a:effectLst/>
                <a:latin typeface="+mn-lt"/>
                <a:ea typeface="+mn-ea"/>
                <a:cs typeface="+mn-cs"/>
              </a:rPr>
              <a:t> van zijn/haar sociale omgeving, doordat hij/zij werd aangespoord om afstand te nemen van zijn/haar familie en vrienden. Hierdoor had het doelwit geen sociaal vangnet meer en werd hij/zij afhankelijk van het AIJF. </a:t>
            </a:r>
            <a:endParaRPr lang="en-NL" sz="1200" kern="120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a:solidFill>
                  <a:schemeClr val="tx1"/>
                </a:solidFill>
                <a:effectLst/>
                <a:latin typeface="+mn-lt"/>
                <a:ea typeface="+mn-ea"/>
                <a:cs typeface="+mn-cs"/>
              </a:rPr>
              <a:t>Tegen het einde van de game werd het doelwit </a:t>
            </a:r>
            <a:r>
              <a:rPr lang="nl-NL" sz="1200" b="1" kern="1200">
                <a:solidFill>
                  <a:schemeClr val="tx1"/>
                </a:solidFill>
                <a:effectLst/>
                <a:latin typeface="+mn-lt"/>
                <a:ea typeface="+mn-ea"/>
                <a:cs typeface="+mn-cs"/>
              </a:rPr>
              <a:t>aangespoord</a:t>
            </a:r>
            <a:r>
              <a:rPr lang="nl-NL" sz="1200" kern="1200">
                <a:solidFill>
                  <a:schemeClr val="tx1"/>
                </a:solidFill>
                <a:effectLst/>
                <a:latin typeface="+mn-lt"/>
                <a:ea typeface="+mn-ea"/>
                <a:cs typeface="+mn-cs"/>
              </a:rPr>
              <a:t> om een criminele activiteit te plegen. Hiermee werd getest (als een soort ontgroening) of het doelwit genoeg overtuigd was om mee te doen aan de aanslagen van het AIJF. Toch ontstond er twijfel bij het doelwit, maar door chantage en een dwingende toon werd het doelwit over de streep getrokken. De laatste stap is gezet en het doelwit maakt nu volledig onderdeel uit van het AIJF.    </a:t>
            </a:r>
            <a:endParaRPr lang="en-NL"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AE7FF5-6C22-4E99-A1F0-549F2A628338}" type="slidenum">
              <a:rPr lang="nl-NL" smtClean="0"/>
              <a:t>14</a:t>
            </a:fld>
            <a:endParaRPr lang="nl-NL"/>
          </a:p>
        </p:txBody>
      </p:sp>
    </p:spTree>
    <p:extLst>
      <p:ext uri="{BB962C8B-B14F-4D97-AF65-F5344CB8AC3E}">
        <p14:creationId xmlns:p14="http://schemas.microsoft.com/office/powerpoint/2010/main" val="293138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Om radicalisering onder jongeren tegen te gaan, is voorlichting niet genoeg. Jongeren moeten begrijpen welke technieken worden ingezet om mensen te beïnvloeden en hoe het proces van radicalisering werkt. Daarom hebben de leerlingen deze lessenreeks gehad en de game gespeeld. Door de ervaring die de leerlingen hebben opgedaan zullen ze veel sneller beïnvloedingstechnieken herkennen en kunnen ze zich hier beter tegen wapenen. Als ze een extremistische ronselaar online tegenkomen, is het goed om dit aan te geven bij de juiste instanties (zie afronding) en gelijk het contact af te kappen. </a:t>
            </a:r>
            <a:endParaRPr lang="en-NL"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AE7FF5-6C22-4E99-A1F0-549F2A628338}" type="slidenum">
              <a:rPr lang="nl-NL" smtClean="0"/>
              <a:t>15</a:t>
            </a:fld>
            <a:endParaRPr lang="nl-NL"/>
          </a:p>
        </p:txBody>
      </p:sp>
    </p:spTree>
    <p:extLst>
      <p:ext uri="{BB962C8B-B14F-4D97-AF65-F5344CB8AC3E}">
        <p14:creationId xmlns:p14="http://schemas.microsoft.com/office/powerpoint/2010/main" val="151859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3BEAC-2061-1813-3DE5-EA1FF9350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CBFB5-C253-A847-E928-18ED852F4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AAD27-689A-26C7-7DD4-D68CCFE1B5F4}"/>
              </a:ext>
            </a:extLst>
          </p:cNvPr>
          <p:cNvSpPr>
            <a:spLocks noGrp="1"/>
          </p:cNvSpPr>
          <p:nvPr>
            <p:ph type="body" idx="1"/>
          </p:nvPr>
        </p:nvSpPr>
        <p:spPr/>
        <p:txBody>
          <a:bodyPr/>
          <a:lstStyle/>
          <a:p>
            <a:pPr marL="171450" lvl="0" indent="-171450">
              <a:buFont typeface="Arial" panose="020B0604020202020204" pitchFamily="34" charset="0"/>
              <a:buChar char="•"/>
            </a:pPr>
            <a:r>
              <a:rPr lang="nl-NL" sz="1200" kern="1200">
                <a:solidFill>
                  <a:schemeClr val="tx1"/>
                </a:solidFill>
                <a:effectLst/>
                <a:latin typeface="+mn-lt"/>
                <a:ea typeface="+mn-ea"/>
                <a:cs typeface="+mn-cs"/>
              </a:rPr>
              <a:t>Als je te maken krijgt met een extremistische ronselaar (dit kan bijvoorbeeld gebeuren bij online games, in WhatsAppgroepen of op Telegram en Snapchat) verbreek dan gelijk het contact en maak dit bespreekbaar met een docent of vertrouwenspersoon op school.</a:t>
            </a:r>
            <a:endParaRPr lang="en-NL" sz="1200" kern="120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a:solidFill>
                  <a:schemeClr val="tx1"/>
                </a:solidFill>
                <a:effectLst/>
                <a:latin typeface="+mn-lt"/>
                <a:ea typeface="+mn-ea"/>
                <a:cs typeface="+mn-cs"/>
              </a:rPr>
              <a:t>Als je denkt dat een bekende radicaliseert, blijf er niet zelf mee rondlopen. Het kan beangstigend zijn om hierover te praten, maar het niet bespreken kan grote gevolgen hebben voor zowel jou als je bekende. Durf het te bespreken met je ouders, familie, vrienden, mentor, docent of vertrouwenspersoon/schoolmaatschappelijk werker. Zij kunnen je verder helpen.</a:t>
            </a:r>
            <a:endParaRPr lang="en-NL" sz="1200" kern="120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a:solidFill>
                  <a:schemeClr val="tx1"/>
                </a:solidFill>
                <a:effectLst/>
                <a:latin typeface="+mn-lt"/>
                <a:ea typeface="+mn-ea"/>
                <a:cs typeface="+mn-cs"/>
              </a:rPr>
              <a:t>Durf je dit niet en heb je het idee dat de radicalisering al in een ver stadium zit? Neem dan anoniem contact op met het landelijk steunpunt extremisme (LSE) (</a:t>
            </a:r>
            <a:r>
              <a:rPr lang="nl-NL" sz="1200" u="sng" kern="1200">
                <a:solidFill>
                  <a:schemeClr val="tx1"/>
                </a:solidFill>
                <a:effectLst/>
                <a:latin typeface="+mn-lt"/>
                <a:ea typeface="+mn-ea"/>
                <a:cs typeface="+mn-cs"/>
                <a:hlinkClick r:id="rId3"/>
              </a:rPr>
              <a:t>https://www.landelijksteunpuntextremisme.nl</a:t>
            </a:r>
            <a:r>
              <a:rPr lang="nl-NL" sz="1200" kern="1200">
                <a:solidFill>
                  <a:schemeClr val="tx1"/>
                </a:solidFill>
                <a:effectLst/>
                <a:latin typeface="+mn-lt"/>
                <a:ea typeface="+mn-ea"/>
                <a:cs typeface="+mn-cs"/>
              </a:rPr>
              <a:t>). De medewerkers van het LSE geven je advies over wat je het beste kan doen en bieden je hulp. </a:t>
            </a:r>
            <a:endParaRPr lang="en-NL" sz="1200" kern="120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a:solidFill>
                  <a:schemeClr val="tx1"/>
                </a:solidFill>
                <a:effectLst/>
                <a:latin typeface="+mn-lt"/>
                <a:ea typeface="+mn-ea"/>
                <a:cs typeface="+mn-cs"/>
              </a:rPr>
              <a:t>Denk je dat er sprake is van een acute gevaarlijke situatie, neem dan direct contact op met de politie.</a:t>
            </a:r>
            <a:endParaRPr lang="en-NL" sz="1200" kern="1200">
              <a:solidFill>
                <a:schemeClr val="tx1"/>
              </a:solidFill>
              <a:effectLst/>
              <a:latin typeface="+mn-lt"/>
              <a:ea typeface="+mn-ea"/>
              <a:cs typeface="+mn-cs"/>
            </a:endParaRPr>
          </a:p>
          <a:p>
            <a:pPr marL="171450" indent="-171450">
              <a:buFont typeface="Arial" panose="020B0604020202020204" pitchFamily="34" charset="0"/>
              <a:buChar char="•"/>
            </a:pPr>
            <a:endParaRPr lang="en-NL"/>
          </a:p>
        </p:txBody>
      </p:sp>
      <p:sp>
        <p:nvSpPr>
          <p:cNvPr id="4" name="Slide Number Placeholder 3">
            <a:extLst>
              <a:ext uri="{FF2B5EF4-FFF2-40B4-BE49-F238E27FC236}">
                <a16:creationId xmlns:a16="http://schemas.microsoft.com/office/drawing/2014/main" id="{EC337E9F-F4C7-6C70-C962-0076FF54D931}"/>
              </a:ext>
            </a:extLst>
          </p:cNvPr>
          <p:cNvSpPr>
            <a:spLocks noGrp="1"/>
          </p:cNvSpPr>
          <p:nvPr>
            <p:ph type="sldNum" sz="quarter" idx="5"/>
          </p:nvPr>
        </p:nvSpPr>
        <p:spPr/>
        <p:txBody>
          <a:bodyPr/>
          <a:lstStyle/>
          <a:p>
            <a:fld id="{72AE7FF5-6C22-4E99-A1F0-549F2A628338}" type="slidenum">
              <a:rPr lang="nl-NL" smtClean="0"/>
              <a:t>16</a:t>
            </a:fld>
            <a:endParaRPr lang="nl-NL"/>
          </a:p>
        </p:txBody>
      </p:sp>
    </p:spTree>
    <p:extLst>
      <p:ext uri="{BB962C8B-B14F-4D97-AF65-F5344CB8AC3E}">
        <p14:creationId xmlns:p14="http://schemas.microsoft.com/office/powerpoint/2010/main" val="77216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noProof="0">
              <a:effectLst/>
              <a:latin typeface="Calibri"/>
              <a:ea typeface="Calibri" panose="020F0502020204030204" pitchFamily="34" charset="0"/>
              <a:cs typeface="Calibri"/>
            </a:endParaRPr>
          </a:p>
        </p:txBody>
      </p:sp>
      <p:sp>
        <p:nvSpPr>
          <p:cNvPr id="4" name="Tijdelijke aanduiding voor dianummer 3"/>
          <p:cNvSpPr>
            <a:spLocks noGrp="1"/>
          </p:cNvSpPr>
          <p:nvPr>
            <p:ph type="sldNum" sz="quarter" idx="5"/>
          </p:nvPr>
        </p:nvSpPr>
        <p:spPr/>
        <p:txBody>
          <a:bodyPr/>
          <a:lstStyle/>
          <a:p>
            <a:fld id="{C437F735-6D98-7346-BA93-99217533BB77}" type="slidenum">
              <a:rPr lang="nl-NL" smtClean="0"/>
              <a:t>17</a:t>
            </a:fld>
            <a:endParaRPr lang="nl-NL"/>
          </a:p>
        </p:txBody>
      </p:sp>
    </p:spTree>
    <p:extLst>
      <p:ext uri="{BB962C8B-B14F-4D97-AF65-F5344CB8AC3E}">
        <p14:creationId xmlns:p14="http://schemas.microsoft.com/office/powerpoint/2010/main" val="181725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5FDBF-86DB-01A8-5E6A-077F505F5B2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08D4A4-BFB6-B233-4AEB-72918A567C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E654D9C-F54B-08ED-1405-8AC3A3143E31}"/>
              </a:ext>
            </a:extLst>
          </p:cNvPr>
          <p:cNvSpPr>
            <a:spLocks noGrp="1"/>
          </p:cNvSpPr>
          <p:nvPr>
            <p:ph type="body" idx="1"/>
          </p:nvPr>
        </p:nvSpPr>
        <p:spPr/>
        <p:txBody>
          <a:bodyPr/>
          <a:lstStyle/>
          <a:p>
            <a:pPr marL="0" indent="0">
              <a:buNone/>
            </a:pPr>
            <a:endParaRPr lang="nl-NL" noProof="0">
              <a:effectLst/>
              <a:latin typeface="Calibri"/>
              <a:ea typeface="Calibri" panose="020F0502020204030204" pitchFamily="34" charset="0"/>
              <a:cs typeface="Calibri"/>
            </a:endParaRPr>
          </a:p>
        </p:txBody>
      </p:sp>
      <p:sp>
        <p:nvSpPr>
          <p:cNvPr id="4" name="Tijdelijke aanduiding voor dianummer 3">
            <a:extLst>
              <a:ext uri="{FF2B5EF4-FFF2-40B4-BE49-F238E27FC236}">
                <a16:creationId xmlns:a16="http://schemas.microsoft.com/office/drawing/2014/main" id="{85550B0B-F497-D363-9248-E3CDD94E5AB0}"/>
              </a:ext>
            </a:extLst>
          </p:cNvPr>
          <p:cNvSpPr>
            <a:spLocks noGrp="1"/>
          </p:cNvSpPr>
          <p:nvPr>
            <p:ph type="sldNum" sz="quarter" idx="5"/>
          </p:nvPr>
        </p:nvSpPr>
        <p:spPr/>
        <p:txBody>
          <a:bodyPr/>
          <a:lstStyle/>
          <a:p>
            <a:fld id="{C437F735-6D98-7346-BA93-99217533BB77}" type="slidenum">
              <a:rPr lang="nl-NL" smtClean="0"/>
              <a:t>18</a:t>
            </a:fld>
            <a:endParaRPr lang="nl-NL"/>
          </a:p>
        </p:txBody>
      </p:sp>
    </p:spTree>
    <p:extLst>
      <p:ext uri="{BB962C8B-B14F-4D97-AF65-F5344CB8AC3E}">
        <p14:creationId xmlns:p14="http://schemas.microsoft.com/office/powerpoint/2010/main" val="2512559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7DB1-1BF6-35BE-315F-447988D3807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40A47F-BD17-6D8F-E6AD-95AAE60016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379D1C6-29C4-6926-C8AC-30A3DA89FC91}"/>
              </a:ext>
            </a:extLst>
          </p:cNvPr>
          <p:cNvSpPr>
            <a:spLocks noGrp="1"/>
          </p:cNvSpPr>
          <p:nvPr>
            <p:ph type="body" idx="1"/>
          </p:nvPr>
        </p:nvSpPr>
        <p:spPr/>
        <p:txBody>
          <a:bodyPr/>
          <a:lstStyle/>
          <a:p>
            <a:pPr marL="0" indent="0">
              <a:buNone/>
            </a:pPr>
            <a:r>
              <a:rPr lang="nl-NL" sz="1200" b="0" kern="1200" noProof="0" dirty="0">
                <a:solidFill>
                  <a:schemeClr val="tx1"/>
                </a:solidFill>
                <a:effectLst/>
                <a:latin typeface="+mn-lt"/>
                <a:cs typeface="Calibri"/>
              </a:rPr>
              <a:t>De docenten kunnen tot slot </a:t>
            </a:r>
            <a:r>
              <a:rPr lang="nl-NL" sz="1200" b="1" kern="1200" noProof="0" dirty="0">
                <a:solidFill>
                  <a:schemeClr val="tx1"/>
                </a:solidFill>
                <a:effectLst/>
                <a:latin typeface="+mn-lt"/>
                <a:cs typeface="Calibri"/>
              </a:rPr>
              <a:t>vragen</a:t>
            </a:r>
            <a:r>
              <a:rPr lang="nl-NL" sz="1200" b="0" kern="1200" noProof="0">
                <a:solidFill>
                  <a:schemeClr val="tx1"/>
                </a:solidFill>
                <a:effectLst/>
                <a:latin typeface="+mn-lt"/>
                <a:cs typeface="Calibri"/>
              </a:rPr>
              <a:t> stellen aan </a:t>
            </a:r>
            <a:r>
              <a:rPr lang="nl-NL">
                <a:cs typeface="Calibri"/>
              </a:rPr>
              <a:t>Mila</a:t>
            </a:r>
            <a:r>
              <a:rPr lang="nl-NL" sz="1200" b="0" kern="1200" noProof="0">
                <a:solidFill>
                  <a:schemeClr val="tx1"/>
                </a:solidFill>
                <a:effectLst/>
                <a:latin typeface="+mn-lt"/>
                <a:cs typeface="Calibri"/>
              </a:rPr>
              <a:t>. Vertel dat de docenten gratis een </a:t>
            </a:r>
            <a:r>
              <a:rPr lang="nl-NL" sz="1200" b="1" kern="1200" noProof="0" dirty="0">
                <a:solidFill>
                  <a:schemeClr val="tx1"/>
                </a:solidFill>
                <a:effectLst/>
                <a:latin typeface="+mn-lt"/>
                <a:cs typeface="Calibri"/>
              </a:rPr>
              <a:t>account</a:t>
            </a:r>
            <a:r>
              <a:rPr lang="nl-NL" sz="1200" b="0" kern="1200" noProof="0" dirty="0">
                <a:solidFill>
                  <a:schemeClr val="tx1"/>
                </a:solidFill>
                <a:effectLst/>
                <a:latin typeface="+mn-lt"/>
                <a:cs typeface="Calibri"/>
              </a:rPr>
              <a:t> kunnen aanvragen op de website van </a:t>
            </a:r>
            <a:r>
              <a:rPr lang="nl-NL" sz="1200" b="0" kern="1200" noProof="0" dirty="0" err="1">
                <a:solidFill>
                  <a:schemeClr val="tx1"/>
                </a:solidFill>
                <a:effectLst/>
                <a:latin typeface="+mn-lt"/>
                <a:cs typeface="Calibri"/>
              </a:rPr>
              <a:t>TerInfo</a:t>
            </a:r>
            <a:r>
              <a:rPr lang="nl-NL" sz="1200" b="0" kern="1200" noProof="0" dirty="0">
                <a:solidFill>
                  <a:schemeClr val="tx1"/>
                </a:solidFill>
                <a:effectLst/>
                <a:latin typeface="+mn-lt"/>
                <a:cs typeface="Calibri"/>
              </a:rPr>
              <a:t>. Daar vinden ze lesmateriaal (met de historiserende benadering) op verschillende niveaus en artikelen in de kennisbank.</a:t>
            </a:r>
            <a:endParaRPr lang="nl-NL" sz="1800" b="0" kern="1200" noProof="0" dirty="0">
              <a:solidFill>
                <a:schemeClr val="tx1"/>
              </a:solidFill>
              <a:effectLst/>
              <a:latin typeface="+mn-lt"/>
              <a:ea typeface="Calibri"/>
              <a:cs typeface="Calibri"/>
            </a:endParaRPr>
          </a:p>
          <a:p>
            <a:pPr marL="0" indent="0">
              <a:buNone/>
            </a:pPr>
            <a:endParaRPr lang="nl-NL" sz="1200" b="0" kern="1200" noProof="0">
              <a:solidFill>
                <a:schemeClr val="tx1"/>
              </a:solidFill>
              <a:effectLst/>
              <a:latin typeface="+mn-lt"/>
              <a:cs typeface="Calibri"/>
            </a:endParaRPr>
          </a:p>
          <a:p>
            <a:pPr>
              <a:defRPr/>
            </a:pPr>
            <a:r>
              <a:rPr lang="nl-NL" sz="1800" noProof="0">
                <a:effectLst/>
                <a:latin typeface="Calibri"/>
                <a:ea typeface="Calibri"/>
                <a:cs typeface="Calibri"/>
              </a:rPr>
              <a:t>Deze </a:t>
            </a:r>
            <a:r>
              <a:rPr lang="nl-NL" sz="1800">
                <a:latin typeface="Calibri"/>
                <a:ea typeface="Calibri"/>
                <a:cs typeface="Calibri"/>
              </a:rPr>
              <a:t>workshop en</a:t>
            </a:r>
            <a:r>
              <a:rPr lang="nl-NL" sz="1800" noProof="0">
                <a:effectLst/>
                <a:latin typeface="Calibri"/>
                <a:ea typeface="Calibri"/>
                <a:cs typeface="Calibri"/>
              </a:rPr>
              <a:t> de lesplannen op de site bieden </a:t>
            </a:r>
            <a:r>
              <a:rPr lang="nl-NL" sz="1800" b="1" noProof="0">
                <a:effectLst/>
                <a:latin typeface="Calibri"/>
                <a:ea typeface="Calibri"/>
                <a:cs typeface="Calibri"/>
              </a:rPr>
              <a:t>richting en inspiratie</a:t>
            </a:r>
            <a:r>
              <a:rPr lang="nl-NL" sz="1800" noProof="0">
                <a:effectLst/>
                <a:latin typeface="Calibri"/>
                <a:ea typeface="Calibri"/>
                <a:cs typeface="Calibri"/>
              </a:rPr>
              <a:t>. Ze reiken handvatten aan voor de praktijk. Uiteindelijk zal elke leraar </a:t>
            </a:r>
            <a:r>
              <a:rPr lang="nl-NL" sz="1800" b="1" noProof="0">
                <a:effectLst/>
                <a:latin typeface="Calibri"/>
                <a:ea typeface="Calibri"/>
                <a:cs typeface="Calibri"/>
              </a:rPr>
              <a:t>zijn eigen weg moeten zoeken</a:t>
            </a:r>
            <a:r>
              <a:rPr lang="nl-NL" sz="1800" noProof="0">
                <a:effectLst/>
                <a:latin typeface="Calibri"/>
                <a:ea typeface="Calibri"/>
                <a:cs typeface="Calibri"/>
              </a:rPr>
              <a:t>. En gaandeweg een aanpak ontwikkelen waar hij/zij zich goed bij voelt.</a:t>
            </a:r>
          </a:p>
        </p:txBody>
      </p:sp>
      <p:sp>
        <p:nvSpPr>
          <p:cNvPr id="4" name="Tijdelijke aanduiding voor dianummer 3">
            <a:extLst>
              <a:ext uri="{FF2B5EF4-FFF2-40B4-BE49-F238E27FC236}">
                <a16:creationId xmlns:a16="http://schemas.microsoft.com/office/drawing/2014/main" id="{4A293728-BDF0-B5FB-CA7A-14505E717AB8}"/>
              </a:ext>
            </a:extLst>
          </p:cNvPr>
          <p:cNvSpPr>
            <a:spLocks noGrp="1"/>
          </p:cNvSpPr>
          <p:nvPr>
            <p:ph type="sldNum" sz="quarter" idx="5"/>
          </p:nvPr>
        </p:nvSpPr>
        <p:spPr/>
        <p:txBody>
          <a:bodyPr/>
          <a:lstStyle/>
          <a:p>
            <a:fld id="{C437F735-6D98-7346-BA93-99217533BB77}" type="slidenum">
              <a:rPr lang="nl-NL" smtClean="0"/>
              <a:t>19</a:t>
            </a:fld>
            <a:endParaRPr lang="nl-NL"/>
          </a:p>
        </p:txBody>
      </p:sp>
    </p:spTree>
    <p:extLst>
      <p:ext uri="{BB962C8B-B14F-4D97-AF65-F5344CB8AC3E}">
        <p14:creationId xmlns:p14="http://schemas.microsoft.com/office/powerpoint/2010/main" val="71226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solidFill>
                  <a:srgbClr val="221E1F"/>
                </a:solidFill>
                <a:ea typeface="Calibri"/>
                <a:cs typeface="Calibri"/>
              </a:rPr>
              <a:t>Doelgroep game breder</a:t>
            </a:r>
          </a:p>
          <a:p>
            <a:pPr>
              <a:defRPr/>
            </a:pPr>
            <a:endParaRPr lang="nl-NL" dirty="0">
              <a:solidFill>
                <a:srgbClr val="221E1F"/>
              </a:solidFill>
            </a:endParaRPr>
          </a:p>
          <a:p>
            <a:pPr>
              <a:defRPr/>
            </a:pPr>
            <a:r>
              <a:rPr lang="nl-NL">
                <a:solidFill>
                  <a:srgbClr val="221E1F"/>
                </a:solidFill>
              </a:rPr>
              <a:t>Pubers kunnen zwart-wit denken. Hoewel extreme meningen en uitingen bij hun leeftijd horen, zijn er ook jongeren die verstrikt raken in hun gedachtegoed en ernaar gaan handelen. Overheidsinstanties waarschuwen voor extremistische ronselaars die jongeren online manipuleren. Om jongeren hier weerbaar tegen te maken, is voorlichting niet voldoende. Jongeren moeten begrijpen welke technieken worden ingezet om mensen te beïnvloeden en hoe het proces van radicalisering werkt. </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C437F735-6D98-7346-BA93-99217533BB77}" type="slidenum">
              <a:rPr lang="nl-NL" smtClean="0"/>
              <a:t>2</a:t>
            </a:fld>
            <a:endParaRPr lang="nl-NL"/>
          </a:p>
        </p:txBody>
      </p:sp>
    </p:spTree>
    <p:extLst>
      <p:ext uri="{BB962C8B-B14F-4D97-AF65-F5344CB8AC3E}">
        <p14:creationId xmlns:p14="http://schemas.microsoft.com/office/powerpoint/2010/main" val="330612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56270-D6E4-358F-FF5C-55ECB99B68C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983246-B2D8-7FF2-99E4-7879AA7778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F14A22-8035-2E8B-4064-365139B6A3C4}"/>
              </a:ext>
            </a:extLst>
          </p:cNvPr>
          <p:cNvSpPr>
            <a:spLocks noGrp="1"/>
          </p:cNvSpPr>
          <p:nvPr>
            <p:ph type="body" idx="1"/>
          </p:nvPr>
        </p:nvSpPr>
        <p:spPr/>
        <p:txBody>
          <a:bodyPr/>
          <a:lstStyle/>
          <a:p>
            <a:pPr marL="171450" indent="-171450">
              <a:buFont typeface="Calibri"/>
              <a:buChar char="-"/>
              <a:defRPr/>
            </a:pPr>
            <a:r>
              <a:rPr lang="nl-NL" sz="1200" kern="1200">
                <a:solidFill>
                  <a:schemeClr val="tx1"/>
                </a:solidFill>
                <a:effectLst/>
                <a:latin typeface="+mn-lt"/>
                <a:ea typeface="+mn-ea"/>
                <a:cs typeface="+mn-cs"/>
              </a:rPr>
              <a:t>Daarom </a:t>
            </a:r>
            <a:r>
              <a:rPr lang="nl-NL" sz="1200" b="1" kern="1200" dirty="0">
                <a:solidFill>
                  <a:schemeClr val="tx1"/>
                </a:solidFill>
                <a:effectLst/>
                <a:latin typeface="+mn-lt"/>
                <a:ea typeface="+mn-ea"/>
                <a:cs typeface="+mn-cs"/>
              </a:rPr>
              <a:t>lespakket </a:t>
            </a:r>
            <a:r>
              <a:rPr lang="nl-NL" sz="1200" b="0" kern="1200" dirty="0">
                <a:solidFill>
                  <a:schemeClr val="tx1"/>
                </a:solidFill>
                <a:effectLst/>
                <a:latin typeface="+mn-lt"/>
                <a:ea typeface="+mn-ea"/>
                <a:cs typeface="+mn-cs"/>
              </a:rPr>
              <a:t>ontwikkeld: nadrukkelijk gericht op preventie (breedte van de leerlingen), niet om individuen waar je je zorgen over maakt </a:t>
            </a:r>
            <a:endParaRPr lang="en-US">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nl-NL" sz="1200" kern="1200">
                <a:solidFill>
                  <a:schemeClr val="tx1"/>
                </a:solidFill>
                <a:effectLst/>
                <a:latin typeface="+mn-lt"/>
                <a:ea typeface="+mn-ea"/>
                <a:cs typeface="+mn-cs"/>
              </a:rPr>
              <a:t>Vandaag nemen we jullie in </a:t>
            </a:r>
            <a:r>
              <a:rPr lang="nl-NL" sz="1200" b="1" kern="1200">
                <a:solidFill>
                  <a:schemeClr val="tx1"/>
                </a:solidFill>
                <a:effectLst/>
                <a:latin typeface="+mn-lt"/>
                <a:ea typeface="+mn-ea"/>
                <a:cs typeface="+mn-cs"/>
              </a:rPr>
              <a:t>vogelvlucht </a:t>
            </a:r>
            <a:r>
              <a:rPr lang="nl-NL" sz="1200" b="0" kern="1200">
                <a:solidFill>
                  <a:schemeClr val="tx1"/>
                </a:solidFill>
                <a:effectLst/>
                <a:latin typeface="+mn-lt"/>
                <a:ea typeface="+mn-ea"/>
                <a:cs typeface="+mn-cs"/>
              </a:rPr>
              <a:t>mee door dit lespakket, inclusief </a:t>
            </a:r>
            <a:r>
              <a:rPr lang="nl-NL" sz="1200" b="1" kern="1200" err="1">
                <a:solidFill>
                  <a:schemeClr val="tx1"/>
                </a:solidFill>
                <a:effectLst/>
                <a:latin typeface="+mn-lt"/>
                <a:ea typeface="+mn-ea"/>
                <a:cs typeface="+mn-cs"/>
              </a:rPr>
              <a:t>serious</a:t>
            </a:r>
            <a:r>
              <a:rPr lang="nl-NL" sz="1200" b="1" kern="1200">
                <a:solidFill>
                  <a:schemeClr val="tx1"/>
                </a:solidFill>
                <a:effectLst/>
                <a:latin typeface="+mn-lt"/>
                <a:ea typeface="+mn-ea"/>
                <a:cs typeface="+mn-cs"/>
              </a:rPr>
              <a:t> game </a:t>
            </a:r>
            <a:endParaRPr lang="nl-NL" sz="1200" b="0" kern="1200">
              <a:solidFill>
                <a:schemeClr val="tx1"/>
              </a:solidFill>
              <a:effectLst/>
              <a:latin typeface="+mn-lt"/>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nl-NL" sz="1200" b="0" kern="1200">
                <a:solidFill>
                  <a:schemeClr val="tx1"/>
                </a:solidFill>
                <a:effectLst/>
                <a:latin typeface="+mn-lt"/>
                <a:ea typeface="+mn-ea"/>
                <a:cs typeface="+mn-cs"/>
              </a:rPr>
              <a:t>Jullie gaan zelf </a:t>
            </a:r>
            <a:r>
              <a:rPr lang="nl-NL" sz="1200" b="1" kern="1200">
                <a:solidFill>
                  <a:schemeClr val="tx1"/>
                </a:solidFill>
                <a:effectLst/>
                <a:latin typeface="+mn-lt"/>
                <a:ea typeface="+mn-ea"/>
                <a:cs typeface="+mn-cs"/>
              </a:rPr>
              <a:t>ervaren </a:t>
            </a:r>
            <a:r>
              <a:rPr lang="nl-NL" sz="1200" b="0" kern="1200">
                <a:solidFill>
                  <a:schemeClr val="tx1"/>
                </a:solidFill>
                <a:effectLst/>
                <a:latin typeface="+mn-lt"/>
                <a:ea typeface="+mn-ea"/>
                <a:cs typeface="+mn-cs"/>
              </a:rPr>
              <a:t>hoe dit lespakket eruitziet door verschillende </a:t>
            </a:r>
            <a:r>
              <a:rPr lang="nl-NL" sz="1200" b="1" kern="1200">
                <a:solidFill>
                  <a:schemeClr val="tx1"/>
                </a:solidFill>
                <a:effectLst/>
                <a:latin typeface="+mn-lt"/>
                <a:ea typeface="+mn-ea"/>
                <a:cs typeface="+mn-cs"/>
              </a:rPr>
              <a:t>werkvormen </a:t>
            </a:r>
            <a:r>
              <a:rPr lang="nl-NL" sz="1200" b="0" kern="1200">
                <a:solidFill>
                  <a:schemeClr val="tx1"/>
                </a:solidFill>
                <a:effectLst/>
                <a:latin typeface="+mn-lt"/>
                <a:ea typeface="+mn-ea"/>
                <a:cs typeface="+mn-cs"/>
              </a:rPr>
              <a:t>uit te voeren en de </a:t>
            </a:r>
            <a:r>
              <a:rPr lang="nl-NL" sz="1200" b="1" kern="1200">
                <a:solidFill>
                  <a:schemeClr val="tx1"/>
                </a:solidFill>
                <a:effectLst/>
                <a:latin typeface="+mn-lt"/>
                <a:ea typeface="+mn-ea"/>
                <a:cs typeface="+mn-cs"/>
              </a:rPr>
              <a:t>game </a:t>
            </a:r>
            <a:r>
              <a:rPr lang="nl-NL" sz="1200" b="0" kern="1200">
                <a:solidFill>
                  <a:schemeClr val="tx1"/>
                </a:solidFill>
                <a:effectLst/>
                <a:latin typeface="+mn-lt"/>
                <a:ea typeface="+mn-ea"/>
                <a:cs typeface="+mn-cs"/>
              </a:rPr>
              <a:t>te spelen</a:t>
            </a:r>
            <a:endParaRPr lang="nl-NL" sz="1200" kern="1200">
              <a:solidFill>
                <a:schemeClr val="tx1"/>
              </a:solidFill>
              <a:effectLst/>
              <a:latin typeface="+mn-lt"/>
              <a:ea typeface="Calibri" panose="020F0502020204030204"/>
              <a:cs typeface="Calibri" panose="020F0502020204030204"/>
            </a:endParaRPr>
          </a:p>
        </p:txBody>
      </p:sp>
      <p:sp>
        <p:nvSpPr>
          <p:cNvPr id="4" name="Tijdelijke aanduiding voor dianummer 3">
            <a:extLst>
              <a:ext uri="{FF2B5EF4-FFF2-40B4-BE49-F238E27FC236}">
                <a16:creationId xmlns:a16="http://schemas.microsoft.com/office/drawing/2014/main" id="{BB3E16A3-FF23-AE33-CF52-B4EE1A7FB0D3}"/>
              </a:ext>
            </a:extLst>
          </p:cNvPr>
          <p:cNvSpPr>
            <a:spLocks noGrp="1"/>
          </p:cNvSpPr>
          <p:nvPr>
            <p:ph type="sldNum" sz="quarter" idx="5"/>
          </p:nvPr>
        </p:nvSpPr>
        <p:spPr/>
        <p:txBody>
          <a:bodyPr/>
          <a:lstStyle/>
          <a:p>
            <a:fld id="{C437F735-6D98-7346-BA93-99217533BB77}" type="slidenum">
              <a:rPr lang="nl-NL" smtClean="0"/>
              <a:t>3</a:t>
            </a:fld>
            <a:endParaRPr lang="nl-NL"/>
          </a:p>
        </p:txBody>
      </p:sp>
    </p:spTree>
    <p:extLst>
      <p:ext uri="{BB962C8B-B14F-4D97-AF65-F5344CB8AC3E}">
        <p14:creationId xmlns:p14="http://schemas.microsoft.com/office/powerpoint/2010/main" val="17172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648B-1E75-93FD-7179-169199CF174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DA52098-60AD-394F-86F2-66629E90ACF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5F5050-90C1-BD0F-EF31-B2A293A731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Calibri"/>
              <a:cs typeface="Calibri"/>
            </a:endParaRPr>
          </a:p>
        </p:txBody>
      </p:sp>
      <p:sp>
        <p:nvSpPr>
          <p:cNvPr id="4" name="Tijdelijke aanduiding voor dianummer 3">
            <a:extLst>
              <a:ext uri="{FF2B5EF4-FFF2-40B4-BE49-F238E27FC236}">
                <a16:creationId xmlns:a16="http://schemas.microsoft.com/office/drawing/2014/main" id="{34AC0847-8737-A579-9E52-0979629399AC}"/>
              </a:ext>
            </a:extLst>
          </p:cNvPr>
          <p:cNvSpPr>
            <a:spLocks noGrp="1"/>
          </p:cNvSpPr>
          <p:nvPr>
            <p:ph type="sldNum" sz="quarter" idx="5"/>
          </p:nvPr>
        </p:nvSpPr>
        <p:spPr/>
        <p:txBody>
          <a:bodyPr/>
          <a:lstStyle/>
          <a:p>
            <a:fld id="{C437F735-6D98-7346-BA93-99217533BB77}" type="slidenum">
              <a:rPr lang="nl-NL" smtClean="0"/>
              <a:t>4</a:t>
            </a:fld>
            <a:endParaRPr lang="nl-NL"/>
          </a:p>
        </p:txBody>
      </p:sp>
    </p:spTree>
    <p:extLst>
      <p:ext uri="{BB962C8B-B14F-4D97-AF65-F5344CB8AC3E}">
        <p14:creationId xmlns:p14="http://schemas.microsoft.com/office/powerpoint/2010/main" val="99676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33400" y="754063"/>
            <a:ext cx="6705600" cy="3771900"/>
          </a:xfrm>
        </p:spPr>
      </p:sp>
      <p:sp>
        <p:nvSpPr>
          <p:cNvPr id="3" name="Tijdelijke aanduiding voor notities 2"/>
          <p:cNvSpPr>
            <a:spLocks noGrp="1"/>
          </p:cNvSpPr>
          <p:nvPr>
            <p:ph type="body" idx="1"/>
          </p:nvPr>
        </p:nvSpPr>
        <p:spPr/>
        <p:txBody>
          <a:bodyPr/>
          <a:lstStyle/>
          <a:p>
            <a:pPr marL="158750" indent="0">
              <a:buNone/>
            </a:pPr>
            <a:r>
              <a:rPr lang="nl-NL" sz="1800" kern="1200">
                <a:solidFill>
                  <a:schemeClr val="tx1"/>
                </a:solidFill>
                <a:effectLst/>
                <a:latin typeface="+mn-lt"/>
                <a:ea typeface="Calibri"/>
                <a:cs typeface="Calibri"/>
              </a:rPr>
              <a:t>5 min. </a:t>
            </a:r>
          </a:p>
        </p:txBody>
      </p:sp>
      <p:sp>
        <p:nvSpPr>
          <p:cNvPr id="4" name="Tijdelijke aanduiding voor dianummer 3"/>
          <p:cNvSpPr>
            <a:spLocks noGrp="1"/>
          </p:cNvSpPr>
          <p:nvPr>
            <p:ph type="sldNum" sz="quarter" idx="5"/>
          </p:nvPr>
        </p:nvSpPr>
        <p:spPr/>
        <p:txBody>
          <a:bodyPr/>
          <a:lstStyle/>
          <a:p>
            <a:fld id="{C437F735-6D98-7346-BA93-99217533BB77}" type="slidenum">
              <a:rPr lang="nl-NL" smtClean="0"/>
              <a:t>5</a:t>
            </a:fld>
            <a:endParaRPr lang="nl-NL"/>
          </a:p>
        </p:txBody>
      </p:sp>
    </p:spTree>
    <p:extLst>
      <p:ext uri="{BB962C8B-B14F-4D97-AF65-F5344CB8AC3E}">
        <p14:creationId xmlns:p14="http://schemas.microsoft.com/office/powerpoint/2010/main" val="293953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33400" y="754063"/>
            <a:ext cx="6705600" cy="3771900"/>
          </a:xfrm>
        </p:spPr>
      </p:sp>
      <p:sp>
        <p:nvSpPr>
          <p:cNvPr id="3" name="Tijdelijke aanduiding voor notities 2"/>
          <p:cNvSpPr>
            <a:spLocks noGrp="1"/>
          </p:cNvSpPr>
          <p:nvPr>
            <p:ph type="body" idx="1"/>
          </p:nvPr>
        </p:nvSpPr>
        <p:spPr/>
        <p:txBody>
          <a:bodyPr/>
          <a:lstStyle/>
          <a:p>
            <a:pPr marL="158750" indent="0">
              <a:buNone/>
            </a:pPr>
            <a:r>
              <a:rPr lang="nl-NL" sz="1100" b="0" i="0" u="none" strike="noStrike" cap="none">
                <a:solidFill>
                  <a:srgbClr val="000000"/>
                </a:solidFill>
                <a:latin typeface="Arial"/>
                <a:ea typeface="Arial"/>
                <a:cs typeface="Arial"/>
                <a:sym typeface="Arial"/>
              </a:rPr>
              <a:t>Laat na het vergelijken van de definities de video ‘Wat is radicalisering’ zien: </a:t>
            </a:r>
            <a:r>
              <a:rPr lang="nl-NL" sz="1100" b="0" i="0" u="sng" strike="noStrike" cap="none">
                <a:solidFill>
                  <a:srgbClr val="000000"/>
                </a:solidFill>
                <a:latin typeface="Arial"/>
                <a:ea typeface="Arial"/>
                <a:cs typeface="Arial"/>
                <a:sym typeface="Arial"/>
              </a:rPr>
              <a:t>https://ter-info.nl/video/wat-is-radicalisering</a:t>
            </a:r>
            <a:r>
              <a:rPr lang="nl-NL" sz="1100" b="0" i="0" u="none" strike="noStrike" cap="none">
                <a:solidFill>
                  <a:srgbClr val="000000"/>
                </a:solidFill>
                <a:latin typeface="Arial"/>
                <a:ea typeface="Arial"/>
                <a:cs typeface="Arial"/>
                <a:sym typeface="Arial"/>
              </a:rPr>
              <a:t> (01’51). Loop de definitie van radicalisering na.  </a:t>
            </a:r>
          </a:p>
        </p:txBody>
      </p:sp>
      <p:sp>
        <p:nvSpPr>
          <p:cNvPr id="4" name="Tijdelijke aanduiding voor dianummer 3"/>
          <p:cNvSpPr>
            <a:spLocks noGrp="1"/>
          </p:cNvSpPr>
          <p:nvPr>
            <p:ph type="sldNum" sz="quarter" idx="5"/>
          </p:nvPr>
        </p:nvSpPr>
        <p:spPr/>
        <p:txBody>
          <a:bodyPr/>
          <a:lstStyle/>
          <a:p>
            <a:fld id="{C437F735-6D98-7346-BA93-99217533BB77}" type="slidenum">
              <a:rPr lang="nl-NL" smtClean="0"/>
              <a:t>6</a:t>
            </a:fld>
            <a:endParaRPr lang="nl-NL"/>
          </a:p>
        </p:txBody>
      </p:sp>
    </p:spTree>
    <p:extLst>
      <p:ext uri="{BB962C8B-B14F-4D97-AF65-F5344CB8AC3E}">
        <p14:creationId xmlns:p14="http://schemas.microsoft.com/office/powerpoint/2010/main" val="373146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33400" y="754063"/>
            <a:ext cx="6705600" cy="3771900"/>
          </a:xfrm>
        </p:spPr>
      </p:sp>
      <p:sp>
        <p:nvSpPr>
          <p:cNvPr id="3" name="Tijdelijke aanduiding voor notities 2"/>
          <p:cNvSpPr>
            <a:spLocks noGrp="1"/>
          </p:cNvSpPr>
          <p:nvPr>
            <p:ph type="body" idx="1"/>
          </p:nvPr>
        </p:nvSpPr>
        <p:spPr/>
        <p:txBody>
          <a:bodyPr/>
          <a:lstStyle/>
          <a:p>
            <a:pPr lvl="0"/>
            <a:r>
              <a:rPr lang="nl-NL" sz="1200" b="1">
                <a:solidFill>
                  <a:srgbClr val="000000"/>
                </a:solidFill>
                <a:effectLst/>
                <a:latin typeface="Open Sans ExtraBold" panose="020B0606030504020204" pitchFamily="34" charset="0"/>
                <a:ea typeface="Open Sans ExtraBold" panose="020B0606030504020204" pitchFamily="34" charset="0"/>
                <a:cs typeface="Open Sans ExtraBold" panose="020B0606030504020204" pitchFamily="34" charset="0"/>
              </a:rPr>
              <a:t>Casus: </a:t>
            </a:r>
          </a:p>
          <a:p>
            <a:pPr lvl="0"/>
            <a:r>
              <a:rPr lang="nl-NL"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Erik is helemaal klaar met de coronamaatregelen. Hij brengt steeds meer tijd op het internet door en daar praat hij met mensen die het met hem eens zijn. Erik vindt dat er wat gedaan moet worden aan de politici en artsen die in zijn ogen iedereen voorliegen. Onlangs ging hij in discussie met zijn huisarts over de coronamaatregelen, maar die bleef volhouden dat Erik ongelijk had. Toen hij thuiskwam, maakte Erik boos een nepprofiel aan op Facebook en schreef aan zijn huisarts dat hij wist waar hij woonde, en dat hij maar beter het echte verhaal kon vertellen aan zijn patiënten. Zijn huisarts doet aangifte. Erik vindt dit overdreven omdat hij het naar eigen zeggen als een grap bedoeld had. </a:t>
            </a:r>
          </a:p>
          <a:p>
            <a:endParaRPr lang="nl-NL">
              <a:solidFill>
                <a:schemeClr val="dk1"/>
              </a:solidFill>
              <a:latin typeface="Open Sans" panose="020B0606030504020204" pitchFamily="34" charset="0"/>
              <a:ea typeface="Open Sans" panose="020B0606030504020204" pitchFamily="34" charset="0"/>
              <a:cs typeface="Open Sans" panose="020B0606030504020204" pitchFamily="34" charset="0"/>
            </a:endParaRPr>
          </a:p>
          <a:p>
            <a:r>
              <a:rPr lang="nl-NL">
                <a:solidFill>
                  <a:schemeClr val="dk1"/>
                </a:solidFill>
              </a:rPr>
              <a:t>Bespreek deze casus met de docenten en vraag ze of ze denken dat het gaat om radicalisering of niet, en waarom ze dat denken. Dit is een ingewikkeld voorbeeld. Op basis van de eerdergenoemde definitie zou je kunnen zeggen dat we hier </a:t>
            </a:r>
            <a:r>
              <a:rPr lang="nl-NL" b="1">
                <a:solidFill>
                  <a:schemeClr val="dk1"/>
                </a:solidFill>
              </a:rPr>
              <a:t>wel </a:t>
            </a:r>
            <a:r>
              <a:rPr lang="nl-NL">
                <a:solidFill>
                  <a:schemeClr val="dk1"/>
                </a:solidFill>
              </a:rPr>
              <a:t>spreken van radicalisering. Erik heeft geen geweld gebruikt, maar hij heeft wel gedreigd met het gebruik van geweld. De vraag is of hij dit deed om zijn overtuigingen te verdedigen. Hij zegt zelf dat het een grap was, maar als we kijken naar zijn internetactiviteiten is hij steeds radicaler in zijn ideeën geworden.</a:t>
            </a:r>
            <a:endParaRPr lang="nl-NL"/>
          </a:p>
        </p:txBody>
      </p:sp>
      <p:sp>
        <p:nvSpPr>
          <p:cNvPr id="4" name="Tijdelijke aanduiding voor dianummer 3"/>
          <p:cNvSpPr>
            <a:spLocks noGrp="1"/>
          </p:cNvSpPr>
          <p:nvPr>
            <p:ph type="sldNum" sz="quarter" idx="5"/>
          </p:nvPr>
        </p:nvSpPr>
        <p:spPr/>
        <p:txBody>
          <a:bodyPr/>
          <a:lstStyle/>
          <a:p>
            <a:fld id="{7AD3267B-9AF4-EA4A-8E7D-52CDACCF3F4C}" type="slidenum">
              <a:rPr lang="en-NL" smtClean="0"/>
              <a:t>7</a:t>
            </a:fld>
            <a:endParaRPr lang="en-NL"/>
          </a:p>
        </p:txBody>
      </p:sp>
    </p:spTree>
    <p:extLst>
      <p:ext uri="{BB962C8B-B14F-4D97-AF65-F5344CB8AC3E}">
        <p14:creationId xmlns:p14="http://schemas.microsoft.com/office/powerpoint/2010/main" val="119330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33400" y="754063"/>
            <a:ext cx="6705600" cy="3771900"/>
          </a:xfrm>
        </p:spPr>
      </p:sp>
      <p:sp>
        <p:nvSpPr>
          <p:cNvPr id="3" name="Tijdelijke aanduiding voor notities 2"/>
          <p:cNvSpPr>
            <a:spLocks noGrp="1"/>
          </p:cNvSpPr>
          <p:nvPr>
            <p:ph type="body" idx="1"/>
          </p:nvPr>
        </p:nvSpPr>
        <p:spPr/>
        <p:txBody>
          <a:bodyPr/>
          <a:lstStyle/>
          <a:p>
            <a:pPr marL="0" indent="0">
              <a:buFontTx/>
              <a:buNone/>
            </a:pPr>
            <a:r>
              <a:rPr lang="nl-NL" sz="1200" kern="1200">
                <a:solidFill>
                  <a:schemeClr val="tx1"/>
                </a:solidFill>
                <a:effectLst/>
                <a:latin typeface="+mn-lt"/>
                <a:ea typeface="+mn-ea"/>
                <a:cs typeface="+mn-cs"/>
              </a:rPr>
              <a:t>Er zijn veel </a:t>
            </a:r>
            <a:r>
              <a:rPr lang="nl-NL" sz="1200" b="1" kern="1200">
                <a:solidFill>
                  <a:schemeClr val="tx1"/>
                </a:solidFill>
                <a:effectLst/>
                <a:latin typeface="+mn-lt"/>
                <a:ea typeface="+mn-ea"/>
                <a:cs typeface="+mn-cs"/>
              </a:rPr>
              <a:t>verschillende factoren</a:t>
            </a:r>
            <a:r>
              <a:rPr lang="nl-NL" sz="1200" kern="1200">
                <a:solidFill>
                  <a:schemeClr val="tx1"/>
                </a:solidFill>
                <a:effectLst/>
                <a:latin typeface="+mn-lt"/>
                <a:ea typeface="+mn-ea"/>
                <a:cs typeface="+mn-cs"/>
              </a:rPr>
              <a:t> die een rol (kunnen) spelen gedurende een radicaliseringsproces. Dit betekent dat een enkele factor vaak niet zorgt voor radicalisering, maar een samenspel tussen verschillende factoren. Zulke factoren kunnen variëren van heel groot, zoals een politieke of economische gebeurtenis, tot veel kleiner, zoals een gebeurtenis in het persoonlijke leven. </a:t>
            </a:r>
            <a:r>
              <a:rPr lang="nl-NL" sz="1800">
                <a:solidFill>
                  <a:srgbClr val="000000"/>
                </a:solidFill>
                <a:effectLst/>
                <a:latin typeface="Calibri" panose="020F0502020204030204" pitchFamily="34" charset="0"/>
                <a:ea typeface="Calibri" panose="020F0502020204030204" pitchFamily="34" charset="0"/>
                <a:cs typeface="Arial" panose="020B0604020202020204" pitchFamily="34" charset="0"/>
              </a:rPr>
              <a:t>Deze factoren zijn grofweg te verdelen in micro-, </a:t>
            </a:r>
            <a:r>
              <a:rPr lang="nl-NL" sz="1800" err="1">
                <a:solidFill>
                  <a:srgbClr val="000000"/>
                </a:solidFill>
                <a:effectLst/>
                <a:latin typeface="Calibri" panose="020F0502020204030204" pitchFamily="34" charset="0"/>
                <a:ea typeface="Calibri" panose="020F0502020204030204" pitchFamily="34" charset="0"/>
                <a:cs typeface="Arial" panose="020B0604020202020204" pitchFamily="34" charset="0"/>
              </a:rPr>
              <a:t>meso</a:t>
            </a:r>
            <a:r>
              <a:rPr lang="nl-NL" sz="1800">
                <a:solidFill>
                  <a:srgbClr val="000000"/>
                </a:solidFill>
                <a:effectLst/>
                <a:latin typeface="Calibri" panose="020F0502020204030204" pitchFamily="34" charset="0"/>
                <a:ea typeface="Calibri" panose="020F0502020204030204" pitchFamily="34" charset="0"/>
                <a:cs typeface="Arial" panose="020B0604020202020204" pitchFamily="34" charset="0"/>
              </a:rPr>
              <a:t>- en macroniveau factoren. </a:t>
            </a:r>
            <a:r>
              <a:rPr lang="nl-NL" sz="1200" kern="1200">
                <a:solidFill>
                  <a:schemeClr val="tx1"/>
                </a:solidFill>
                <a:effectLst/>
                <a:latin typeface="+mn-lt"/>
                <a:ea typeface="+mn-ea"/>
                <a:cs typeface="+mn-cs"/>
              </a:rPr>
              <a:t>Leg deze uit aan de leerlingen. </a:t>
            </a:r>
            <a:endParaRPr lang="nl-NL"/>
          </a:p>
        </p:txBody>
      </p:sp>
      <p:sp>
        <p:nvSpPr>
          <p:cNvPr id="4" name="Tijdelijke aanduiding voor dianummer 3"/>
          <p:cNvSpPr>
            <a:spLocks noGrp="1"/>
          </p:cNvSpPr>
          <p:nvPr>
            <p:ph type="sldNum" sz="quarter" idx="5"/>
          </p:nvPr>
        </p:nvSpPr>
        <p:spPr/>
        <p:txBody>
          <a:bodyPr/>
          <a:lstStyle/>
          <a:p>
            <a:fld id="{7AD3267B-9AF4-EA4A-8E7D-52CDACCF3F4C}" type="slidenum">
              <a:rPr lang="en-NL" smtClean="0"/>
              <a:t>8</a:t>
            </a:fld>
            <a:endParaRPr lang="en-NL"/>
          </a:p>
        </p:txBody>
      </p:sp>
    </p:spTree>
    <p:extLst>
      <p:ext uri="{BB962C8B-B14F-4D97-AF65-F5344CB8AC3E}">
        <p14:creationId xmlns:p14="http://schemas.microsoft.com/office/powerpoint/2010/main" val="81493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D2202-CB5D-47E6-5618-67328E7BAAE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2F9B450-A51F-4767-1B48-1415FC3D49F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0DDC41-ABE6-97CF-3386-7D43F712624F}"/>
              </a:ext>
            </a:extLst>
          </p:cNvPr>
          <p:cNvSpPr>
            <a:spLocks noGrp="1"/>
          </p:cNvSpPr>
          <p:nvPr>
            <p:ph type="body" idx="1"/>
          </p:nvPr>
        </p:nvSpPr>
        <p:spPr/>
        <p:txBody>
          <a:bodyPr/>
          <a:lstStyle/>
          <a:p>
            <a:pPr>
              <a:defRPr/>
            </a:pPr>
            <a:r>
              <a:rPr lang="en-GB">
                <a:solidFill>
                  <a:srgbClr val="404040"/>
                </a:solidFill>
                <a:highlight>
                  <a:srgbClr val="EBEBEB"/>
                </a:highlight>
              </a:rPr>
              <a:t>Het prototype van de game is </a:t>
            </a:r>
            <a:r>
              <a:rPr lang="en-GB" err="1">
                <a:solidFill>
                  <a:srgbClr val="404040"/>
                </a:solidFill>
                <a:highlight>
                  <a:srgbClr val="EBEBEB"/>
                </a:highlight>
              </a:rPr>
              <a:t>onderzocht</a:t>
            </a:r>
            <a:r>
              <a:rPr lang="en-GB">
                <a:solidFill>
                  <a:srgbClr val="404040"/>
                </a:solidFill>
                <a:highlight>
                  <a:srgbClr val="EBEBEB"/>
                </a:highlight>
              </a:rPr>
              <a:t> door het </a:t>
            </a:r>
            <a:r>
              <a:rPr lang="en-GB">
                <a:highlight>
                  <a:srgbClr val="EBEBEB"/>
                </a:highlight>
                <a:hlinkClick r:id="rId3"/>
              </a:rPr>
              <a:t>Social Decision Making Lab van de University of Cambridge</a:t>
            </a:r>
            <a:r>
              <a:rPr lang="en-GB">
                <a:solidFill>
                  <a:srgbClr val="404040"/>
                </a:solidFill>
                <a:highlight>
                  <a:srgbClr val="EBEBEB"/>
                </a:highlight>
              </a:rPr>
              <a:t>, in </a:t>
            </a:r>
            <a:r>
              <a:rPr lang="en-GB" err="1">
                <a:solidFill>
                  <a:srgbClr val="404040"/>
                </a:solidFill>
                <a:highlight>
                  <a:srgbClr val="EBEBEB"/>
                </a:highlight>
              </a:rPr>
              <a:t>samenwerking</a:t>
            </a:r>
            <a:r>
              <a:rPr lang="en-GB">
                <a:solidFill>
                  <a:srgbClr val="404040"/>
                </a:solidFill>
                <a:highlight>
                  <a:srgbClr val="EBEBEB"/>
                </a:highlight>
              </a:rPr>
              <a:t> met </a:t>
            </a:r>
            <a:r>
              <a:rPr lang="en-GB">
                <a:highlight>
                  <a:srgbClr val="EBEBEB"/>
                </a:highlight>
                <a:hlinkClick r:id="rId4"/>
              </a:rPr>
              <a:t>Nudge Lebanon</a:t>
            </a:r>
            <a:r>
              <a:rPr lang="en-GB">
                <a:solidFill>
                  <a:srgbClr val="404040"/>
                </a:solidFill>
                <a:highlight>
                  <a:srgbClr val="EBEBEB"/>
                </a:highlight>
              </a:rPr>
              <a:t> </a:t>
            </a:r>
            <a:r>
              <a:rPr lang="en-GB" err="1">
                <a:solidFill>
                  <a:srgbClr val="404040"/>
                </a:solidFill>
                <a:highlight>
                  <a:srgbClr val="EBEBEB"/>
                </a:highlight>
              </a:rPr>
              <a:t>en</a:t>
            </a:r>
            <a:r>
              <a:rPr lang="en-GB">
                <a:solidFill>
                  <a:srgbClr val="404040"/>
                </a:solidFill>
                <a:highlight>
                  <a:srgbClr val="EBEBEB"/>
                </a:highlight>
              </a:rPr>
              <a:t> B4Development. </a:t>
            </a:r>
            <a:r>
              <a:rPr lang="en-GB">
                <a:highlight>
                  <a:srgbClr val="EBEBEB"/>
                </a:highlight>
                <a:hlinkClick r:id="rId5"/>
              </a:rPr>
              <a:t>Uit deze studie naar de impact van de game blijkt</a:t>
            </a:r>
            <a:r>
              <a:rPr lang="en-GB">
                <a:solidFill>
                  <a:srgbClr val="404040"/>
                </a:solidFill>
                <a:highlight>
                  <a:srgbClr val="EBEBEB"/>
                </a:highlight>
              </a:rPr>
              <a:t> </a:t>
            </a:r>
            <a:r>
              <a:rPr lang="en-GB" err="1">
                <a:solidFill>
                  <a:srgbClr val="404040"/>
                </a:solidFill>
                <a:highlight>
                  <a:srgbClr val="EBEBEB"/>
                </a:highlight>
              </a:rPr>
              <a:t>dat</a:t>
            </a:r>
            <a:r>
              <a:rPr lang="en-GB">
                <a:solidFill>
                  <a:srgbClr val="404040"/>
                </a:solidFill>
                <a:highlight>
                  <a:srgbClr val="EBEBEB"/>
                </a:highlight>
              </a:rPr>
              <a:t> de </a:t>
            </a:r>
            <a:r>
              <a:rPr lang="en-GB" err="1">
                <a:solidFill>
                  <a:srgbClr val="404040"/>
                </a:solidFill>
                <a:highlight>
                  <a:srgbClr val="EBEBEB"/>
                </a:highlight>
              </a:rPr>
              <a:t>deelnemers</a:t>
            </a:r>
            <a:r>
              <a:rPr lang="en-GB">
                <a:solidFill>
                  <a:srgbClr val="404040"/>
                </a:solidFill>
                <a:highlight>
                  <a:srgbClr val="EBEBEB"/>
                </a:highlight>
              </a:rPr>
              <a:t> (n=291) </a:t>
            </a:r>
            <a:r>
              <a:rPr lang="en-GB" err="1">
                <a:solidFill>
                  <a:srgbClr val="404040"/>
                </a:solidFill>
                <a:highlight>
                  <a:srgbClr val="EBEBEB"/>
                </a:highlight>
              </a:rPr>
              <a:t>na</a:t>
            </a:r>
            <a:r>
              <a:rPr lang="en-GB">
                <a:solidFill>
                  <a:srgbClr val="404040"/>
                </a:solidFill>
                <a:highlight>
                  <a:srgbClr val="EBEBEB"/>
                </a:highlight>
              </a:rPr>
              <a:t> het </a:t>
            </a:r>
            <a:r>
              <a:rPr lang="en-GB" err="1">
                <a:solidFill>
                  <a:srgbClr val="404040"/>
                </a:solidFill>
                <a:highlight>
                  <a:srgbClr val="EBEBEB"/>
                </a:highlight>
              </a:rPr>
              <a:t>spelen</a:t>
            </a:r>
            <a:r>
              <a:rPr lang="en-GB">
                <a:solidFill>
                  <a:srgbClr val="404040"/>
                </a:solidFill>
                <a:highlight>
                  <a:srgbClr val="EBEBEB"/>
                </a:highlight>
              </a:rPr>
              <a:t> van de game significant </a:t>
            </a:r>
            <a:r>
              <a:rPr lang="en-GB" err="1">
                <a:solidFill>
                  <a:srgbClr val="404040"/>
                </a:solidFill>
                <a:highlight>
                  <a:srgbClr val="EBEBEB"/>
                </a:highlight>
              </a:rPr>
              <a:t>beter</a:t>
            </a:r>
            <a:r>
              <a:rPr lang="en-GB">
                <a:solidFill>
                  <a:srgbClr val="404040"/>
                </a:solidFill>
                <a:highlight>
                  <a:srgbClr val="EBEBEB"/>
                </a:highlight>
              </a:rPr>
              <a:t> in </a:t>
            </a:r>
            <a:r>
              <a:rPr lang="en-GB" err="1">
                <a:solidFill>
                  <a:srgbClr val="404040"/>
                </a:solidFill>
                <a:highlight>
                  <a:srgbClr val="EBEBEB"/>
                </a:highlight>
              </a:rPr>
              <a:t>staat</a:t>
            </a:r>
            <a:r>
              <a:rPr lang="en-GB">
                <a:solidFill>
                  <a:srgbClr val="404040"/>
                </a:solidFill>
                <a:highlight>
                  <a:srgbClr val="EBEBEB"/>
                </a:highlight>
              </a:rPr>
              <a:t> </a:t>
            </a:r>
            <a:r>
              <a:rPr lang="en-GB" err="1">
                <a:solidFill>
                  <a:srgbClr val="404040"/>
                </a:solidFill>
                <a:highlight>
                  <a:srgbClr val="EBEBEB"/>
                </a:highlight>
              </a:rPr>
              <a:t>waren</a:t>
            </a:r>
            <a:r>
              <a:rPr lang="en-GB">
                <a:solidFill>
                  <a:srgbClr val="404040"/>
                </a:solidFill>
                <a:highlight>
                  <a:srgbClr val="EBEBEB"/>
                </a:highlight>
              </a:rPr>
              <a:t> om 1) </a:t>
            </a:r>
            <a:r>
              <a:rPr lang="en-GB" err="1">
                <a:solidFill>
                  <a:srgbClr val="404040"/>
                </a:solidFill>
                <a:highlight>
                  <a:srgbClr val="EBEBEB"/>
                </a:highlight>
              </a:rPr>
              <a:t>manipulatieve</a:t>
            </a:r>
            <a:r>
              <a:rPr lang="en-GB">
                <a:solidFill>
                  <a:srgbClr val="404040"/>
                </a:solidFill>
                <a:highlight>
                  <a:srgbClr val="EBEBEB"/>
                </a:highlight>
              </a:rPr>
              <a:t> </a:t>
            </a:r>
            <a:r>
              <a:rPr lang="en-GB" err="1">
                <a:solidFill>
                  <a:srgbClr val="404040"/>
                </a:solidFill>
                <a:highlight>
                  <a:srgbClr val="EBEBEB"/>
                </a:highlight>
              </a:rPr>
              <a:t>berichten</a:t>
            </a:r>
            <a:r>
              <a:rPr lang="en-GB">
                <a:solidFill>
                  <a:srgbClr val="404040"/>
                </a:solidFill>
                <a:highlight>
                  <a:srgbClr val="EBEBEB"/>
                </a:highlight>
              </a:rPr>
              <a:t> </a:t>
            </a:r>
            <a:r>
              <a:rPr lang="en-GB" err="1">
                <a:solidFill>
                  <a:srgbClr val="404040"/>
                </a:solidFill>
                <a:highlight>
                  <a:srgbClr val="EBEBEB"/>
                </a:highlight>
              </a:rPr>
              <a:t>te</a:t>
            </a:r>
            <a:r>
              <a:rPr lang="en-GB">
                <a:solidFill>
                  <a:srgbClr val="404040"/>
                </a:solidFill>
                <a:highlight>
                  <a:srgbClr val="EBEBEB"/>
                </a:highlight>
              </a:rPr>
              <a:t> </a:t>
            </a:r>
            <a:r>
              <a:rPr lang="en-GB" err="1">
                <a:solidFill>
                  <a:srgbClr val="404040"/>
                </a:solidFill>
                <a:highlight>
                  <a:srgbClr val="EBEBEB"/>
                </a:highlight>
              </a:rPr>
              <a:t>herkennen</a:t>
            </a:r>
            <a:r>
              <a:rPr lang="en-GB">
                <a:solidFill>
                  <a:srgbClr val="404040"/>
                </a:solidFill>
                <a:highlight>
                  <a:srgbClr val="EBEBEB"/>
                </a:highlight>
              </a:rPr>
              <a:t> </a:t>
            </a:r>
            <a:r>
              <a:rPr lang="en-GB" err="1">
                <a:solidFill>
                  <a:srgbClr val="404040"/>
                </a:solidFill>
                <a:highlight>
                  <a:srgbClr val="EBEBEB"/>
                </a:highlight>
              </a:rPr>
              <a:t>en</a:t>
            </a:r>
            <a:r>
              <a:rPr lang="en-GB">
                <a:solidFill>
                  <a:srgbClr val="404040"/>
                </a:solidFill>
                <a:highlight>
                  <a:srgbClr val="EBEBEB"/>
                </a:highlight>
              </a:rPr>
              <a:t> 2) </a:t>
            </a:r>
            <a:r>
              <a:rPr lang="en-GB" err="1">
                <a:solidFill>
                  <a:srgbClr val="404040"/>
                </a:solidFill>
                <a:highlight>
                  <a:srgbClr val="EBEBEB"/>
                </a:highlight>
              </a:rPr>
              <a:t>potentieel</a:t>
            </a:r>
            <a:r>
              <a:rPr lang="en-GB">
                <a:solidFill>
                  <a:srgbClr val="404040"/>
                </a:solidFill>
                <a:highlight>
                  <a:srgbClr val="EBEBEB"/>
                </a:highlight>
              </a:rPr>
              <a:t> </a:t>
            </a:r>
            <a:r>
              <a:rPr lang="en-GB" err="1">
                <a:solidFill>
                  <a:srgbClr val="404040"/>
                </a:solidFill>
                <a:highlight>
                  <a:srgbClr val="EBEBEB"/>
                </a:highlight>
              </a:rPr>
              <a:t>zwakke</a:t>
            </a:r>
            <a:r>
              <a:rPr lang="en-GB">
                <a:solidFill>
                  <a:srgbClr val="404040"/>
                </a:solidFill>
                <a:highlight>
                  <a:srgbClr val="EBEBEB"/>
                </a:highlight>
              </a:rPr>
              <a:t> </a:t>
            </a:r>
            <a:r>
              <a:rPr lang="en-GB" err="1">
                <a:solidFill>
                  <a:srgbClr val="404040"/>
                </a:solidFill>
                <a:highlight>
                  <a:srgbClr val="EBEBEB"/>
                </a:highlight>
              </a:rPr>
              <a:t>individuen</a:t>
            </a:r>
            <a:r>
              <a:rPr lang="en-GB">
                <a:solidFill>
                  <a:srgbClr val="404040"/>
                </a:solidFill>
                <a:highlight>
                  <a:srgbClr val="EBEBEB"/>
                </a:highlight>
              </a:rPr>
              <a:t> </a:t>
            </a:r>
            <a:r>
              <a:rPr lang="en-GB" err="1">
                <a:solidFill>
                  <a:srgbClr val="404040"/>
                </a:solidFill>
                <a:highlight>
                  <a:srgbClr val="EBEBEB"/>
                </a:highlight>
              </a:rPr>
              <a:t>te</a:t>
            </a:r>
            <a:r>
              <a:rPr lang="en-GB">
                <a:solidFill>
                  <a:srgbClr val="404040"/>
                </a:solidFill>
                <a:highlight>
                  <a:srgbClr val="EBEBEB"/>
                </a:highlight>
              </a:rPr>
              <a:t> </a:t>
            </a:r>
            <a:r>
              <a:rPr lang="en-GB" err="1">
                <a:solidFill>
                  <a:srgbClr val="404040"/>
                </a:solidFill>
                <a:highlight>
                  <a:srgbClr val="EBEBEB"/>
                </a:highlight>
              </a:rPr>
              <a:t>identificeren</a:t>
            </a:r>
            <a:r>
              <a:rPr lang="en-GB">
                <a:solidFill>
                  <a:srgbClr val="404040"/>
                </a:solidFill>
                <a:highlight>
                  <a:srgbClr val="EBEBEB"/>
                </a:highlight>
              </a:rPr>
              <a:t>. </a:t>
            </a:r>
            <a:endParaRPr lang="en-US"/>
          </a:p>
        </p:txBody>
      </p:sp>
      <p:sp>
        <p:nvSpPr>
          <p:cNvPr id="4" name="Tijdelijke aanduiding voor dianummer 3">
            <a:extLst>
              <a:ext uri="{FF2B5EF4-FFF2-40B4-BE49-F238E27FC236}">
                <a16:creationId xmlns:a16="http://schemas.microsoft.com/office/drawing/2014/main" id="{D4BEB9D3-F896-F914-535F-5722032C29C2}"/>
              </a:ext>
            </a:extLst>
          </p:cNvPr>
          <p:cNvSpPr>
            <a:spLocks noGrp="1"/>
          </p:cNvSpPr>
          <p:nvPr>
            <p:ph type="sldNum" sz="quarter" idx="5"/>
          </p:nvPr>
        </p:nvSpPr>
        <p:spPr/>
        <p:txBody>
          <a:bodyPr/>
          <a:lstStyle/>
          <a:p>
            <a:fld id="{C437F735-6D98-7346-BA93-99217533BB77}" type="slidenum">
              <a:rPr lang="nl-NL" smtClean="0"/>
              <a:t>9</a:t>
            </a:fld>
            <a:endParaRPr lang="nl-NL"/>
          </a:p>
        </p:txBody>
      </p:sp>
    </p:spTree>
    <p:extLst>
      <p:ext uri="{BB962C8B-B14F-4D97-AF65-F5344CB8AC3E}">
        <p14:creationId xmlns:p14="http://schemas.microsoft.com/office/powerpoint/2010/main" val="130059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F608-3481-400F-ABE5-133DE068C2F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E9941CD6-CB0E-4C53-BE78-4B642BE1BCB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Tree>
    <p:extLst>
      <p:ext uri="{BB962C8B-B14F-4D97-AF65-F5344CB8AC3E}">
        <p14:creationId xmlns:p14="http://schemas.microsoft.com/office/powerpoint/2010/main" val="291010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16463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317320" y="1197000"/>
            <a:ext cx="7557480" cy="125316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8541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92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radicalisegame.com/nl"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10.jpe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ter-info.nl/" TargetMode="Externa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hyperlink" Target="https://ter-info.nl/video/wat-is-radicalise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B204FD89-B2AA-1224-7C60-14F6F5016D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5" y="-3704"/>
            <a:ext cx="12210789" cy="6865406"/>
          </a:xfrm>
          <a:prstGeom prst="rect">
            <a:avLst/>
          </a:prstGeom>
        </p:spPr>
      </p:pic>
      <p:sp>
        <p:nvSpPr>
          <p:cNvPr id="4" name="Tekstvak 5">
            <a:extLst>
              <a:ext uri="{FF2B5EF4-FFF2-40B4-BE49-F238E27FC236}">
                <a16:creationId xmlns:a16="http://schemas.microsoft.com/office/drawing/2014/main" id="{C786418A-C2EA-81CF-B198-F8BFBFE562BB}"/>
              </a:ext>
            </a:extLst>
          </p:cNvPr>
          <p:cNvSpPr txBox="1"/>
          <p:nvPr/>
        </p:nvSpPr>
        <p:spPr>
          <a:xfrm>
            <a:off x="1177159" y="2385848"/>
            <a:ext cx="10069961" cy="1077218"/>
          </a:xfrm>
          <a:prstGeom prst="rect">
            <a:avLst/>
          </a:prstGeom>
          <a:noFill/>
        </p:spPr>
        <p:txBody>
          <a:bodyPr wrap="square" lIns="91440" tIns="45720" rIns="91440" bIns="45720" rtlCol="0" anchor="t">
            <a:spAutoFit/>
          </a:bodyPr>
          <a:lstStyle/>
          <a:p>
            <a:r>
              <a:rPr lang="nl-NL" sz="3200" b="1">
                <a:solidFill>
                  <a:srgbClr val="FFFFFF"/>
                </a:solidFill>
                <a:latin typeface="Merriweather"/>
                <a:ea typeface="Calibri"/>
                <a:cs typeface="Segoe UI"/>
              </a:rPr>
              <a:t>Join the Dark Side: maak leerlingen weerbaar </a:t>
            </a:r>
            <a:r>
              <a:rPr lang="nl-NL" sz="3200" b="1" dirty="0">
                <a:solidFill>
                  <a:srgbClr val="FFFFFF"/>
                </a:solidFill>
                <a:latin typeface="Merriweather"/>
                <a:ea typeface="Calibri"/>
                <a:cs typeface="Segoe UI"/>
              </a:rPr>
              <a:t>tegen ronseling met serious game</a:t>
            </a:r>
          </a:p>
        </p:txBody>
      </p:sp>
      <p:sp>
        <p:nvSpPr>
          <p:cNvPr id="7" name="Tekstvak 6">
            <a:extLst>
              <a:ext uri="{FF2B5EF4-FFF2-40B4-BE49-F238E27FC236}">
                <a16:creationId xmlns:a16="http://schemas.microsoft.com/office/drawing/2014/main" id="{B98BB5DF-4DCE-5EED-C0A7-C269532B9C79}"/>
              </a:ext>
            </a:extLst>
          </p:cNvPr>
          <p:cNvSpPr txBox="1"/>
          <p:nvPr/>
        </p:nvSpPr>
        <p:spPr>
          <a:xfrm>
            <a:off x="1177159" y="4002532"/>
            <a:ext cx="9869718" cy="369332"/>
          </a:xfrm>
          <a:prstGeom prst="rect">
            <a:avLst/>
          </a:prstGeom>
          <a:noFill/>
        </p:spPr>
        <p:txBody>
          <a:bodyPr wrap="square" lIns="91440" tIns="45720" rIns="91440" bIns="45720" rtlCol="0" anchor="t">
            <a:spAutoFit/>
          </a:bodyPr>
          <a:lstStyle/>
          <a:p>
            <a:r>
              <a:rPr lang="nl-NL" b="1">
                <a:solidFill>
                  <a:schemeClr val="bg1"/>
                </a:solidFill>
                <a:latin typeface="Merriweather"/>
              </a:rPr>
              <a:t>Docentendag ProDemos 27-3-26</a:t>
            </a:r>
            <a:endParaRPr lang="en-US"/>
          </a:p>
        </p:txBody>
      </p:sp>
      <p:pic>
        <p:nvPicPr>
          <p:cNvPr id="3" name="Picture 9">
            <a:extLst>
              <a:ext uri="{FF2B5EF4-FFF2-40B4-BE49-F238E27FC236}">
                <a16:creationId xmlns:a16="http://schemas.microsoft.com/office/drawing/2014/main" id="{FFE1230A-2F71-FE4D-FD2C-0EBFD4C348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0943" y="5319217"/>
            <a:ext cx="1146629" cy="749988"/>
          </a:xfrm>
          <a:prstGeom prst="rect">
            <a:avLst/>
          </a:prstGeom>
        </p:spPr>
      </p:pic>
      <p:pic>
        <p:nvPicPr>
          <p:cNvPr id="8" name="Picture 10">
            <a:extLst>
              <a:ext uri="{FF2B5EF4-FFF2-40B4-BE49-F238E27FC236}">
                <a16:creationId xmlns:a16="http://schemas.microsoft.com/office/drawing/2014/main" id="{28DE5398-2BC3-A035-711E-BB93B183E2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83289" y="5319217"/>
            <a:ext cx="2137684" cy="740094"/>
          </a:xfrm>
          <a:prstGeom prst="rect">
            <a:avLst/>
          </a:prstGeom>
        </p:spPr>
      </p:pic>
      <p:pic>
        <p:nvPicPr>
          <p:cNvPr id="9" name="Picture 10">
            <a:extLst>
              <a:ext uri="{FF2B5EF4-FFF2-40B4-BE49-F238E27FC236}">
                <a16:creationId xmlns:a16="http://schemas.microsoft.com/office/drawing/2014/main" id="{D6C2C852-55D2-046A-6B44-0248453DF9C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971957" y="5319217"/>
            <a:ext cx="2033269" cy="577710"/>
          </a:xfrm>
          <a:prstGeom prst="rect">
            <a:avLst/>
          </a:prstGeom>
        </p:spPr>
      </p:pic>
    </p:spTree>
    <p:extLst>
      <p:ext uri="{BB962C8B-B14F-4D97-AF65-F5344CB8AC3E}">
        <p14:creationId xmlns:p14="http://schemas.microsoft.com/office/powerpoint/2010/main" val="311469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Shape 249"/>
        <p:cNvGrpSpPr/>
        <p:nvPr/>
      </p:nvGrpSpPr>
      <p:grpSpPr>
        <a:xfrm>
          <a:off x="0" y="0"/>
          <a:ext cx="0" cy="0"/>
          <a:chOff x="0" y="0"/>
          <a:chExt cx="0" cy="0"/>
        </a:xfrm>
      </p:grpSpPr>
      <p:pic>
        <p:nvPicPr>
          <p:cNvPr id="4" name="Afbeelding 2" descr="Afbeelding met tekst&#10;&#10;Automatisch gegenereerde beschrijving">
            <a:extLst>
              <a:ext uri="{FF2B5EF4-FFF2-40B4-BE49-F238E27FC236}">
                <a16:creationId xmlns:a16="http://schemas.microsoft.com/office/drawing/2014/main" id="{C263623B-CDE9-E288-FD95-25EBA5307B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sp>
        <p:nvSpPr>
          <p:cNvPr id="252" name="Google Shape;252;p44"/>
          <p:cNvSpPr txBox="1"/>
          <p:nvPr/>
        </p:nvSpPr>
        <p:spPr>
          <a:xfrm>
            <a:off x="473732" y="1399012"/>
            <a:ext cx="11587316" cy="2360880"/>
          </a:xfrm>
          <a:prstGeom prst="rect">
            <a:avLst/>
          </a:prstGeom>
          <a:noFill/>
          <a:ln>
            <a:noFill/>
          </a:ln>
        </p:spPr>
        <p:txBody>
          <a:bodyPr spcFirstLastPara="1" wrap="square" lIns="91425" tIns="45700" rIns="91425" bIns="45700" anchor="ctr" anchorCtr="0">
            <a:noAutofit/>
          </a:bodyPr>
          <a:lstStyle/>
          <a:p>
            <a:pPr marL="742950" indent="-742950">
              <a:lnSpc>
                <a:spcPct val="150000"/>
              </a:lnSpc>
              <a:buSzPts val="3200"/>
              <a:buFont typeface="Arial"/>
              <a:buAutoNum type="arabicPeriod"/>
            </a:pPr>
            <a:endParaRPr lang="nl-NL" sz="2400" b="1">
              <a:latin typeface="Open Sans ExtraBold"/>
              <a:ea typeface="Open Sans ExtraBold"/>
              <a:cs typeface="Open Sans ExtraBold"/>
              <a:sym typeface="Open Sans"/>
            </a:endParaRPr>
          </a:p>
          <a:p>
            <a:pPr marL="742950" indent="-742950">
              <a:lnSpc>
                <a:spcPct val="150000"/>
              </a:lnSpc>
              <a:buSzPts val="3200"/>
              <a:buAutoNum type="arabicPeriod"/>
            </a:pPr>
            <a:endParaRPr lang="nl-NL" sz="2400" b="1">
              <a:latin typeface="Open Sans ExtraBold"/>
              <a:ea typeface="Open Sans ExtraBold"/>
              <a:cs typeface="Open Sans ExtraBold"/>
              <a:sym typeface="Open Sans"/>
            </a:endParaRPr>
          </a:p>
          <a:p>
            <a:pPr marR="0" lvl="0" algn="l">
              <a:lnSpc>
                <a:spcPct val="150000"/>
              </a:lnSpc>
              <a:spcBef>
                <a:spcPts val="0"/>
              </a:spcBef>
              <a:spcAft>
                <a:spcPts val="0"/>
              </a:spcAft>
              <a:buClr>
                <a:srgbClr val="000000"/>
              </a:buClr>
              <a:buSzPts val="3200"/>
            </a:pPr>
            <a:endParaRPr lang="nl-NL" sz="2400">
              <a:latin typeface="Open Sans"/>
              <a:ea typeface="Open Sans"/>
              <a:cs typeface="Open Sans"/>
            </a:endParaRPr>
          </a:p>
          <a:p>
            <a:pPr marL="742950" indent="-742950">
              <a:lnSpc>
                <a:spcPct val="150000"/>
              </a:lnSpc>
              <a:buSzPts val="3200"/>
              <a:buAutoNum type="arabicPeriod"/>
            </a:pPr>
            <a:endParaRPr lang="nl-NL" sz="2400">
              <a:latin typeface="Open Sans"/>
              <a:ea typeface="Open Sans"/>
              <a:cs typeface="Open Sans"/>
              <a:sym typeface="Open Sans"/>
            </a:endParaRPr>
          </a:p>
          <a:p>
            <a:pPr>
              <a:lnSpc>
                <a:spcPct val="150000"/>
              </a:lnSpc>
              <a:buSzPts val="3200"/>
            </a:pPr>
            <a:endParaRPr lang="nl-NL" sz="2400">
              <a:latin typeface="Open Sans"/>
              <a:ea typeface="Open Sans"/>
              <a:cs typeface="Open Sans"/>
              <a:sym typeface="Open Sans"/>
            </a:endParaRPr>
          </a:p>
        </p:txBody>
      </p:sp>
      <p:sp>
        <p:nvSpPr>
          <p:cNvPr id="9" name="Title 1">
            <a:extLst>
              <a:ext uri="{FF2B5EF4-FFF2-40B4-BE49-F238E27FC236}">
                <a16:creationId xmlns:a16="http://schemas.microsoft.com/office/drawing/2014/main" id="{31936815-7CDD-0435-F65F-488F5B47027A}"/>
              </a:ext>
            </a:extLst>
          </p:cNvPr>
          <p:cNvSpPr txBox="1">
            <a:spLocks/>
          </p:cNvSpPr>
          <p:nvPr/>
        </p:nvSpPr>
        <p:spPr>
          <a:xfrm>
            <a:off x="1180890" y="1147168"/>
            <a:ext cx="4915110" cy="78323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a:solidFill>
                  <a:srgbClr val="FCD01F"/>
                </a:solidFill>
                <a:latin typeface="Merriweather"/>
              </a:rPr>
              <a:t>Game</a:t>
            </a:r>
            <a:endParaRPr lang="en-US"/>
          </a:p>
        </p:txBody>
      </p:sp>
      <p:sp>
        <p:nvSpPr>
          <p:cNvPr id="10" name="Tekstvak 8">
            <a:extLst>
              <a:ext uri="{FF2B5EF4-FFF2-40B4-BE49-F238E27FC236}">
                <a16:creationId xmlns:a16="http://schemas.microsoft.com/office/drawing/2014/main" id="{7C93C51B-2E7D-EB5B-2619-F3CA4D31050F}"/>
              </a:ext>
            </a:extLst>
          </p:cNvPr>
          <p:cNvSpPr txBox="1"/>
          <p:nvPr/>
        </p:nvSpPr>
        <p:spPr>
          <a:xfrm>
            <a:off x="1215976" y="2316342"/>
            <a:ext cx="5430151" cy="3139321"/>
          </a:xfrm>
          <a:prstGeom prst="rect">
            <a:avLst/>
          </a:prstGeom>
          <a:noFill/>
        </p:spPr>
        <p:txBody>
          <a:bodyPr wrap="square" rtlCol="0">
            <a:spAutoFit/>
          </a:bodyPr>
          <a:lstStyle/>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Game time: </a:t>
            </a:r>
            <a:r>
              <a:rPr lang="nl-NL" err="1">
                <a:latin typeface="Open Sans" panose="020B0606030504020204" pitchFamily="34" charset="0"/>
                <a:ea typeface="Open Sans" panose="020B0606030504020204" pitchFamily="34" charset="0"/>
                <a:cs typeface="Open Sans" panose="020B0606030504020204" pitchFamily="34" charset="0"/>
              </a:rPr>
              <a:t>Join</a:t>
            </a:r>
            <a:r>
              <a:rPr lang="nl-NL">
                <a:latin typeface="Open Sans" panose="020B0606030504020204" pitchFamily="34" charset="0"/>
                <a:ea typeface="Open Sans" panose="020B0606030504020204" pitchFamily="34" charset="0"/>
                <a:cs typeface="Open Sans" panose="020B0606030504020204" pitchFamily="34" charset="0"/>
              </a:rPr>
              <a:t> </a:t>
            </a:r>
            <a:r>
              <a:rPr lang="nl-NL" err="1">
                <a:latin typeface="Open Sans" panose="020B0606030504020204" pitchFamily="34" charset="0"/>
                <a:ea typeface="Open Sans" panose="020B0606030504020204" pitchFamily="34" charset="0"/>
                <a:cs typeface="Open Sans" panose="020B0606030504020204" pitchFamily="34" charset="0"/>
              </a:rPr>
              <a:t>the</a:t>
            </a:r>
            <a:r>
              <a:rPr lang="nl-NL">
                <a:latin typeface="Open Sans" panose="020B0606030504020204" pitchFamily="34" charset="0"/>
                <a:ea typeface="Open Sans" panose="020B0606030504020204" pitchFamily="34" charset="0"/>
                <a:cs typeface="Open Sans" panose="020B0606030504020204" pitchFamily="34" charset="0"/>
              </a:rPr>
              <a:t> Dark Side  </a:t>
            </a: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Agent X: hoofdronselaar van het Anti-</a:t>
            </a:r>
            <a:r>
              <a:rPr lang="nl-NL" err="1">
                <a:latin typeface="Open Sans" panose="020B0606030504020204" pitchFamily="34" charset="0"/>
                <a:ea typeface="Open Sans" panose="020B0606030504020204" pitchFamily="34" charset="0"/>
                <a:cs typeface="Open Sans" panose="020B0606030504020204" pitchFamily="34" charset="0"/>
              </a:rPr>
              <a:t>Ijskap</a:t>
            </a:r>
            <a:r>
              <a:rPr lang="nl-NL">
                <a:latin typeface="Open Sans" panose="020B0606030504020204" pitchFamily="34" charset="0"/>
                <a:ea typeface="Open Sans" panose="020B0606030504020204" pitchFamily="34" charset="0"/>
                <a:cs typeface="Open Sans" panose="020B0606030504020204" pitchFamily="34" charset="0"/>
              </a:rPr>
              <a:t> Front (AIJF)</a:t>
            </a: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AIJF vindt de mens kwaadaardig en wil al het ijs smelten</a:t>
            </a: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AIJF zoekt mensen voor hun aanslagen! </a:t>
            </a:r>
            <a:br>
              <a:rPr lang="nl-NL">
                <a:latin typeface="Open Sans" panose="020B0606030504020204" pitchFamily="34" charset="0"/>
                <a:ea typeface="Open Sans" panose="020B0606030504020204" pitchFamily="34" charset="0"/>
                <a:cs typeface="Open Sans" panose="020B0606030504020204" pitchFamily="34" charset="0"/>
              </a:rPr>
            </a:br>
            <a:r>
              <a:rPr lang="nl-NL">
                <a:latin typeface="Open Sans" panose="020B0606030504020204" pitchFamily="34" charset="0"/>
                <a:ea typeface="Open Sans" panose="020B0606030504020204" pitchFamily="34" charset="0"/>
                <a:cs typeface="Open Sans" panose="020B0606030504020204" pitchFamily="34" charset="0"/>
              </a:rPr>
              <a:t>Jij gaat ze zoeken en overtuigen.</a:t>
            </a: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C11AFAEA-C293-472D-8E3C-1CD0F05560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54610" y="227533"/>
            <a:ext cx="4131740" cy="1215572"/>
          </a:xfrm>
          <a:prstGeom prst="rect">
            <a:avLst/>
          </a:prstGeom>
        </p:spPr>
      </p:pic>
      <p:pic>
        <p:nvPicPr>
          <p:cNvPr id="11" name="Picture 10">
            <a:extLst>
              <a:ext uri="{FF2B5EF4-FFF2-40B4-BE49-F238E27FC236}">
                <a16:creationId xmlns:a16="http://schemas.microsoft.com/office/drawing/2014/main" id="{A309B239-47F3-4CD4-AF15-ACC303B759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54603" y="1683204"/>
            <a:ext cx="4131747" cy="1215573"/>
          </a:xfrm>
          <a:prstGeom prst="rect">
            <a:avLst/>
          </a:prstGeom>
        </p:spPr>
      </p:pic>
      <p:pic>
        <p:nvPicPr>
          <p:cNvPr id="12" name="Picture 11">
            <a:extLst>
              <a:ext uri="{FF2B5EF4-FFF2-40B4-BE49-F238E27FC236}">
                <a16:creationId xmlns:a16="http://schemas.microsoft.com/office/drawing/2014/main" id="{452C4E45-A7A2-4333-90C3-8CBA2F5F8D7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12895" y="3138876"/>
            <a:ext cx="4215162" cy="3558971"/>
          </a:xfrm>
          <a:prstGeom prst="rect">
            <a:avLst/>
          </a:prstGeom>
        </p:spPr>
      </p:pic>
    </p:spTree>
    <p:extLst>
      <p:ext uri="{BB962C8B-B14F-4D97-AF65-F5344CB8AC3E}">
        <p14:creationId xmlns:p14="http://schemas.microsoft.com/office/powerpoint/2010/main" val="1652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95F36CA0-5D9E-753C-94C0-1DFD173D9E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pic>
        <p:nvPicPr>
          <p:cNvPr id="6" name="Picture 5">
            <a:extLst>
              <a:ext uri="{FF2B5EF4-FFF2-40B4-BE49-F238E27FC236}">
                <a16:creationId xmlns:a16="http://schemas.microsoft.com/office/drawing/2014/main" id="{29E01F47-F3FA-4510-98A4-0D04A12C77F0}"/>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7817372" y="2168262"/>
            <a:ext cx="2198367" cy="1349369"/>
          </a:xfrm>
          <a:prstGeom prst="rect">
            <a:avLst/>
          </a:prstGeom>
        </p:spPr>
      </p:pic>
      <p:pic>
        <p:nvPicPr>
          <p:cNvPr id="7" name="Picture 6">
            <a:extLst>
              <a:ext uri="{FF2B5EF4-FFF2-40B4-BE49-F238E27FC236}">
                <a16:creationId xmlns:a16="http://schemas.microsoft.com/office/drawing/2014/main" id="{2612558A-88A0-45BE-BD5C-64548D8C7486}"/>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7817373" y="4022082"/>
            <a:ext cx="2243886" cy="1028890"/>
          </a:xfrm>
          <a:prstGeom prst="rect">
            <a:avLst/>
          </a:prstGeom>
        </p:spPr>
      </p:pic>
      <p:sp>
        <p:nvSpPr>
          <p:cNvPr id="8" name="Title 1">
            <a:extLst>
              <a:ext uri="{FF2B5EF4-FFF2-40B4-BE49-F238E27FC236}">
                <a16:creationId xmlns:a16="http://schemas.microsoft.com/office/drawing/2014/main" id="{DF65985E-D5E7-80ED-35B2-AAD56E2C71C2}"/>
              </a:ext>
            </a:extLst>
          </p:cNvPr>
          <p:cNvSpPr txBox="1">
            <a:spLocks/>
          </p:cNvSpPr>
          <p:nvPr/>
        </p:nvSpPr>
        <p:spPr>
          <a:xfrm>
            <a:off x="1180890" y="1147168"/>
            <a:ext cx="4915110" cy="7832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a:solidFill>
                  <a:srgbClr val="FCD01F"/>
                </a:solidFill>
                <a:latin typeface="Merriweather" pitchFamily="2" charset="77"/>
              </a:rPr>
              <a:t>Let op je score!</a:t>
            </a:r>
            <a:endParaRPr lang="nl-NL" sz="2400">
              <a:latin typeface="Merriweather" pitchFamily="2" charset="77"/>
            </a:endParaRPr>
          </a:p>
        </p:txBody>
      </p:sp>
      <p:sp>
        <p:nvSpPr>
          <p:cNvPr id="9" name="Tekstvak 8">
            <a:extLst>
              <a:ext uri="{FF2B5EF4-FFF2-40B4-BE49-F238E27FC236}">
                <a16:creationId xmlns:a16="http://schemas.microsoft.com/office/drawing/2014/main" id="{CC411831-B856-0395-2CC3-81293C11C566}"/>
              </a:ext>
            </a:extLst>
          </p:cNvPr>
          <p:cNvSpPr txBox="1"/>
          <p:nvPr/>
        </p:nvSpPr>
        <p:spPr>
          <a:xfrm>
            <a:off x="1180890" y="2147380"/>
            <a:ext cx="5506713" cy="2031325"/>
          </a:xfrm>
          <a:prstGeom prst="rect">
            <a:avLst/>
          </a:prstGeom>
          <a:noFill/>
        </p:spPr>
        <p:txBody>
          <a:bodyPr wrap="square" rtlCol="0">
            <a:spAutoFit/>
          </a:bodyPr>
          <a:lstStyle/>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In de game maak je steeds keuzes. Hoe beter je keuzes, hoe hoger je </a:t>
            </a:r>
            <a:r>
              <a:rPr lang="nl-NL" b="1">
                <a:latin typeface="Open Sans ExtraBold" panose="020B0606030504020204" pitchFamily="34" charset="0"/>
                <a:ea typeface="Open Sans ExtraBold" panose="020B0606030504020204" pitchFamily="34" charset="0"/>
                <a:cs typeface="Open Sans ExtraBold" panose="020B0606030504020204" pitchFamily="34" charset="0"/>
              </a:rPr>
              <a:t>score</a:t>
            </a:r>
            <a:r>
              <a:rPr lang="nl-N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Zorg dat degene die je overtuigt je vertrouwt! Dit zie je op de </a:t>
            </a:r>
            <a:r>
              <a:rPr lang="nl-NL" b="1">
                <a:latin typeface="Open Sans ExtraBold" panose="020B0606030504020204" pitchFamily="34" charset="0"/>
                <a:ea typeface="Open Sans ExtraBold" panose="020B0606030504020204" pitchFamily="34" charset="0"/>
                <a:cs typeface="Open Sans ExtraBold" panose="020B0606030504020204" pitchFamily="34" charset="0"/>
              </a:rPr>
              <a:t>geloofwaardigheidsmeter</a:t>
            </a:r>
            <a:r>
              <a:rPr lang="nl-N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Geloofwaardigheidsmeter op 0? </a:t>
            </a:r>
            <a:r>
              <a:rPr lang="nl-NL" b="1">
                <a:latin typeface="Open Sans ExtraBold" panose="020B0606030504020204" pitchFamily="34" charset="0"/>
                <a:ea typeface="Open Sans ExtraBold" panose="020B0606030504020204" pitchFamily="34" charset="0"/>
                <a:cs typeface="Open Sans ExtraBold" panose="020B0606030504020204" pitchFamily="34" charset="0"/>
              </a:rPr>
              <a:t>Game over!</a:t>
            </a:r>
          </a:p>
        </p:txBody>
      </p:sp>
    </p:spTree>
    <p:extLst>
      <p:ext uri="{BB962C8B-B14F-4D97-AF65-F5344CB8AC3E}">
        <p14:creationId xmlns:p14="http://schemas.microsoft.com/office/powerpoint/2010/main" val="360880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Afbeelding 2" descr="Afbeelding met tekst&#10;&#10;Automatisch gegenereerde beschrijving">
            <a:extLst>
              <a:ext uri="{FF2B5EF4-FFF2-40B4-BE49-F238E27FC236}">
                <a16:creationId xmlns:a16="http://schemas.microsoft.com/office/drawing/2014/main" id="{4ABF78D2-8DF6-7428-B9D1-67BF7C0503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sp>
        <p:nvSpPr>
          <p:cNvPr id="2" name="Title 1">
            <a:extLst>
              <a:ext uri="{FF2B5EF4-FFF2-40B4-BE49-F238E27FC236}">
                <a16:creationId xmlns:a16="http://schemas.microsoft.com/office/drawing/2014/main" id="{641CB29D-E316-4DC5-828A-1DEE100142D1}"/>
              </a:ext>
            </a:extLst>
          </p:cNvPr>
          <p:cNvSpPr>
            <a:spLocks noGrp="1"/>
          </p:cNvSpPr>
          <p:nvPr>
            <p:ph type="ctrTitle"/>
          </p:nvPr>
        </p:nvSpPr>
        <p:spPr>
          <a:xfrm>
            <a:off x="1180890" y="1147169"/>
            <a:ext cx="2036418" cy="780604"/>
          </a:xfrm>
        </p:spPr>
        <p:txBody>
          <a:bodyPr/>
          <a:lstStyle/>
          <a:p>
            <a:pPr algn="l"/>
            <a:r>
              <a:rPr lang="nl-NL" sz="2400" b="1">
                <a:solidFill>
                  <a:srgbClr val="FCD01F"/>
                </a:solidFill>
                <a:latin typeface="Merriweather" pitchFamily="2" charset="77"/>
              </a:rPr>
              <a:t>Game time!</a:t>
            </a:r>
            <a:endParaRPr lang="nl-NL" sz="2400">
              <a:latin typeface="Merriweather" pitchFamily="2" charset="77"/>
            </a:endParaRPr>
          </a:p>
        </p:txBody>
      </p:sp>
      <p:sp>
        <p:nvSpPr>
          <p:cNvPr id="13" name="Tekstvak 8">
            <a:extLst>
              <a:ext uri="{FF2B5EF4-FFF2-40B4-BE49-F238E27FC236}">
                <a16:creationId xmlns:a16="http://schemas.microsoft.com/office/drawing/2014/main" id="{9994D67D-E099-69EB-68A1-064BAD0361A2}"/>
              </a:ext>
            </a:extLst>
          </p:cNvPr>
          <p:cNvSpPr txBox="1"/>
          <p:nvPr/>
        </p:nvSpPr>
        <p:spPr>
          <a:xfrm>
            <a:off x="1180890" y="2413337"/>
            <a:ext cx="5506713" cy="2862322"/>
          </a:xfrm>
          <a:prstGeom prst="rect">
            <a:avLst/>
          </a:prstGeom>
          <a:noFill/>
        </p:spPr>
        <p:txBody>
          <a:bodyPr wrap="square" rtlCol="0">
            <a:spAutoFit/>
          </a:bodyPr>
          <a:lstStyle/>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Ga naar </a:t>
            </a:r>
            <a:r>
              <a:rPr lang="nl-NL" err="1">
                <a:latin typeface="Open Sans" panose="020B0606030504020204" pitchFamily="34" charset="0"/>
                <a:ea typeface="Open Sans" panose="020B0606030504020204" pitchFamily="34" charset="0"/>
                <a:cs typeface="Open Sans" panose="020B0606030504020204" pitchFamily="34" charset="0"/>
              </a:rPr>
              <a:t>jointhedarksidegame.com</a:t>
            </a:r>
            <a:r>
              <a:rPr lang="nl-NL">
                <a:latin typeface="Open Sans" panose="020B0606030504020204" pitchFamily="34" charset="0"/>
                <a:ea typeface="Open Sans" panose="020B0606030504020204" pitchFamily="34" charset="0"/>
                <a:cs typeface="Open Sans" panose="020B0606030504020204" pitchFamily="34" charset="0"/>
              </a:rPr>
              <a:t> </a:t>
            </a:r>
            <a:endParaRPr lang="nl-NL">
              <a:latin typeface="Open Sans" panose="020B0606030504020204" pitchFamily="34" charset="0"/>
              <a:ea typeface="Open Sans" panose="020B0606030504020204" pitchFamily="34" charset="0"/>
              <a:cs typeface="Open Sans" panose="020B0606030504020204" pitchFamily="34" charset="0"/>
              <a:hlinkClick r:id="rId5"/>
            </a:endParaRP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hlinkClick r:id="rId5"/>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Gebruik het volgende wachtwoord: </a:t>
            </a:r>
            <a:r>
              <a:rPr lang="nl-NL" b="1" err="1">
                <a:latin typeface="Open Sans ExtraBold" panose="020B0606030504020204" pitchFamily="34" charset="0"/>
                <a:ea typeface="Open Sans ExtraBold" panose="020B0606030504020204" pitchFamily="34" charset="0"/>
                <a:cs typeface="Open Sans ExtraBold" panose="020B0606030504020204" pitchFamily="34" charset="0"/>
              </a:rPr>
              <a:t>join</a:t>
            </a:r>
            <a:r>
              <a:rPr lang="nl-NL">
                <a:latin typeface="Open Sans" panose="020B0606030504020204" pitchFamily="34" charset="0"/>
                <a:ea typeface="Open Sans" panose="020B0606030504020204" pitchFamily="34" charset="0"/>
                <a:cs typeface="Open Sans" panose="020B0606030504020204" pitchFamily="34" charset="0"/>
              </a:rPr>
              <a:t> om in te loggen</a:t>
            </a: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Je hebt </a:t>
            </a:r>
            <a:r>
              <a:rPr lang="nl-NL" b="1">
                <a:latin typeface="Open Sans ExtraBold" panose="020B0606030504020204" pitchFamily="34" charset="0"/>
                <a:ea typeface="Open Sans ExtraBold" panose="020B0606030504020204" pitchFamily="34" charset="0"/>
                <a:cs typeface="Open Sans ExtraBold" panose="020B0606030504020204" pitchFamily="34" charset="0"/>
              </a:rPr>
              <a:t>15 minuten </a:t>
            </a:r>
            <a:r>
              <a:rPr lang="nl-NL">
                <a:latin typeface="Open Sans" panose="020B0606030504020204" pitchFamily="34" charset="0"/>
                <a:ea typeface="Open Sans" panose="020B0606030504020204" pitchFamily="34" charset="0"/>
                <a:cs typeface="Open Sans" panose="020B0606030504020204" pitchFamily="34" charset="0"/>
              </a:rPr>
              <a:t>de tijd. </a:t>
            </a:r>
          </a:p>
          <a:p>
            <a:pPr marL="285750" indent="-285750">
              <a:buFont typeface="Wingdings" panose="05000000000000000000" pitchFamily="2" charset="2"/>
              <a:buChar char="v"/>
            </a:pPr>
            <a:endParaRPr lang="nl-NL" b="1">
              <a:latin typeface="Open Sans ExtraBold" panose="020B0606030504020204" pitchFamily="34" charset="0"/>
              <a:ea typeface="Open Sans ExtraBold" panose="020B0606030504020204" pitchFamily="34" charset="0"/>
              <a:cs typeface="Open Sans ExtraBold" panose="020B0606030504020204" pitchFamily="34" charset="0"/>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Er zijn </a:t>
            </a:r>
            <a:r>
              <a:rPr lang="nl-NL" b="1">
                <a:latin typeface="Open Sans ExtraBold" panose="020B0606030504020204" pitchFamily="34" charset="0"/>
                <a:ea typeface="Open Sans ExtraBold" panose="020B0606030504020204" pitchFamily="34" charset="0"/>
                <a:cs typeface="Open Sans ExtraBold" panose="020B0606030504020204" pitchFamily="34" charset="0"/>
              </a:rPr>
              <a:t>4 levels</a:t>
            </a:r>
            <a:r>
              <a:rPr lang="nl-NL">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a:latin typeface="Open Sans" panose="020B0606030504020204" pitchFamily="34" charset="0"/>
                <a:ea typeface="Open Sans" panose="020B0606030504020204" pitchFamily="34" charset="0"/>
                <a:cs typeface="Open Sans" panose="020B0606030504020204" pitchFamily="34" charset="0"/>
              </a:rPr>
              <a:t>Schrijf je </a:t>
            </a:r>
            <a:r>
              <a:rPr lang="nl-NL" b="1">
                <a:latin typeface="Open Sans ExtraBold" panose="020B0606030504020204" pitchFamily="34" charset="0"/>
                <a:ea typeface="Open Sans ExtraBold" panose="020B0606030504020204" pitchFamily="34" charset="0"/>
                <a:cs typeface="Open Sans ExtraBold" panose="020B0606030504020204" pitchFamily="34" charset="0"/>
              </a:rPr>
              <a:t>score </a:t>
            </a:r>
            <a:r>
              <a:rPr lang="nl-NL">
                <a:latin typeface="Open Sans" panose="020B0606030504020204" pitchFamily="34" charset="0"/>
                <a:ea typeface="Open Sans" panose="020B0606030504020204" pitchFamily="34" charset="0"/>
                <a:cs typeface="Open Sans" panose="020B0606030504020204" pitchFamily="34" charset="0"/>
              </a:rPr>
              <a:t>op!</a:t>
            </a:r>
          </a:p>
        </p:txBody>
      </p:sp>
      <p:pic>
        <p:nvPicPr>
          <p:cNvPr id="3" name="Afbeelding 2">
            <a:extLst>
              <a:ext uri="{FF2B5EF4-FFF2-40B4-BE49-F238E27FC236}">
                <a16:creationId xmlns:a16="http://schemas.microsoft.com/office/drawing/2014/main" id="{B302547B-49D4-EA9E-48A8-54090BE301E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082204" y="1645993"/>
            <a:ext cx="2857500" cy="4105275"/>
          </a:xfrm>
          <a:prstGeom prst="rect">
            <a:avLst/>
          </a:prstGeom>
        </p:spPr>
      </p:pic>
    </p:spTree>
    <p:extLst>
      <p:ext uri="{BB962C8B-B14F-4D97-AF65-F5344CB8AC3E}">
        <p14:creationId xmlns:p14="http://schemas.microsoft.com/office/powerpoint/2010/main" val="343579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Afbeelding 2" descr="Afbeelding met tekst&#10;&#10;Automatisch gegenereerde beschrijving">
            <a:extLst>
              <a:ext uri="{FF2B5EF4-FFF2-40B4-BE49-F238E27FC236}">
                <a16:creationId xmlns:a16="http://schemas.microsoft.com/office/drawing/2014/main" id="{E64768DD-E8D5-6DA6-1536-2AE7074FC5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pic>
        <p:nvPicPr>
          <p:cNvPr id="2" name="Afbeelding 3" descr="Afbeelding met tekst&#10;&#10;Automatisch gegenereerde beschrijving">
            <a:extLst>
              <a:ext uri="{FF2B5EF4-FFF2-40B4-BE49-F238E27FC236}">
                <a16:creationId xmlns:a16="http://schemas.microsoft.com/office/drawing/2014/main" id="{4EED8B8F-54DA-D5B2-730C-14E3CDEB0A0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84241" y="2366071"/>
            <a:ext cx="5000445" cy="2125858"/>
          </a:xfrm>
          <a:prstGeom prst="rect">
            <a:avLst/>
          </a:prstGeom>
        </p:spPr>
      </p:pic>
      <p:sp>
        <p:nvSpPr>
          <p:cNvPr id="4" name="Title 1">
            <a:extLst>
              <a:ext uri="{FF2B5EF4-FFF2-40B4-BE49-F238E27FC236}">
                <a16:creationId xmlns:a16="http://schemas.microsoft.com/office/drawing/2014/main" id="{8CD546FD-27CB-1520-7371-3B452C71B94B}"/>
              </a:ext>
            </a:extLst>
          </p:cNvPr>
          <p:cNvSpPr>
            <a:spLocks noGrp="1"/>
          </p:cNvSpPr>
          <p:nvPr>
            <p:ph type="ctrTitle"/>
          </p:nvPr>
        </p:nvSpPr>
        <p:spPr>
          <a:xfrm>
            <a:off x="1180890" y="1147169"/>
            <a:ext cx="5103796" cy="521974"/>
          </a:xfrm>
        </p:spPr>
        <p:txBody>
          <a:bodyPr/>
          <a:lstStyle/>
          <a:p>
            <a:pPr algn="l"/>
            <a:r>
              <a:rPr lang="nl-NL" sz="2400" b="1">
                <a:solidFill>
                  <a:srgbClr val="FCD01F"/>
                </a:solidFill>
                <a:latin typeface="Merriweather" pitchFamily="2" charset="77"/>
              </a:rPr>
              <a:t>Hoe was het om Agent X te zijn?</a:t>
            </a:r>
            <a:endParaRPr lang="nl-NL" sz="2400">
              <a:latin typeface="Merriweather" pitchFamily="2" charset="77"/>
            </a:endParaRPr>
          </a:p>
        </p:txBody>
      </p:sp>
      <p:cxnSp>
        <p:nvCxnSpPr>
          <p:cNvPr id="6" name="Straight Arrow Connector 5">
            <a:extLst>
              <a:ext uri="{FF2B5EF4-FFF2-40B4-BE49-F238E27FC236}">
                <a16:creationId xmlns:a16="http://schemas.microsoft.com/office/drawing/2014/main" id="{E60DAD56-5BBC-29D5-5ED0-DA1E0D3FB848}"/>
              </a:ext>
            </a:extLst>
          </p:cNvPr>
          <p:cNvCxnSpPr>
            <a:cxnSpLocks/>
          </p:cNvCxnSpPr>
          <p:nvPr/>
        </p:nvCxnSpPr>
        <p:spPr>
          <a:xfrm>
            <a:off x="5573486" y="4049486"/>
            <a:ext cx="1770743" cy="0"/>
          </a:xfrm>
          <a:prstGeom prst="straightConnector1">
            <a:avLst/>
          </a:prstGeom>
          <a:ln w="76200">
            <a:solidFill>
              <a:srgbClr val="FCD01E"/>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03A589-1F91-CCE1-B020-A5DE2C1B95EC}"/>
              </a:ext>
            </a:extLst>
          </p:cNvPr>
          <p:cNvSpPr txBox="1"/>
          <p:nvPr/>
        </p:nvSpPr>
        <p:spPr>
          <a:xfrm>
            <a:off x="7707069" y="3849431"/>
            <a:ext cx="2837956" cy="400110"/>
          </a:xfrm>
          <a:prstGeom prst="rect">
            <a:avLst/>
          </a:prstGeom>
          <a:noFill/>
        </p:spPr>
        <p:txBody>
          <a:bodyPr wrap="none" rtlCol="0">
            <a:spAutoFit/>
          </a:bodyPr>
          <a:lstStyle/>
          <a:p>
            <a:r>
              <a:rPr lang="en-NL" sz="2000">
                <a:latin typeface="Open Sans" panose="020B0606030504020204" pitchFamily="34" charset="0"/>
                <a:ea typeface="Open Sans" panose="020B0606030504020204" pitchFamily="34" charset="0"/>
                <a:cs typeface="Open Sans" panose="020B0606030504020204" pitchFamily="34" charset="0"/>
              </a:rPr>
              <a:t>Wat koos jij? Waarom?</a:t>
            </a:r>
          </a:p>
        </p:txBody>
      </p:sp>
    </p:spTree>
    <p:extLst>
      <p:ext uri="{BB962C8B-B14F-4D97-AF65-F5344CB8AC3E}">
        <p14:creationId xmlns:p14="http://schemas.microsoft.com/office/powerpoint/2010/main" val="42365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Afbeelding 2" descr="Afbeelding met tekst&#10;&#10;Automatisch gegenereerde beschrijving">
            <a:extLst>
              <a:ext uri="{FF2B5EF4-FFF2-40B4-BE49-F238E27FC236}">
                <a16:creationId xmlns:a16="http://schemas.microsoft.com/office/drawing/2014/main" id="{EFE94E06-2413-7FD6-0466-1EE926B7CC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pic>
        <p:nvPicPr>
          <p:cNvPr id="2" name="Afbeelding 3">
            <a:extLst>
              <a:ext uri="{FF2B5EF4-FFF2-40B4-BE49-F238E27FC236}">
                <a16:creationId xmlns:a16="http://schemas.microsoft.com/office/drawing/2014/main" id="{B4DECA69-AB3B-12DF-EDFF-9BAA808435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3800" y="1582892"/>
            <a:ext cx="4583501" cy="3799815"/>
          </a:xfrm>
          <a:prstGeom prst="rect">
            <a:avLst/>
          </a:prstGeom>
        </p:spPr>
      </p:pic>
      <p:pic>
        <p:nvPicPr>
          <p:cNvPr id="5" name="Picture 4">
            <a:extLst>
              <a:ext uri="{FF2B5EF4-FFF2-40B4-BE49-F238E27FC236}">
                <a16:creationId xmlns:a16="http://schemas.microsoft.com/office/drawing/2014/main" id="{7B3598D7-3EDB-49A2-A9A9-5BDDE3540BFD}"/>
              </a:ext>
            </a:extLst>
          </p:cNvPr>
          <p:cNvPicPr/>
          <p:nvPr/>
        </p:nvPicPr>
        <p:blipFill>
          <a:blip r:embed="rId6" cstate="screen">
            <a:extLst>
              <a:ext uri="{28A0092B-C50C-407E-A947-70E740481C1C}">
                <a14:useLocalDpi xmlns:a14="http://schemas.microsoft.com/office/drawing/2010/main"/>
              </a:ext>
            </a:extLst>
          </a:blip>
          <a:srcRect/>
          <a:stretch/>
        </p:blipFill>
        <p:spPr>
          <a:xfrm>
            <a:off x="2756437" y="5574181"/>
            <a:ext cx="838228" cy="838228"/>
          </a:xfrm>
          <a:prstGeom prst="rect">
            <a:avLst/>
          </a:prstGeom>
        </p:spPr>
      </p:pic>
      <p:pic>
        <p:nvPicPr>
          <p:cNvPr id="6" name="Picture 5">
            <a:extLst>
              <a:ext uri="{FF2B5EF4-FFF2-40B4-BE49-F238E27FC236}">
                <a16:creationId xmlns:a16="http://schemas.microsoft.com/office/drawing/2014/main" id="{74215849-A93F-48B8-9D35-21258F6F5135}"/>
              </a:ext>
            </a:extLst>
          </p:cNvPr>
          <p:cNvPicPr/>
          <p:nvPr/>
        </p:nvPicPr>
        <p:blipFill>
          <a:blip r:embed="rId7" cstate="screen">
            <a:extLst>
              <a:ext uri="{28A0092B-C50C-407E-A947-70E740481C1C}">
                <a14:useLocalDpi xmlns:a14="http://schemas.microsoft.com/office/drawing/2010/main"/>
              </a:ext>
            </a:extLst>
          </a:blip>
          <a:srcRect/>
          <a:stretch/>
        </p:blipFill>
        <p:spPr>
          <a:xfrm>
            <a:off x="4363276" y="5536095"/>
            <a:ext cx="914400" cy="914400"/>
          </a:xfrm>
          <a:prstGeom prst="rect">
            <a:avLst/>
          </a:prstGeom>
        </p:spPr>
      </p:pic>
      <p:pic>
        <p:nvPicPr>
          <p:cNvPr id="7" name="Picture 6">
            <a:extLst>
              <a:ext uri="{FF2B5EF4-FFF2-40B4-BE49-F238E27FC236}">
                <a16:creationId xmlns:a16="http://schemas.microsoft.com/office/drawing/2014/main" id="{BC1DB955-1607-413F-A7BC-FF21964B4CBB}"/>
              </a:ext>
            </a:extLst>
          </p:cNvPr>
          <p:cNvPicPr/>
          <p:nvPr/>
        </p:nvPicPr>
        <p:blipFill>
          <a:blip r:embed="rId8" cstate="screen">
            <a:extLst>
              <a:ext uri="{28A0092B-C50C-407E-A947-70E740481C1C}">
                <a14:useLocalDpi xmlns:a14="http://schemas.microsoft.com/office/drawing/2010/main"/>
              </a:ext>
            </a:extLst>
          </a:blip>
          <a:srcRect/>
          <a:stretch/>
        </p:blipFill>
        <p:spPr>
          <a:xfrm>
            <a:off x="6178799" y="5574181"/>
            <a:ext cx="838227" cy="838227"/>
          </a:xfrm>
          <a:prstGeom prst="rect">
            <a:avLst/>
          </a:prstGeom>
        </p:spPr>
      </p:pic>
      <p:pic>
        <p:nvPicPr>
          <p:cNvPr id="8" name="Picture 7">
            <a:extLst>
              <a:ext uri="{FF2B5EF4-FFF2-40B4-BE49-F238E27FC236}">
                <a16:creationId xmlns:a16="http://schemas.microsoft.com/office/drawing/2014/main" id="{DB9AFC10-63C5-4ABD-9900-0F63A47D60FD}"/>
              </a:ext>
            </a:extLst>
          </p:cNvPr>
          <p:cNvPicPr/>
          <p:nvPr/>
        </p:nvPicPr>
        <p:blipFill>
          <a:blip r:embed="rId9" cstate="screen">
            <a:extLst>
              <a:ext uri="{28A0092B-C50C-407E-A947-70E740481C1C}">
                <a14:useLocalDpi xmlns:a14="http://schemas.microsoft.com/office/drawing/2010/main"/>
              </a:ext>
            </a:extLst>
          </a:blip>
          <a:srcRect/>
          <a:stretch/>
        </p:blipFill>
        <p:spPr>
          <a:xfrm>
            <a:off x="7918147" y="5579151"/>
            <a:ext cx="778593" cy="778593"/>
          </a:xfrm>
          <a:prstGeom prst="rect">
            <a:avLst/>
          </a:prstGeom>
        </p:spPr>
      </p:pic>
      <p:sp>
        <p:nvSpPr>
          <p:cNvPr id="9" name="Title 1">
            <a:extLst>
              <a:ext uri="{FF2B5EF4-FFF2-40B4-BE49-F238E27FC236}">
                <a16:creationId xmlns:a16="http://schemas.microsoft.com/office/drawing/2014/main" id="{B1CF8FDF-8CBE-36A9-998D-2EBC7A8C2856}"/>
              </a:ext>
            </a:extLst>
          </p:cNvPr>
          <p:cNvSpPr txBox="1">
            <a:spLocks/>
          </p:cNvSpPr>
          <p:nvPr/>
        </p:nvSpPr>
        <p:spPr>
          <a:xfrm>
            <a:off x="883800" y="1060918"/>
            <a:ext cx="7106768" cy="5219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a:solidFill>
                  <a:srgbClr val="FCD01F"/>
                </a:solidFill>
                <a:latin typeface="Merriweather" pitchFamily="2" charset="77"/>
              </a:rPr>
              <a:t>Radicalisering: een proces in fases</a:t>
            </a:r>
            <a:endParaRPr lang="nl-NL" sz="2400">
              <a:latin typeface="Merriweather" pitchFamily="2" charset="77"/>
            </a:endParaRPr>
          </a:p>
        </p:txBody>
      </p:sp>
      <p:pic>
        <p:nvPicPr>
          <p:cNvPr id="10" name="Picture 9">
            <a:extLst>
              <a:ext uri="{FF2B5EF4-FFF2-40B4-BE49-F238E27FC236}">
                <a16:creationId xmlns:a16="http://schemas.microsoft.com/office/drawing/2014/main" id="{79A3AA41-58EB-43C2-9B6B-D372B64CD2F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295837" y="1582892"/>
            <a:ext cx="4583501" cy="3798166"/>
          </a:xfrm>
          <a:prstGeom prst="rect">
            <a:avLst/>
          </a:prstGeom>
        </p:spPr>
      </p:pic>
    </p:spTree>
    <p:extLst>
      <p:ext uri="{BB962C8B-B14F-4D97-AF65-F5344CB8AC3E}">
        <p14:creationId xmlns:p14="http://schemas.microsoft.com/office/powerpoint/2010/main" val="310927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Afbeelding 2" descr="Afbeelding met tekst&#10;&#10;Automatisch gegenereerde beschrijving">
            <a:extLst>
              <a:ext uri="{FF2B5EF4-FFF2-40B4-BE49-F238E27FC236}">
                <a16:creationId xmlns:a16="http://schemas.microsoft.com/office/drawing/2014/main" id="{DB24A81C-89EE-030B-FBEA-E1F21E4EBC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pic>
        <p:nvPicPr>
          <p:cNvPr id="3" name="Picture 2">
            <a:extLst>
              <a:ext uri="{FF2B5EF4-FFF2-40B4-BE49-F238E27FC236}">
                <a16:creationId xmlns:a16="http://schemas.microsoft.com/office/drawing/2014/main" id="{46AB27F8-5D6B-49B1-9D0F-C46EAB0D32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81960" y="1610135"/>
            <a:ext cx="3594230" cy="1962900"/>
          </a:xfrm>
          <a:prstGeom prst="rect">
            <a:avLst/>
          </a:prstGeom>
        </p:spPr>
      </p:pic>
      <p:sp>
        <p:nvSpPr>
          <p:cNvPr id="2" name="Rectangle 1">
            <a:extLst>
              <a:ext uri="{FF2B5EF4-FFF2-40B4-BE49-F238E27FC236}">
                <a16:creationId xmlns:a16="http://schemas.microsoft.com/office/drawing/2014/main" id="{8B4AFE7F-5A49-5582-E373-347A25574148}"/>
              </a:ext>
            </a:extLst>
          </p:cNvPr>
          <p:cNvSpPr/>
          <p:nvPr/>
        </p:nvSpPr>
        <p:spPr>
          <a:xfrm>
            <a:off x="1275517" y="1008186"/>
            <a:ext cx="4947188" cy="461665"/>
          </a:xfrm>
          <a:prstGeom prst="rect">
            <a:avLst/>
          </a:prstGeom>
        </p:spPr>
        <p:txBody>
          <a:bodyPr wrap="none" lIns="91440" tIns="45720" rIns="91440" bIns="45720" anchor="t">
            <a:spAutoFit/>
          </a:bodyPr>
          <a:lstStyle/>
          <a:p>
            <a:r>
              <a:rPr lang="nl-NL" sz="2400" b="1">
                <a:solidFill>
                  <a:srgbClr val="FCD01F"/>
                </a:solidFill>
                <a:latin typeface="Merriweather"/>
              </a:rPr>
              <a:t>Wat neem je mee van de game?</a:t>
            </a:r>
            <a:endParaRPr lang="en-US" sz="2400">
              <a:latin typeface="Merriweather"/>
              <a:ea typeface="Calibri"/>
              <a:cs typeface="Calibri"/>
            </a:endParaRPr>
          </a:p>
        </p:txBody>
      </p:sp>
      <p:pic>
        <p:nvPicPr>
          <p:cNvPr id="11" name="Picture 10">
            <a:extLst>
              <a:ext uri="{FF2B5EF4-FFF2-40B4-BE49-F238E27FC236}">
                <a16:creationId xmlns:a16="http://schemas.microsoft.com/office/drawing/2014/main" id="{635E09B4-739F-4A93-B927-F8318E47B8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00545" y="3707923"/>
            <a:ext cx="3724729" cy="2141891"/>
          </a:xfrm>
          <a:prstGeom prst="rect">
            <a:avLst/>
          </a:prstGeom>
        </p:spPr>
      </p:pic>
      <p:pic>
        <p:nvPicPr>
          <p:cNvPr id="13" name="Picture 12">
            <a:extLst>
              <a:ext uri="{FF2B5EF4-FFF2-40B4-BE49-F238E27FC236}">
                <a16:creationId xmlns:a16="http://schemas.microsoft.com/office/drawing/2014/main" id="{14C628BF-473E-4C0C-9FAB-F71BF44D4EF6}"/>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351056" y="3707923"/>
            <a:ext cx="3656038" cy="2141891"/>
          </a:xfrm>
          <a:prstGeom prst="rect">
            <a:avLst/>
          </a:prstGeom>
        </p:spPr>
      </p:pic>
      <p:pic>
        <p:nvPicPr>
          <p:cNvPr id="15" name="Picture 14">
            <a:extLst>
              <a:ext uri="{FF2B5EF4-FFF2-40B4-BE49-F238E27FC236}">
                <a16:creationId xmlns:a16="http://schemas.microsoft.com/office/drawing/2014/main" id="{FA8165BF-2EF6-4C37-A63E-41783F304AB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00545" y="1610135"/>
            <a:ext cx="3724729" cy="1936399"/>
          </a:xfrm>
          <a:prstGeom prst="rect">
            <a:avLst/>
          </a:prstGeom>
        </p:spPr>
      </p:pic>
    </p:spTree>
    <p:extLst>
      <p:ext uri="{BB962C8B-B14F-4D97-AF65-F5344CB8AC3E}">
        <p14:creationId xmlns:p14="http://schemas.microsoft.com/office/powerpoint/2010/main" val="168576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E8E90-1D22-D193-23F5-BB61611C018A}"/>
            </a:ext>
          </a:extLst>
        </p:cNvPr>
        <p:cNvGrpSpPr/>
        <p:nvPr/>
      </p:nvGrpSpPr>
      <p:grpSpPr>
        <a:xfrm>
          <a:off x="0" y="0"/>
          <a:ext cx="0" cy="0"/>
          <a:chOff x="0" y="0"/>
          <a:chExt cx="0" cy="0"/>
        </a:xfrm>
      </p:grpSpPr>
      <p:pic>
        <p:nvPicPr>
          <p:cNvPr id="6" name="Afbeelding 2" descr="Afbeelding met tekst&#10;&#10;Automatisch gegenereerde beschrijving">
            <a:extLst>
              <a:ext uri="{FF2B5EF4-FFF2-40B4-BE49-F238E27FC236}">
                <a16:creationId xmlns:a16="http://schemas.microsoft.com/office/drawing/2014/main" id="{880699D5-4C4A-E2DD-12E1-CD4368D031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5" y="0"/>
            <a:ext cx="12200350" cy="6864204"/>
          </a:xfrm>
          <a:prstGeom prst="rect">
            <a:avLst/>
          </a:prstGeom>
        </p:spPr>
      </p:pic>
      <p:sp>
        <p:nvSpPr>
          <p:cNvPr id="2" name="TextBox 1">
            <a:extLst>
              <a:ext uri="{FF2B5EF4-FFF2-40B4-BE49-F238E27FC236}">
                <a16:creationId xmlns:a16="http://schemas.microsoft.com/office/drawing/2014/main" id="{E2E5FD20-F476-34D6-318C-818BDCD993BA}"/>
              </a:ext>
            </a:extLst>
          </p:cNvPr>
          <p:cNvSpPr txBox="1"/>
          <p:nvPr/>
        </p:nvSpPr>
        <p:spPr>
          <a:xfrm>
            <a:off x="1151283" y="2329043"/>
            <a:ext cx="9889434" cy="1200329"/>
          </a:xfrm>
          <a:prstGeom prst="rect">
            <a:avLst/>
          </a:prstGeom>
          <a:noFill/>
        </p:spPr>
        <p:txBody>
          <a:bodyPr wrap="square" rtlCol="0">
            <a:spAutoFit/>
          </a:bodyPr>
          <a:lstStyle/>
          <a:p>
            <a:r>
              <a:rPr lang="en-US" b="1">
                <a:latin typeface="Open Sans ExtraBold" panose="020B0606030504020204" pitchFamily="34" charset="0"/>
                <a:ea typeface="Open Sans ExtraBold" panose="020B0606030504020204" pitchFamily="34" charset="0"/>
                <a:cs typeface="Open Sans ExtraBold" panose="020B0606030504020204" pitchFamily="34" charset="0"/>
              </a:rPr>
              <a:t>Wat doe je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als</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je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een</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extremistische</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ronselaar</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tegenkomt</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a:t>
            </a:r>
          </a:p>
          <a:p>
            <a:pPr marL="285750" indent="-285750">
              <a:buFont typeface="Wingdings" panose="05000000000000000000" pitchFamily="2" charset="2"/>
              <a:buChar char="v"/>
            </a:pPr>
            <a:r>
              <a:rPr lang="en-US" err="1">
                <a:latin typeface="Open Sans" panose="020B0606030504020204" pitchFamily="34" charset="0"/>
                <a:ea typeface="Open Sans" panose="020B0606030504020204" pitchFamily="34" charset="0"/>
                <a:cs typeface="Open Sans" panose="020B0606030504020204" pitchFamily="34" charset="0"/>
              </a:rPr>
              <a:t>Verbreek</a:t>
            </a:r>
            <a:r>
              <a:rPr lang="en-US">
                <a:latin typeface="Open Sans" panose="020B0606030504020204" pitchFamily="34" charset="0"/>
                <a:ea typeface="Open Sans" panose="020B0606030504020204" pitchFamily="34" charset="0"/>
                <a:cs typeface="Open Sans" panose="020B0606030504020204" pitchFamily="34" charset="0"/>
              </a:rPr>
              <a:t> direct het contact.</a:t>
            </a:r>
          </a:p>
          <a:p>
            <a:pPr marL="285750" indent="-285750">
              <a:buFont typeface="Wingdings" panose="05000000000000000000" pitchFamily="2" charset="2"/>
              <a:buChar char="v"/>
            </a:pPr>
            <a:r>
              <a:rPr lang="en-US" err="1">
                <a:latin typeface="Open Sans" panose="020B0606030504020204" pitchFamily="34" charset="0"/>
                <a:ea typeface="Open Sans" panose="020B0606030504020204" pitchFamily="34" charset="0"/>
                <a:cs typeface="Open Sans" panose="020B0606030504020204" pitchFamily="34" charset="0"/>
              </a:rPr>
              <a:t>Bespreek</a:t>
            </a:r>
            <a:r>
              <a:rPr lang="en-US">
                <a:latin typeface="Open Sans" panose="020B0606030504020204" pitchFamily="34" charset="0"/>
                <a:ea typeface="Open Sans" panose="020B0606030504020204" pitchFamily="34" charset="0"/>
                <a:cs typeface="Open Sans" panose="020B0606030504020204" pitchFamily="34" charset="0"/>
              </a:rPr>
              <a:t> het met je docent of </a:t>
            </a:r>
            <a:r>
              <a:rPr lang="en-US" err="1">
                <a:latin typeface="Open Sans" panose="020B0606030504020204" pitchFamily="34" charset="0"/>
                <a:ea typeface="Open Sans" panose="020B0606030504020204" pitchFamily="34" charset="0"/>
                <a:cs typeface="Open Sans" panose="020B0606030504020204" pitchFamily="34" charset="0"/>
              </a:rPr>
              <a:t>een</a:t>
            </a:r>
            <a:r>
              <a:rPr lang="en-US">
                <a:latin typeface="Open Sans" panose="020B0606030504020204" pitchFamily="34" charset="0"/>
                <a:ea typeface="Open Sans" panose="020B0606030504020204" pitchFamily="34" charset="0"/>
                <a:cs typeface="Open Sans" panose="020B0606030504020204" pitchFamily="34" charset="0"/>
              </a:rPr>
              <a:t> </a:t>
            </a:r>
            <a:r>
              <a:rPr lang="en-US" err="1">
                <a:latin typeface="Open Sans" panose="020B0606030504020204" pitchFamily="34" charset="0"/>
                <a:ea typeface="Open Sans" panose="020B0606030504020204" pitchFamily="34" charset="0"/>
                <a:cs typeface="Open Sans" panose="020B0606030504020204" pitchFamily="34" charset="0"/>
              </a:rPr>
              <a:t>vertrouwenspersoon</a:t>
            </a:r>
            <a:r>
              <a:rPr lang="en-US">
                <a:latin typeface="Open Sans" panose="020B0606030504020204" pitchFamily="34" charset="0"/>
                <a:ea typeface="Open Sans" panose="020B0606030504020204" pitchFamily="34" charset="0"/>
                <a:cs typeface="Open Sans" panose="020B0606030504020204" pitchFamily="34" charset="0"/>
              </a:rPr>
              <a:t> op school.</a:t>
            </a:r>
            <a:endParaRPr lang="nl-NL">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3" name="TextBox 2">
            <a:extLst>
              <a:ext uri="{FF2B5EF4-FFF2-40B4-BE49-F238E27FC236}">
                <a16:creationId xmlns:a16="http://schemas.microsoft.com/office/drawing/2014/main" id="{E9D82C9F-5CBB-1551-E54F-29F38A4B4274}"/>
              </a:ext>
            </a:extLst>
          </p:cNvPr>
          <p:cNvSpPr txBox="1"/>
          <p:nvPr/>
        </p:nvSpPr>
        <p:spPr>
          <a:xfrm>
            <a:off x="1151283" y="3806370"/>
            <a:ext cx="8615017" cy="2031325"/>
          </a:xfrm>
          <a:prstGeom prst="rect">
            <a:avLst/>
          </a:prstGeom>
          <a:noFill/>
        </p:spPr>
        <p:txBody>
          <a:bodyPr wrap="square" rtlCol="0">
            <a:spAutoFit/>
          </a:bodyPr>
          <a:lstStyle/>
          <a:p>
            <a:r>
              <a:rPr lang="en-US" b="1">
                <a:latin typeface="Open Sans ExtraBold" panose="020B0606030504020204" pitchFamily="34" charset="0"/>
                <a:ea typeface="Open Sans ExtraBold" panose="020B0606030504020204" pitchFamily="34" charset="0"/>
                <a:cs typeface="Open Sans ExtraBold" panose="020B0606030504020204" pitchFamily="34" charset="0"/>
              </a:rPr>
              <a:t>Wat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kun</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je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doen</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als</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je bang bent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dat</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iemand</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die je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kent</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radicaliseert</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a:t>
            </a:r>
          </a:p>
          <a:p>
            <a:pPr marL="285750" indent="-285750">
              <a:buFont typeface="Wingdings" panose="05000000000000000000" pitchFamily="2" charset="2"/>
              <a:buChar char="v"/>
            </a:pP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Praat</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erover</a:t>
            </a:r>
            <a:r>
              <a:rPr lang="en-US" b="1">
                <a:latin typeface="Open Sans ExtraBold" panose="020B0606030504020204" pitchFamily="34" charset="0"/>
                <a:ea typeface="Open Sans ExtraBold" panose="020B0606030504020204" pitchFamily="34" charset="0"/>
                <a:cs typeface="Open Sans ExtraBold"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Anders </a:t>
            </a:r>
            <a:r>
              <a:rPr lang="en-US" err="1">
                <a:latin typeface="Open Sans" panose="020B0606030504020204" pitchFamily="34" charset="0"/>
                <a:ea typeface="Open Sans" panose="020B0606030504020204" pitchFamily="34" charset="0"/>
                <a:cs typeface="Open Sans" panose="020B0606030504020204" pitchFamily="34" charset="0"/>
              </a:rPr>
              <a:t>kan</a:t>
            </a:r>
            <a:r>
              <a:rPr lang="en-US">
                <a:latin typeface="Open Sans" panose="020B0606030504020204" pitchFamily="34" charset="0"/>
                <a:ea typeface="Open Sans" panose="020B0606030504020204" pitchFamily="34" charset="0"/>
                <a:cs typeface="Open Sans" panose="020B0606030504020204" pitchFamily="34" charset="0"/>
              </a:rPr>
              <a:t> het </a:t>
            </a:r>
            <a:r>
              <a:rPr lang="en-US" err="1">
                <a:latin typeface="Open Sans" panose="020B0606030504020204" pitchFamily="34" charset="0"/>
                <a:ea typeface="Open Sans" panose="020B0606030504020204" pitchFamily="34" charset="0"/>
                <a:cs typeface="Open Sans" panose="020B0606030504020204" pitchFamily="34" charset="0"/>
              </a:rPr>
              <a:t>grote</a:t>
            </a:r>
            <a:r>
              <a:rPr lang="en-US">
                <a:latin typeface="Open Sans" panose="020B0606030504020204" pitchFamily="34" charset="0"/>
                <a:ea typeface="Open Sans" panose="020B0606030504020204" pitchFamily="34" charset="0"/>
                <a:cs typeface="Open Sans" panose="020B0606030504020204" pitchFamily="34" charset="0"/>
              </a:rPr>
              <a:t> </a:t>
            </a:r>
            <a:r>
              <a:rPr lang="en-US" err="1">
                <a:latin typeface="Open Sans" panose="020B0606030504020204" pitchFamily="34" charset="0"/>
                <a:ea typeface="Open Sans" panose="020B0606030504020204" pitchFamily="34" charset="0"/>
                <a:cs typeface="Open Sans" panose="020B0606030504020204" pitchFamily="34" charset="0"/>
              </a:rPr>
              <a:t>gevolgen</a:t>
            </a:r>
            <a:r>
              <a:rPr lang="en-US">
                <a:latin typeface="Open Sans" panose="020B0606030504020204" pitchFamily="34" charset="0"/>
                <a:ea typeface="Open Sans" panose="020B0606030504020204" pitchFamily="34" charset="0"/>
                <a:cs typeface="Open Sans" panose="020B0606030504020204" pitchFamily="34" charset="0"/>
              </a:rPr>
              <a:t> </a:t>
            </a:r>
            <a:r>
              <a:rPr lang="en-US" err="1">
                <a:latin typeface="Open Sans" panose="020B0606030504020204" pitchFamily="34" charset="0"/>
                <a:ea typeface="Open Sans" panose="020B0606030504020204" pitchFamily="34" charset="0"/>
                <a:cs typeface="Open Sans" panose="020B0606030504020204" pitchFamily="34" charset="0"/>
              </a:rPr>
              <a:t>hebben</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v"/>
            </a:pPr>
            <a:r>
              <a:rPr lang="nl-NL" sz="1800" b="1">
                <a:solidFill>
                  <a:srgbClr val="000000"/>
                </a:solidFill>
                <a:effectLst/>
                <a:latin typeface="Open Sans ExtraBold" panose="020B0606030504020204" pitchFamily="34" charset="0"/>
                <a:ea typeface="Open Sans ExtraBold" panose="020B0606030504020204" pitchFamily="34" charset="0"/>
                <a:cs typeface="Open Sans ExtraBold" panose="020B0606030504020204" pitchFamily="34" charset="0"/>
              </a:rPr>
              <a:t>Bespreek met iemand die je vertrouwt</a:t>
            </a:r>
            <a:r>
              <a:rPr lang="nl-NL" sz="18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ouders, familie, vrienden, mentor, docent,  vertrouwenspersoon of  schoolmaatschappelijk werker.</a:t>
            </a: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en-US" err="1">
                <a:latin typeface="Open Sans" panose="020B0606030504020204" pitchFamily="34" charset="0"/>
                <a:ea typeface="Open Sans" panose="020B0606030504020204" pitchFamily="34" charset="0"/>
                <a:cs typeface="Open Sans" panose="020B0606030504020204" pitchFamily="34" charset="0"/>
              </a:rPr>
              <a:t>Durf</a:t>
            </a:r>
            <a:r>
              <a:rPr lang="en-US">
                <a:latin typeface="Open Sans" panose="020B0606030504020204" pitchFamily="34" charset="0"/>
                <a:ea typeface="Open Sans" panose="020B0606030504020204" pitchFamily="34" charset="0"/>
                <a:cs typeface="Open Sans" panose="020B0606030504020204" pitchFamily="34" charset="0"/>
              </a:rPr>
              <a:t> je </a:t>
            </a:r>
            <a:r>
              <a:rPr lang="en-US" err="1">
                <a:latin typeface="Open Sans" panose="020B0606030504020204" pitchFamily="34" charset="0"/>
                <a:ea typeface="Open Sans" panose="020B0606030504020204" pitchFamily="34" charset="0"/>
                <a:cs typeface="Open Sans" panose="020B0606030504020204" pitchFamily="34" charset="0"/>
              </a:rPr>
              <a:t>dit</a:t>
            </a:r>
            <a:r>
              <a:rPr lang="en-US">
                <a:latin typeface="Open Sans" panose="020B0606030504020204" pitchFamily="34" charset="0"/>
                <a:ea typeface="Open Sans" panose="020B0606030504020204" pitchFamily="34" charset="0"/>
                <a:cs typeface="Open Sans" panose="020B0606030504020204" pitchFamily="34" charset="0"/>
              </a:rPr>
              <a:t> </a:t>
            </a:r>
            <a:r>
              <a:rPr lang="en-US" err="1">
                <a:latin typeface="Open Sans" panose="020B0606030504020204" pitchFamily="34" charset="0"/>
                <a:ea typeface="Open Sans" panose="020B0606030504020204" pitchFamily="34" charset="0"/>
                <a:cs typeface="Open Sans" panose="020B0606030504020204" pitchFamily="34" charset="0"/>
              </a:rPr>
              <a:t>niet</a:t>
            </a:r>
            <a:r>
              <a:rPr lang="en-US">
                <a:latin typeface="Open Sans" panose="020B0606030504020204" pitchFamily="34" charset="0"/>
                <a:ea typeface="Open Sans" panose="020B0606030504020204" pitchFamily="34" charset="0"/>
                <a:cs typeface="Open Sans" panose="020B0606030504020204" pitchFamily="34" charset="0"/>
              </a:rPr>
              <a:t> </a:t>
            </a:r>
            <a:r>
              <a:rPr lang="en-US" err="1">
                <a:latin typeface="Open Sans" panose="020B0606030504020204" pitchFamily="34" charset="0"/>
                <a:ea typeface="Open Sans" panose="020B0606030504020204" pitchFamily="34" charset="0"/>
                <a:cs typeface="Open Sans" panose="020B0606030504020204" pitchFamily="34" charset="0"/>
              </a:rPr>
              <a:t>en</a:t>
            </a:r>
            <a:r>
              <a:rPr lang="en-US">
                <a:latin typeface="Open Sans" panose="020B0606030504020204" pitchFamily="34" charset="0"/>
                <a:ea typeface="Open Sans" panose="020B0606030504020204" pitchFamily="34" charset="0"/>
                <a:cs typeface="Open Sans" panose="020B0606030504020204" pitchFamily="34" charset="0"/>
              </a:rPr>
              <a:t> is de </a:t>
            </a:r>
            <a:r>
              <a:rPr lang="en-US" err="1">
                <a:latin typeface="Open Sans" panose="020B0606030504020204" pitchFamily="34" charset="0"/>
                <a:ea typeface="Open Sans" panose="020B0606030504020204" pitchFamily="34" charset="0"/>
                <a:cs typeface="Open Sans" panose="020B0606030504020204" pitchFamily="34" charset="0"/>
              </a:rPr>
              <a:t>radicalisering</a:t>
            </a:r>
            <a:r>
              <a:rPr lang="en-US">
                <a:latin typeface="Open Sans" panose="020B0606030504020204" pitchFamily="34" charset="0"/>
                <a:ea typeface="Open Sans" panose="020B0606030504020204" pitchFamily="34" charset="0"/>
                <a:cs typeface="Open Sans" panose="020B0606030504020204" pitchFamily="34" charset="0"/>
              </a:rPr>
              <a:t> in </a:t>
            </a:r>
            <a:r>
              <a:rPr lang="en-US" err="1">
                <a:latin typeface="Open Sans" panose="020B0606030504020204" pitchFamily="34" charset="0"/>
                <a:ea typeface="Open Sans" panose="020B0606030504020204" pitchFamily="34" charset="0"/>
                <a:cs typeface="Open Sans" panose="020B0606030504020204" pitchFamily="34" charset="0"/>
              </a:rPr>
              <a:t>een</a:t>
            </a:r>
            <a:r>
              <a:rPr lang="en-US">
                <a:latin typeface="Open Sans" panose="020B0606030504020204" pitchFamily="34" charset="0"/>
                <a:ea typeface="Open Sans" panose="020B0606030504020204" pitchFamily="34" charset="0"/>
                <a:cs typeface="Open Sans" panose="020B0606030504020204" pitchFamily="34" charset="0"/>
              </a:rPr>
              <a:t> </a:t>
            </a:r>
            <a:r>
              <a:rPr lang="en-US" err="1">
                <a:latin typeface="Open Sans" panose="020B0606030504020204" pitchFamily="34" charset="0"/>
                <a:ea typeface="Open Sans" panose="020B0606030504020204" pitchFamily="34" charset="0"/>
                <a:cs typeface="Open Sans" panose="020B0606030504020204" pitchFamily="34" charset="0"/>
              </a:rPr>
              <a:t>ver</a:t>
            </a:r>
            <a:r>
              <a:rPr lang="en-US">
                <a:latin typeface="Open Sans" panose="020B0606030504020204" pitchFamily="34" charset="0"/>
                <a:ea typeface="Open Sans" panose="020B0606030504020204" pitchFamily="34" charset="0"/>
                <a:cs typeface="Open Sans" panose="020B0606030504020204" pitchFamily="34" charset="0"/>
              </a:rPr>
              <a:t> stadium? </a:t>
            </a:r>
            <a:br>
              <a:rPr lang="en-US">
                <a:latin typeface="Open Sans" panose="020B0606030504020204" pitchFamily="34" charset="0"/>
                <a:ea typeface="Open Sans" panose="020B0606030504020204" pitchFamily="34" charset="0"/>
                <a:cs typeface="Open Sans" panose="020B0606030504020204" pitchFamily="34" charset="0"/>
              </a:rPr>
            </a:br>
            <a:r>
              <a:rPr lang="en-US">
                <a:latin typeface="Open Sans" panose="020B0606030504020204" pitchFamily="34" charset="0"/>
                <a:ea typeface="Open Sans" panose="020B0606030504020204" pitchFamily="34" charset="0"/>
                <a:cs typeface="Open Sans" panose="020B0606030504020204" pitchFamily="34" charset="0"/>
              </a:rPr>
              <a:t>Neem dan contact op met het LSE. Je </a:t>
            </a:r>
            <a:r>
              <a:rPr lang="en-US" err="1">
                <a:latin typeface="Open Sans" panose="020B0606030504020204" pitchFamily="34" charset="0"/>
                <a:ea typeface="Open Sans" panose="020B0606030504020204" pitchFamily="34" charset="0"/>
                <a:cs typeface="Open Sans" panose="020B0606030504020204" pitchFamily="34" charset="0"/>
              </a:rPr>
              <a:t>kunt</a:t>
            </a:r>
            <a:r>
              <a:rPr lang="en-US">
                <a:latin typeface="Open Sans" panose="020B0606030504020204" pitchFamily="34" charset="0"/>
                <a:ea typeface="Open Sans" panose="020B0606030504020204" pitchFamily="34" charset="0"/>
                <a:cs typeface="Open Sans" panose="020B0606030504020204" pitchFamily="34" charset="0"/>
              </a:rPr>
              <a:t> </a:t>
            </a:r>
            <a:r>
              <a:rPr lang="en-US" err="1">
                <a:latin typeface="Open Sans" panose="020B0606030504020204" pitchFamily="34" charset="0"/>
                <a:ea typeface="Open Sans" panose="020B0606030504020204" pitchFamily="34" charset="0"/>
                <a:cs typeface="Open Sans" panose="020B0606030504020204" pitchFamily="34" charset="0"/>
              </a:rPr>
              <a:t>daar</a:t>
            </a:r>
            <a:r>
              <a:rPr lang="en-US">
                <a:latin typeface="Open Sans" panose="020B0606030504020204" pitchFamily="34" charset="0"/>
                <a:ea typeface="Open Sans" panose="020B0606030504020204" pitchFamily="34" charset="0"/>
                <a:cs typeface="Open Sans" panose="020B0606030504020204" pitchFamily="34" charset="0"/>
              </a:rPr>
              <a:t> </a:t>
            </a:r>
            <a:r>
              <a:rPr lang="en-US" err="1">
                <a:latin typeface="Open Sans" panose="020B0606030504020204" pitchFamily="34" charset="0"/>
                <a:ea typeface="Open Sans" panose="020B0606030504020204" pitchFamily="34" charset="0"/>
                <a:cs typeface="Open Sans" panose="020B0606030504020204" pitchFamily="34" charset="0"/>
              </a:rPr>
              <a:t>ook</a:t>
            </a:r>
            <a:r>
              <a:rPr lang="en-US">
                <a:latin typeface="Open Sans" panose="020B0606030504020204" pitchFamily="34" charset="0"/>
                <a:ea typeface="Open Sans" panose="020B0606030504020204" pitchFamily="34" charset="0"/>
                <a:cs typeface="Open Sans" panose="020B0606030504020204" pitchFamily="34" charset="0"/>
              </a:rPr>
              <a:t>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chatten</a:t>
            </a:r>
            <a:r>
              <a:rPr lang="en-US">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v"/>
            </a:pPr>
            <a:r>
              <a:rPr lang="en-US" err="1">
                <a:latin typeface="Open Sans" panose="020B0606030504020204" pitchFamily="34" charset="0"/>
                <a:ea typeface="Open Sans" panose="020B0606030504020204" pitchFamily="34" charset="0"/>
                <a:cs typeface="Open Sans" panose="020B0606030504020204" pitchFamily="34" charset="0"/>
              </a:rPr>
              <a:t>Loopt</a:t>
            </a:r>
            <a:r>
              <a:rPr lang="en-US">
                <a:latin typeface="Open Sans" panose="020B0606030504020204" pitchFamily="34" charset="0"/>
                <a:ea typeface="Open Sans" panose="020B0606030504020204" pitchFamily="34" charset="0"/>
                <a:cs typeface="Open Sans" panose="020B0606030504020204" pitchFamily="34" charset="0"/>
              </a:rPr>
              <a:t> er </a:t>
            </a:r>
            <a:r>
              <a:rPr lang="en-US" err="1">
                <a:latin typeface="Open Sans" panose="020B0606030504020204" pitchFamily="34" charset="0"/>
                <a:ea typeface="Open Sans" panose="020B0606030504020204" pitchFamily="34" charset="0"/>
                <a:cs typeface="Open Sans" panose="020B0606030504020204" pitchFamily="34" charset="0"/>
              </a:rPr>
              <a:t>iemand</a:t>
            </a:r>
            <a:r>
              <a:rPr lang="en-US">
                <a:latin typeface="Open Sans" panose="020B0606030504020204" pitchFamily="34" charset="0"/>
                <a:ea typeface="Open Sans" panose="020B0606030504020204" pitchFamily="34" charset="0"/>
                <a:cs typeface="Open Sans" panose="020B0606030504020204" pitchFamily="34" charset="0"/>
              </a:rPr>
              <a:t> direct </a:t>
            </a:r>
            <a:r>
              <a:rPr lang="en-US" err="1">
                <a:latin typeface="Open Sans" panose="020B0606030504020204" pitchFamily="34" charset="0"/>
                <a:ea typeface="Open Sans" panose="020B0606030504020204" pitchFamily="34" charset="0"/>
                <a:cs typeface="Open Sans" panose="020B0606030504020204" pitchFamily="34" charset="0"/>
              </a:rPr>
              <a:t>gevaar</a:t>
            </a:r>
            <a:r>
              <a:rPr lang="en-US">
                <a:latin typeface="Open Sans" panose="020B0606030504020204" pitchFamily="34" charset="0"/>
                <a:ea typeface="Open Sans" panose="020B0606030504020204" pitchFamily="34" charset="0"/>
                <a:cs typeface="Open Sans" panose="020B0606030504020204" pitchFamily="34" charset="0"/>
              </a:rPr>
              <a:t>? Neem contact op met de </a:t>
            </a:r>
            <a:r>
              <a:rPr lang="en-US" b="1" err="1">
                <a:latin typeface="Open Sans ExtraBold" panose="020B0606030504020204" pitchFamily="34" charset="0"/>
                <a:ea typeface="Open Sans ExtraBold" panose="020B0606030504020204" pitchFamily="34" charset="0"/>
                <a:cs typeface="Open Sans ExtraBold" panose="020B0606030504020204" pitchFamily="34" charset="0"/>
              </a:rPr>
              <a:t>politie</a:t>
            </a:r>
            <a:r>
              <a:rPr lang="en-US">
                <a:latin typeface="Open Sans" panose="020B0606030504020204" pitchFamily="34" charset="0"/>
                <a:ea typeface="Open Sans" panose="020B0606030504020204" pitchFamily="34" charset="0"/>
                <a:cs typeface="Open Sans" panose="020B0606030504020204" pitchFamily="34" charset="0"/>
              </a:rPr>
              <a:t>.</a:t>
            </a:r>
            <a:endParaRPr lang="nl-N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ADB6C5CB-390F-37CC-A10B-8CA69D043478}"/>
              </a:ext>
            </a:extLst>
          </p:cNvPr>
          <p:cNvSpPr txBox="1">
            <a:spLocks/>
          </p:cNvSpPr>
          <p:nvPr/>
        </p:nvSpPr>
        <p:spPr>
          <a:xfrm>
            <a:off x="1151283" y="1530071"/>
            <a:ext cx="7106768" cy="5219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a:solidFill>
                  <a:srgbClr val="FCD01F"/>
                </a:solidFill>
                <a:latin typeface="Merriweather" pitchFamily="2" charset="77"/>
              </a:rPr>
              <a:t>Wat te doen bij radicalisering of ronseling?</a:t>
            </a:r>
            <a:endParaRPr lang="nl-NL" sz="2400">
              <a:latin typeface="Merriweather" pitchFamily="2" charset="77"/>
            </a:endParaRPr>
          </a:p>
        </p:txBody>
      </p:sp>
    </p:spTree>
    <p:extLst>
      <p:ext uri="{BB962C8B-B14F-4D97-AF65-F5344CB8AC3E}">
        <p14:creationId xmlns:p14="http://schemas.microsoft.com/office/powerpoint/2010/main" val="2122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9FD130-3A38-0127-1E3C-CF845537D767}"/>
              </a:ext>
            </a:extLst>
          </p:cNvPr>
          <p:cNvPicPr>
            <a:picLocks noChangeAspect="1"/>
          </p:cNvPicPr>
          <p:nvPr/>
        </p:nvPicPr>
        <p:blipFill>
          <a:blip r:embed="rId4"/>
          <a:stretch>
            <a:fillRect/>
          </a:stretch>
        </p:blipFill>
        <p:spPr>
          <a:xfrm>
            <a:off x="5194467" y="2195592"/>
            <a:ext cx="5910115" cy="3396713"/>
          </a:xfrm>
          <a:prstGeom prst="rect">
            <a:avLst/>
          </a:prstGeom>
        </p:spPr>
      </p:pic>
      <p:sp>
        <p:nvSpPr>
          <p:cNvPr id="7" name="Tekstvak 6">
            <a:extLst>
              <a:ext uri="{FF2B5EF4-FFF2-40B4-BE49-F238E27FC236}">
                <a16:creationId xmlns:a16="http://schemas.microsoft.com/office/drawing/2014/main" id="{3A76B791-F918-304E-A599-EA2C2556CF55}"/>
              </a:ext>
            </a:extLst>
          </p:cNvPr>
          <p:cNvSpPr txBox="1"/>
          <p:nvPr/>
        </p:nvSpPr>
        <p:spPr>
          <a:xfrm>
            <a:off x="1341896" y="1668099"/>
            <a:ext cx="8006117" cy="523220"/>
          </a:xfrm>
          <a:prstGeom prst="rect">
            <a:avLst/>
          </a:prstGeom>
          <a:noFill/>
        </p:spPr>
        <p:txBody>
          <a:bodyPr wrap="square" lIns="91440" tIns="45720" rIns="91440" bIns="45720" rtlCol="0" anchor="t">
            <a:spAutoFit/>
          </a:bodyPr>
          <a:lstStyle/>
          <a:p>
            <a:r>
              <a:rPr lang="nl-NL" sz="2800" b="1">
                <a:solidFill>
                  <a:srgbClr val="FFC000"/>
                </a:solidFill>
                <a:latin typeface="Merriweather"/>
              </a:rPr>
              <a:t>JTDS op mijn school</a:t>
            </a:r>
            <a:endParaRPr lang="en-US"/>
          </a:p>
        </p:txBody>
      </p:sp>
      <p:sp>
        <p:nvSpPr>
          <p:cNvPr id="2" name="Rectangle 1">
            <a:extLst>
              <a:ext uri="{FF2B5EF4-FFF2-40B4-BE49-F238E27FC236}">
                <a16:creationId xmlns:a16="http://schemas.microsoft.com/office/drawing/2014/main" id="{7512C5A7-31D2-954D-9B2C-C35A1CD109DC}"/>
              </a:ext>
            </a:extLst>
          </p:cNvPr>
          <p:cNvSpPr/>
          <p:nvPr/>
        </p:nvSpPr>
        <p:spPr>
          <a:xfrm>
            <a:off x="1341896" y="3514042"/>
            <a:ext cx="5893283" cy="646331"/>
          </a:xfrm>
          <a:prstGeom prst="rect">
            <a:avLst/>
          </a:prstGeom>
        </p:spPr>
        <p:txBody>
          <a:bodyPr wrap="square" lIns="91440" tIns="45720" rIns="91440" bIns="45720" anchor="t">
            <a:spAutoFit/>
          </a:bodyPr>
          <a:lstStyle/>
          <a:p>
            <a:r>
              <a:rPr lang="nl-NL" b="1">
                <a:latin typeface="Open Sans ExtraBold"/>
                <a:ea typeface="Open Sans ExtraBold"/>
                <a:cs typeface="Open Sans ExtraBold"/>
              </a:rPr>
              <a:t>Account aanvragen </a:t>
            </a:r>
          </a:p>
          <a:p>
            <a:r>
              <a:rPr lang="nl-NL">
                <a:latin typeface="Open Sans"/>
                <a:ea typeface="Open Sans"/>
                <a:cs typeface="Open Sans"/>
              </a:rPr>
              <a:t>Aanmelden op </a:t>
            </a:r>
            <a:r>
              <a:rPr lang="nl-NL">
                <a:latin typeface="Open Sans"/>
                <a:ea typeface="Open Sans"/>
                <a:cs typeface="Open Sans"/>
                <a:hlinkClick r:id="rId5"/>
              </a:rPr>
              <a:t>terinfo.nl</a:t>
            </a:r>
            <a:r>
              <a:rPr lang="nl-NL">
                <a:latin typeface="Open Sans"/>
                <a:ea typeface="Open Sans"/>
                <a:cs typeface="Open Sans"/>
              </a:rPr>
              <a:t>. </a:t>
            </a:r>
          </a:p>
        </p:txBody>
      </p:sp>
      <p:cxnSp>
        <p:nvCxnSpPr>
          <p:cNvPr id="13" name="Rechte verbindingslijn met pijl 12">
            <a:extLst>
              <a:ext uri="{FF2B5EF4-FFF2-40B4-BE49-F238E27FC236}">
                <a16:creationId xmlns:a16="http://schemas.microsoft.com/office/drawing/2014/main" id="{E824E0B1-B8BF-17A8-08B3-10AFB3F00D6E}"/>
              </a:ext>
            </a:extLst>
          </p:cNvPr>
          <p:cNvCxnSpPr>
            <a:cxnSpLocks/>
          </p:cNvCxnSpPr>
          <p:nvPr/>
        </p:nvCxnSpPr>
        <p:spPr>
          <a:xfrm>
            <a:off x="4283904" y="3835313"/>
            <a:ext cx="3159760" cy="0"/>
          </a:xfrm>
          <a:prstGeom prst="straightConnector1">
            <a:avLst/>
          </a:prstGeom>
          <a:ln w="38100">
            <a:solidFill>
              <a:srgbClr val="FCD01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3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9CE9D5A5-056E-B52C-FA63-57023FB4C6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60DCAD9-640A-6C53-5609-941A7053BD7C}"/>
              </a:ext>
            </a:extLst>
          </p:cNvPr>
          <p:cNvPicPr>
            <a:picLocks noChangeAspect="1"/>
          </p:cNvPicPr>
          <p:nvPr/>
        </p:nvPicPr>
        <p:blipFill>
          <a:blip r:embed="rId4"/>
          <a:stretch>
            <a:fillRect/>
          </a:stretch>
        </p:blipFill>
        <p:spPr>
          <a:xfrm>
            <a:off x="584405" y="594101"/>
            <a:ext cx="7652309" cy="6263899"/>
          </a:xfrm>
          <a:prstGeom prst="rect">
            <a:avLst/>
          </a:prstGeom>
        </p:spPr>
      </p:pic>
    </p:spTree>
    <p:extLst>
      <p:ext uri="{BB962C8B-B14F-4D97-AF65-F5344CB8AC3E}">
        <p14:creationId xmlns:p14="http://schemas.microsoft.com/office/powerpoint/2010/main" val="171544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2CD92D72-BE45-898A-C5E5-6BD42325D494}"/>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C66BE5AA-2CA4-DF47-9E8D-D7C23E35D584}"/>
              </a:ext>
            </a:extLst>
          </p:cNvPr>
          <p:cNvSpPr txBox="1"/>
          <p:nvPr/>
        </p:nvSpPr>
        <p:spPr>
          <a:xfrm>
            <a:off x="1341896" y="1668099"/>
            <a:ext cx="8006117" cy="523220"/>
          </a:xfrm>
          <a:prstGeom prst="rect">
            <a:avLst/>
          </a:prstGeom>
          <a:noFill/>
        </p:spPr>
        <p:txBody>
          <a:bodyPr wrap="square" lIns="91440" tIns="45720" rIns="91440" bIns="45720" rtlCol="0" anchor="t">
            <a:spAutoFit/>
          </a:bodyPr>
          <a:lstStyle/>
          <a:p>
            <a:r>
              <a:rPr lang="nl-NL" sz="2800" b="1">
                <a:solidFill>
                  <a:srgbClr val="FFC000"/>
                </a:solidFill>
                <a:latin typeface="Merriweather"/>
              </a:rPr>
              <a:t>Vragen?</a:t>
            </a:r>
          </a:p>
        </p:txBody>
      </p:sp>
      <p:pic>
        <p:nvPicPr>
          <p:cNvPr id="3" name="Picture 2">
            <a:extLst>
              <a:ext uri="{FF2B5EF4-FFF2-40B4-BE49-F238E27FC236}">
                <a16:creationId xmlns:a16="http://schemas.microsoft.com/office/drawing/2014/main" id="{F195DA96-1FF0-724B-7582-5FC38F0FECB0}"/>
              </a:ext>
            </a:extLst>
          </p:cNvPr>
          <p:cNvPicPr>
            <a:picLocks noChangeAspect="1"/>
          </p:cNvPicPr>
          <p:nvPr/>
        </p:nvPicPr>
        <p:blipFill>
          <a:blip r:embed="rId4"/>
          <a:stretch>
            <a:fillRect/>
          </a:stretch>
        </p:blipFill>
        <p:spPr>
          <a:xfrm>
            <a:off x="1343890" y="2742975"/>
            <a:ext cx="8465128" cy="2729794"/>
          </a:xfrm>
          <a:prstGeom prst="rect">
            <a:avLst/>
          </a:prstGeom>
        </p:spPr>
      </p:pic>
    </p:spTree>
    <p:extLst>
      <p:ext uri="{BB962C8B-B14F-4D97-AF65-F5344CB8AC3E}">
        <p14:creationId xmlns:p14="http://schemas.microsoft.com/office/powerpoint/2010/main" val="276708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descr="Afbeelding met tekst&#10;&#10;Automatisch gegenereerde beschrijving">
            <a:extLst>
              <a:ext uri="{FF2B5EF4-FFF2-40B4-BE49-F238E27FC236}">
                <a16:creationId xmlns:a16="http://schemas.microsoft.com/office/drawing/2014/main" id="{52D7BA69-B4F8-62F1-8AC0-4095C5D1F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5" y="-3704"/>
            <a:ext cx="12210789" cy="6865406"/>
          </a:xfrm>
          <a:prstGeom prst="rect">
            <a:avLst/>
          </a:prstGeom>
        </p:spPr>
      </p:pic>
      <p:sp>
        <p:nvSpPr>
          <p:cNvPr id="8" name="Tekstvak 7">
            <a:extLst>
              <a:ext uri="{FF2B5EF4-FFF2-40B4-BE49-F238E27FC236}">
                <a16:creationId xmlns:a16="http://schemas.microsoft.com/office/drawing/2014/main" id="{E61C722C-6DD7-4907-BD60-9E538CED8899}"/>
              </a:ext>
            </a:extLst>
          </p:cNvPr>
          <p:cNvSpPr txBox="1"/>
          <p:nvPr/>
        </p:nvSpPr>
        <p:spPr>
          <a:xfrm>
            <a:off x="2958084" y="2713982"/>
            <a:ext cx="6281928" cy="369332"/>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pic>
        <p:nvPicPr>
          <p:cNvPr id="6" name="Picture 5">
            <a:extLst>
              <a:ext uri="{FF2B5EF4-FFF2-40B4-BE49-F238E27FC236}">
                <a16:creationId xmlns:a16="http://schemas.microsoft.com/office/drawing/2014/main" id="{0FE0EA90-8EF1-C1C7-97A8-14576E5ADE2E}"/>
              </a:ext>
            </a:extLst>
          </p:cNvPr>
          <p:cNvPicPr>
            <a:picLocks noChangeAspect="1"/>
          </p:cNvPicPr>
          <p:nvPr/>
        </p:nvPicPr>
        <p:blipFill>
          <a:blip r:embed="rId4"/>
          <a:stretch>
            <a:fillRect/>
          </a:stretch>
        </p:blipFill>
        <p:spPr>
          <a:xfrm>
            <a:off x="841186" y="3644039"/>
            <a:ext cx="8391525" cy="2514600"/>
          </a:xfrm>
          <a:prstGeom prst="rect">
            <a:avLst/>
          </a:prstGeom>
        </p:spPr>
      </p:pic>
      <p:pic>
        <p:nvPicPr>
          <p:cNvPr id="10" name="Afbeelding 9">
            <a:extLst>
              <a:ext uri="{FF2B5EF4-FFF2-40B4-BE49-F238E27FC236}">
                <a16:creationId xmlns:a16="http://schemas.microsoft.com/office/drawing/2014/main" id="{2676BE94-8DC0-FD6A-7EAE-89274761B682}"/>
              </a:ext>
            </a:extLst>
          </p:cNvPr>
          <p:cNvPicPr>
            <a:picLocks noChangeAspect="1"/>
          </p:cNvPicPr>
          <p:nvPr/>
        </p:nvPicPr>
        <p:blipFill>
          <a:blip r:embed="rId5">
            <a:extLst>
              <a:ext uri="{28A0092B-C50C-407E-A947-70E740481C1C}">
                <a14:useLocalDpi xmlns:a14="http://schemas.microsoft.com/office/drawing/2010/main" val="0"/>
              </a:ext>
            </a:extLst>
          </a:blip>
          <a:srcRect t="22074"/>
          <a:stretch>
            <a:fillRect/>
          </a:stretch>
        </p:blipFill>
        <p:spPr>
          <a:xfrm>
            <a:off x="683519" y="682143"/>
            <a:ext cx="5376533" cy="2614627"/>
          </a:xfrm>
          <a:prstGeom prst="rect">
            <a:avLst/>
          </a:prstGeom>
        </p:spPr>
      </p:pic>
      <p:pic>
        <p:nvPicPr>
          <p:cNvPr id="12" name="Afbeelding 11">
            <a:extLst>
              <a:ext uri="{FF2B5EF4-FFF2-40B4-BE49-F238E27FC236}">
                <a16:creationId xmlns:a16="http://schemas.microsoft.com/office/drawing/2014/main" id="{BDF679AE-9B4D-47E3-C06E-056D08C532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7265" y="1541140"/>
            <a:ext cx="6281928" cy="3438256"/>
          </a:xfrm>
          <a:prstGeom prst="rect">
            <a:avLst/>
          </a:prstGeom>
        </p:spPr>
      </p:pic>
    </p:spTree>
    <p:extLst>
      <p:ext uri="{BB962C8B-B14F-4D97-AF65-F5344CB8AC3E}">
        <p14:creationId xmlns:p14="http://schemas.microsoft.com/office/powerpoint/2010/main" val="155375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EF46-556D-CDB2-175F-E820EF02E99E}"/>
            </a:ext>
          </a:extLst>
        </p:cNvPr>
        <p:cNvGrpSpPr/>
        <p:nvPr/>
      </p:nvGrpSpPr>
      <p:grpSpPr>
        <a:xfrm>
          <a:off x="0" y="0"/>
          <a:ext cx="0" cy="0"/>
          <a:chOff x="0" y="0"/>
          <a:chExt cx="0" cy="0"/>
        </a:xfrm>
      </p:grpSpPr>
      <p:pic>
        <p:nvPicPr>
          <p:cNvPr id="3" name="Afbeelding 3" descr="Afbeelding met tekst&#10;&#10;Automatisch gegenereerde beschrijving">
            <a:extLst>
              <a:ext uri="{FF2B5EF4-FFF2-40B4-BE49-F238E27FC236}">
                <a16:creationId xmlns:a16="http://schemas.microsoft.com/office/drawing/2014/main" id="{B5CB8A93-4078-03F6-115F-1DF48C7BD4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5" y="-3704"/>
            <a:ext cx="12210789" cy="6865406"/>
          </a:xfrm>
          <a:prstGeom prst="rect">
            <a:avLst/>
          </a:prstGeom>
        </p:spPr>
      </p:pic>
      <p:sp>
        <p:nvSpPr>
          <p:cNvPr id="7" name="Tekstvak 6">
            <a:extLst>
              <a:ext uri="{FF2B5EF4-FFF2-40B4-BE49-F238E27FC236}">
                <a16:creationId xmlns:a16="http://schemas.microsoft.com/office/drawing/2014/main" id="{C4C43D86-E63A-F69D-A6E7-B390EE6D7B0C}"/>
              </a:ext>
            </a:extLst>
          </p:cNvPr>
          <p:cNvSpPr txBox="1"/>
          <p:nvPr/>
        </p:nvSpPr>
        <p:spPr>
          <a:xfrm>
            <a:off x="1177159" y="1229711"/>
            <a:ext cx="6547945" cy="461665"/>
          </a:xfrm>
          <a:prstGeom prst="rect">
            <a:avLst/>
          </a:prstGeom>
          <a:noFill/>
        </p:spPr>
        <p:txBody>
          <a:bodyPr wrap="square" rtlCol="0">
            <a:spAutoFit/>
          </a:bodyPr>
          <a:lstStyle/>
          <a:p>
            <a:r>
              <a:rPr lang="nl-NL" sz="2400" b="1">
                <a:solidFill>
                  <a:srgbClr val="FCD01F"/>
                </a:solidFill>
                <a:latin typeface="Merriweather" pitchFamily="2" charset="77"/>
              </a:rPr>
              <a:t>Wat gaan we vandaag doen?</a:t>
            </a:r>
          </a:p>
        </p:txBody>
      </p:sp>
      <p:sp>
        <p:nvSpPr>
          <p:cNvPr id="8" name="Tekstvak 7">
            <a:extLst>
              <a:ext uri="{FF2B5EF4-FFF2-40B4-BE49-F238E27FC236}">
                <a16:creationId xmlns:a16="http://schemas.microsoft.com/office/drawing/2014/main" id="{E88ACEBD-7EA5-10B0-76CD-A787CD97CAD8}"/>
              </a:ext>
            </a:extLst>
          </p:cNvPr>
          <p:cNvSpPr txBox="1"/>
          <p:nvPr/>
        </p:nvSpPr>
        <p:spPr>
          <a:xfrm>
            <a:off x="2958084" y="2713982"/>
            <a:ext cx="6281928" cy="369332"/>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sp>
        <p:nvSpPr>
          <p:cNvPr id="2" name="Rectangle 1">
            <a:extLst>
              <a:ext uri="{FF2B5EF4-FFF2-40B4-BE49-F238E27FC236}">
                <a16:creationId xmlns:a16="http://schemas.microsoft.com/office/drawing/2014/main" id="{CE5C6A2D-B926-E560-2D8E-6A01843674F0}"/>
              </a:ext>
            </a:extLst>
          </p:cNvPr>
          <p:cNvSpPr/>
          <p:nvPr/>
        </p:nvSpPr>
        <p:spPr>
          <a:xfrm>
            <a:off x="1177159" y="2277341"/>
            <a:ext cx="6096000" cy="1754326"/>
          </a:xfrm>
          <a:prstGeom prst="rect">
            <a:avLst/>
          </a:prstGeom>
        </p:spPr>
        <p:txBody>
          <a:bodyPr lIns="91440" tIns="45720" rIns="91440" bIns="45720" anchor="t">
            <a:spAutoFit/>
          </a:bodyPr>
          <a:lstStyle/>
          <a:p>
            <a:pPr marL="285750" indent="-285750">
              <a:buFont typeface="Wingdings" panose="05000000000000000000" pitchFamily="2" charset="2"/>
              <a:buChar char="v"/>
            </a:pPr>
            <a:r>
              <a:rPr lang="nl-NL">
                <a:latin typeface="Open Sans"/>
                <a:ea typeface="Open Sans"/>
                <a:cs typeface="Open Sans"/>
              </a:rPr>
              <a:t>Kennismaking lespakket</a:t>
            </a:r>
            <a:endParaRPr lang="en-US"/>
          </a:p>
          <a:p>
            <a:pPr marL="285750"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a:latin typeface="Open Sans"/>
                <a:ea typeface="Open Sans"/>
                <a:cs typeface="Open Sans"/>
              </a:rPr>
              <a:t>Radicalisering: werkvormen</a:t>
            </a:r>
          </a:p>
          <a:p>
            <a:pPr marL="285750" indent="-285750">
              <a:buFont typeface="Wingdings" panose="05000000000000000000" pitchFamily="2" charset="2"/>
              <a:buChar char="v"/>
            </a:pPr>
            <a:endParaRPr lang="nl-NL">
              <a:latin typeface="Open Sans"/>
              <a:ea typeface="Open Sans"/>
              <a:cs typeface="Open Sans"/>
            </a:endParaRPr>
          </a:p>
          <a:p>
            <a:pPr marL="285750" indent="-285750">
              <a:buFont typeface="Wingdings" panose="05000000000000000000" pitchFamily="2" charset="2"/>
              <a:buChar char="v"/>
            </a:pPr>
            <a:r>
              <a:rPr lang="nl-NL">
                <a:latin typeface="Open Sans"/>
                <a:ea typeface="Open Sans"/>
                <a:cs typeface="Open Sans"/>
              </a:rPr>
              <a:t>Game spelen</a:t>
            </a:r>
          </a:p>
          <a:p>
            <a:endParaRPr lang="nl-NL">
              <a:latin typeface="Open Sans"/>
              <a:ea typeface="Open Sans"/>
              <a:cs typeface="Open Sans"/>
            </a:endParaRPr>
          </a:p>
        </p:txBody>
      </p:sp>
      <p:pic>
        <p:nvPicPr>
          <p:cNvPr id="4" name="Picture 3">
            <a:extLst>
              <a:ext uri="{FF2B5EF4-FFF2-40B4-BE49-F238E27FC236}">
                <a16:creationId xmlns:a16="http://schemas.microsoft.com/office/drawing/2014/main" id="{AF6CC005-68E5-4BDE-0643-372A8E8F15C8}"/>
              </a:ext>
            </a:extLst>
          </p:cNvPr>
          <p:cNvPicPr>
            <a:picLocks noChangeAspect="1"/>
          </p:cNvPicPr>
          <p:nvPr/>
        </p:nvPicPr>
        <p:blipFill>
          <a:blip r:embed="rId4"/>
          <a:stretch>
            <a:fillRect/>
          </a:stretch>
        </p:blipFill>
        <p:spPr>
          <a:xfrm>
            <a:off x="6092261" y="1459424"/>
            <a:ext cx="5431886" cy="4726983"/>
          </a:xfrm>
          <a:prstGeom prst="rect">
            <a:avLst/>
          </a:prstGeom>
        </p:spPr>
      </p:pic>
    </p:spTree>
    <p:extLst>
      <p:ext uri="{BB962C8B-B14F-4D97-AF65-F5344CB8AC3E}">
        <p14:creationId xmlns:p14="http://schemas.microsoft.com/office/powerpoint/2010/main" val="241564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79933-C351-587C-3A54-BED013DE1EB9}"/>
            </a:ext>
          </a:extLst>
        </p:cNvPr>
        <p:cNvGrpSpPr/>
        <p:nvPr/>
      </p:nvGrpSpPr>
      <p:grpSpPr>
        <a:xfrm>
          <a:off x="0" y="0"/>
          <a:ext cx="0" cy="0"/>
          <a:chOff x="0" y="0"/>
          <a:chExt cx="0" cy="0"/>
        </a:xfrm>
      </p:grpSpPr>
      <p:pic>
        <p:nvPicPr>
          <p:cNvPr id="3" name="Afbeelding 3" descr="Afbeelding met tekst&#10;&#10;Automatisch gegenereerde beschrijving">
            <a:extLst>
              <a:ext uri="{FF2B5EF4-FFF2-40B4-BE49-F238E27FC236}">
                <a16:creationId xmlns:a16="http://schemas.microsoft.com/office/drawing/2014/main" id="{46FA6E70-48CC-A288-3688-85EE3CF47C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5" y="-3704"/>
            <a:ext cx="12210789" cy="6865406"/>
          </a:xfrm>
          <a:prstGeom prst="rect">
            <a:avLst/>
          </a:prstGeom>
        </p:spPr>
      </p:pic>
      <p:sp>
        <p:nvSpPr>
          <p:cNvPr id="7" name="Tekstvak 6">
            <a:extLst>
              <a:ext uri="{FF2B5EF4-FFF2-40B4-BE49-F238E27FC236}">
                <a16:creationId xmlns:a16="http://schemas.microsoft.com/office/drawing/2014/main" id="{B405959E-A5CB-E26E-1A38-0250E0350A34}"/>
              </a:ext>
            </a:extLst>
          </p:cNvPr>
          <p:cNvSpPr txBox="1"/>
          <p:nvPr/>
        </p:nvSpPr>
        <p:spPr>
          <a:xfrm>
            <a:off x="1177159" y="1229711"/>
            <a:ext cx="6547945" cy="461665"/>
          </a:xfrm>
          <a:prstGeom prst="rect">
            <a:avLst/>
          </a:prstGeom>
          <a:noFill/>
        </p:spPr>
        <p:txBody>
          <a:bodyPr wrap="square" lIns="91440" tIns="45720" rIns="91440" bIns="45720" rtlCol="0" anchor="t">
            <a:spAutoFit/>
          </a:bodyPr>
          <a:lstStyle/>
          <a:p>
            <a:r>
              <a:rPr lang="nl-NL" sz="2400" b="1">
                <a:solidFill>
                  <a:srgbClr val="FCD01F"/>
                </a:solidFill>
                <a:latin typeface="Merriweather"/>
              </a:rPr>
              <a:t> </a:t>
            </a:r>
            <a:r>
              <a:rPr lang="nl-NL" sz="2400" b="1" err="1">
                <a:solidFill>
                  <a:srgbClr val="FCD01F"/>
                </a:solidFill>
                <a:latin typeface="Merriweather"/>
              </a:rPr>
              <a:t>Join</a:t>
            </a:r>
            <a:r>
              <a:rPr lang="nl-NL" sz="2400" b="1">
                <a:solidFill>
                  <a:srgbClr val="FCD01F"/>
                </a:solidFill>
                <a:latin typeface="Merriweather"/>
              </a:rPr>
              <a:t> </a:t>
            </a:r>
            <a:r>
              <a:rPr lang="nl-NL" sz="2400" b="1" err="1">
                <a:solidFill>
                  <a:srgbClr val="FCD01F"/>
                </a:solidFill>
                <a:latin typeface="Merriweather"/>
              </a:rPr>
              <a:t>the</a:t>
            </a:r>
            <a:r>
              <a:rPr lang="nl-NL" sz="2400" b="1">
                <a:solidFill>
                  <a:srgbClr val="FCD01F"/>
                </a:solidFill>
                <a:latin typeface="Merriweather"/>
              </a:rPr>
              <a:t> Dark Side!</a:t>
            </a:r>
            <a:endParaRPr lang="en-US"/>
          </a:p>
        </p:txBody>
      </p:sp>
      <p:sp>
        <p:nvSpPr>
          <p:cNvPr id="8" name="Tekstvak 7">
            <a:extLst>
              <a:ext uri="{FF2B5EF4-FFF2-40B4-BE49-F238E27FC236}">
                <a16:creationId xmlns:a16="http://schemas.microsoft.com/office/drawing/2014/main" id="{E43CBB7C-0529-B6E4-75A2-F81C4B0C2074}"/>
              </a:ext>
            </a:extLst>
          </p:cNvPr>
          <p:cNvSpPr txBox="1"/>
          <p:nvPr/>
        </p:nvSpPr>
        <p:spPr>
          <a:xfrm>
            <a:off x="2958084" y="2713982"/>
            <a:ext cx="6281928" cy="369332"/>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sp>
        <p:nvSpPr>
          <p:cNvPr id="2" name="Rectangle 1">
            <a:extLst>
              <a:ext uri="{FF2B5EF4-FFF2-40B4-BE49-F238E27FC236}">
                <a16:creationId xmlns:a16="http://schemas.microsoft.com/office/drawing/2014/main" id="{BE9703CF-8CF9-7170-F5C2-C78B65F9C836}"/>
              </a:ext>
            </a:extLst>
          </p:cNvPr>
          <p:cNvSpPr/>
          <p:nvPr/>
        </p:nvSpPr>
        <p:spPr>
          <a:xfrm>
            <a:off x="1177159" y="1934970"/>
            <a:ext cx="6509288" cy="4247317"/>
          </a:xfrm>
          <a:prstGeom prst="rect">
            <a:avLst/>
          </a:prstGeom>
        </p:spPr>
        <p:txBody>
          <a:bodyPr wrap="square" lIns="91440" tIns="45720" rIns="91440" bIns="45720" anchor="t">
            <a:spAutoFit/>
          </a:bodyPr>
          <a:lstStyle/>
          <a:p>
            <a:pPr marL="285750" indent="-285750">
              <a:buFont typeface="Wingdings" panose="05000000000000000000" pitchFamily="2" charset="2"/>
              <a:buChar char="v"/>
            </a:pPr>
            <a:r>
              <a:rPr lang="nl-NL" b="1">
                <a:latin typeface="Open Sans ExtraBold"/>
                <a:ea typeface="Open Sans ExtraBold"/>
                <a:cs typeface="Open Sans ExtraBold"/>
              </a:rPr>
              <a:t>Vakoverstijgend</a:t>
            </a:r>
          </a:p>
          <a:p>
            <a:pPr marL="285750" indent="-285750">
              <a:buFont typeface="Wingdings" panose="05000000000000000000" pitchFamily="2" charset="2"/>
              <a:buChar char="v"/>
            </a:pPr>
            <a:endParaRPr lang="nl-NL" b="1">
              <a:latin typeface="Open Sans ExtraBold"/>
              <a:ea typeface="Open Sans ExtraBold"/>
              <a:cs typeface="Open Sans ExtraBold"/>
            </a:endParaRPr>
          </a:p>
          <a:p>
            <a:pPr marL="285750" indent="-285750">
              <a:buFont typeface="Wingdings" panose="05000000000000000000" pitchFamily="2" charset="2"/>
              <a:buChar char="v"/>
            </a:pPr>
            <a:r>
              <a:rPr lang="nl-NL" b="1" err="1">
                <a:latin typeface="Open Sans ExtraBold"/>
                <a:ea typeface="Open Sans ExtraBold"/>
                <a:cs typeface="Open Sans ExtraBold"/>
              </a:rPr>
              <a:t>Mentorles</a:t>
            </a:r>
            <a:r>
              <a:rPr lang="nl-NL" b="1">
                <a:latin typeface="Open Sans ExtraBold"/>
                <a:ea typeface="Open Sans ExtraBold"/>
                <a:cs typeface="Open Sans ExtraBold"/>
              </a:rPr>
              <a:t>/projectweek</a:t>
            </a:r>
          </a:p>
          <a:p>
            <a:pPr marL="285750" indent="-285750">
              <a:buFont typeface="Wingdings" panose="05000000000000000000" pitchFamily="2" charset="2"/>
              <a:buChar char="v"/>
            </a:pPr>
            <a:endParaRPr lang="nl-NL" b="1">
              <a:latin typeface="Open Sans ExtraBold"/>
              <a:ea typeface="Open Sans ExtraBold"/>
              <a:cs typeface="Open Sans ExtraBold"/>
            </a:endParaRPr>
          </a:p>
          <a:p>
            <a:pPr marL="285750" indent="-285750">
              <a:buFont typeface="Wingdings" panose="05000000000000000000" pitchFamily="2" charset="2"/>
              <a:buChar char="v"/>
            </a:pPr>
            <a:r>
              <a:rPr lang="nl-NL" b="1">
                <a:latin typeface="Open Sans ExtraBold"/>
                <a:ea typeface="Open Sans ExtraBold"/>
                <a:cs typeface="Open Sans ExtraBold"/>
              </a:rPr>
              <a:t>Lespakket van drie of vier lessen</a:t>
            </a:r>
            <a:endParaRPr lang="en-US">
              <a:ea typeface="Calibri"/>
              <a:cs typeface="Calibri"/>
            </a:endParaRPr>
          </a:p>
          <a:p>
            <a:pPr marL="742950" lvl="1" indent="-285750">
              <a:buFont typeface="Wingdings" panose="05000000000000000000" pitchFamily="2" charset="2"/>
              <a:buChar char="v"/>
            </a:pPr>
            <a:r>
              <a:rPr lang="nl-NL">
                <a:latin typeface="Open Sans"/>
                <a:ea typeface="Open Sans"/>
                <a:cs typeface="Open Sans"/>
              </a:rPr>
              <a:t>Wat is terrorisme?</a:t>
            </a:r>
          </a:p>
          <a:p>
            <a:pPr marL="742950" lvl="1" indent="-285750">
              <a:buFont typeface="Wingdings" panose="05000000000000000000" pitchFamily="2" charset="2"/>
              <a:buChar char="v"/>
            </a:pPr>
            <a:r>
              <a:rPr lang="nl-NL">
                <a:latin typeface="Open Sans"/>
                <a:ea typeface="Open Sans"/>
                <a:cs typeface="Open Sans"/>
              </a:rPr>
              <a:t>Radicalisering</a:t>
            </a:r>
          </a:p>
          <a:p>
            <a:pPr marL="742950" lvl="1" indent="-285750">
              <a:buFont typeface="Wingdings" panose="05000000000000000000" pitchFamily="2" charset="2"/>
              <a:buChar char="v"/>
            </a:pPr>
            <a:r>
              <a:rPr lang="nl-NL">
                <a:latin typeface="Open Sans"/>
                <a:ea typeface="Open Sans"/>
                <a:cs typeface="Open Sans"/>
              </a:rPr>
              <a:t>Game time! De vier technieken van radicalisering</a:t>
            </a:r>
          </a:p>
          <a:p>
            <a:pPr marL="742950" lvl="1" indent="-285750">
              <a:buFont typeface="Wingdings" panose="05000000000000000000" pitchFamily="2" charset="2"/>
              <a:buChar char="v"/>
            </a:pPr>
            <a:r>
              <a:rPr lang="nl-NL">
                <a:latin typeface="Open Sans"/>
                <a:ea typeface="Open Sans"/>
                <a:cs typeface="Open Sans"/>
              </a:rPr>
              <a:t>Game over! Test je kennis en kijk terug</a:t>
            </a:r>
            <a:endParaRPr lang="nl-N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Wingdings" panose="05000000000000000000" pitchFamily="2" charset="2"/>
              <a:buChar char="v"/>
            </a:pPr>
            <a:endParaRPr lang="nl-N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nl-NL" b="1">
                <a:latin typeface="Open Sans ExtraBold"/>
                <a:ea typeface="Open Sans ExtraBold"/>
                <a:cs typeface="Open Sans ExtraBold"/>
              </a:rPr>
              <a:t>Doelgroep</a:t>
            </a:r>
            <a:endParaRPr lang="nl-NL">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Wingdings" panose="05000000000000000000" pitchFamily="2" charset="2"/>
              <a:buChar char="v"/>
            </a:pPr>
            <a:r>
              <a:rPr lang="nl-NL">
                <a:latin typeface="Open Sans"/>
                <a:ea typeface="Open Sans"/>
                <a:cs typeface="Open Sans"/>
              </a:rPr>
              <a:t>Vanaf 14 jaar</a:t>
            </a:r>
          </a:p>
          <a:p>
            <a:pPr marL="742950" lvl="1" indent="-285750">
              <a:buFont typeface="Wingdings" panose="05000000000000000000" pitchFamily="2" charset="2"/>
              <a:buChar char="v"/>
            </a:pPr>
            <a:r>
              <a:rPr lang="nl-NL">
                <a:latin typeface="Open Sans"/>
                <a:ea typeface="Open Sans"/>
                <a:cs typeface="Open Sans"/>
              </a:rPr>
              <a:t>Twee niveaus</a:t>
            </a:r>
          </a:p>
          <a:p>
            <a:pPr marL="742950" lvl="1" indent="-285750">
              <a:buFont typeface="Wingdings" panose="05000000000000000000" pitchFamily="2" charset="2"/>
              <a:buChar char="v"/>
            </a:pPr>
            <a:r>
              <a:rPr lang="nl-NL">
                <a:latin typeface="Open Sans"/>
                <a:ea typeface="Open Sans"/>
                <a:cs typeface="Open Sans"/>
              </a:rPr>
              <a:t>Preventie &gt; zorgen</a:t>
            </a:r>
            <a:endParaRPr lang="nl-NL">
              <a:latin typeface="Open Sans" panose="020B0606030504020204" pitchFamily="34" charset="0"/>
              <a:ea typeface="Open Sans" panose="020B0606030504020204" pitchFamily="34" charset="0"/>
              <a:cs typeface="Open Sans" panose="020B0606030504020204" pitchFamily="34" charset="0"/>
            </a:endParaRPr>
          </a:p>
          <a:p>
            <a:endParaRPr lang="nl-N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367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2" descr="Afbeelding met tekst&#10;&#10;Automatisch gegenereerde beschrijving">
            <a:extLst>
              <a:ext uri="{FF2B5EF4-FFF2-40B4-BE49-F238E27FC236}">
                <a16:creationId xmlns:a16="http://schemas.microsoft.com/office/drawing/2014/main" id="{348300F4-7456-9989-BC4F-053FE71434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sp>
        <p:nvSpPr>
          <p:cNvPr id="8" name="Tekstvak 6">
            <a:extLst>
              <a:ext uri="{FF2B5EF4-FFF2-40B4-BE49-F238E27FC236}">
                <a16:creationId xmlns:a16="http://schemas.microsoft.com/office/drawing/2014/main" id="{4FD86204-3CB7-3344-ACA5-CD0842C89FD2}"/>
              </a:ext>
            </a:extLst>
          </p:cNvPr>
          <p:cNvSpPr txBox="1"/>
          <p:nvPr/>
        </p:nvSpPr>
        <p:spPr>
          <a:xfrm>
            <a:off x="1177158" y="1460543"/>
            <a:ext cx="6547945" cy="461665"/>
          </a:xfrm>
          <a:prstGeom prst="rect">
            <a:avLst/>
          </a:prstGeom>
          <a:noFill/>
        </p:spPr>
        <p:txBody>
          <a:bodyPr wrap="square" lIns="91440" tIns="45720" rIns="91440" bIns="45720" rtlCol="0" anchor="t">
            <a:spAutoFit/>
          </a:bodyPr>
          <a:lstStyle/>
          <a:p>
            <a:r>
              <a:rPr lang="nl-NL" sz="2400" b="1">
                <a:solidFill>
                  <a:srgbClr val="FCD01F"/>
                </a:solidFill>
                <a:latin typeface="Merriweather"/>
              </a:rPr>
              <a:t>Wat is radicalisering?</a:t>
            </a:r>
            <a:endParaRPr lang="nl-NL" sz="2400" b="1">
              <a:solidFill>
                <a:srgbClr val="FCD01F"/>
              </a:solidFill>
              <a:latin typeface="Merriweather" pitchFamily="2" charset="77"/>
            </a:endParaRPr>
          </a:p>
        </p:txBody>
      </p:sp>
      <p:pic>
        <p:nvPicPr>
          <p:cNvPr id="10" name="Google Shape;181;p15">
            <a:extLst>
              <a:ext uri="{FF2B5EF4-FFF2-40B4-BE49-F238E27FC236}">
                <a16:creationId xmlns:a16="http://schemas.microsoft.com/office/drawing/2014/main" id="{4857A921-5C34-594C-AA5F-C2FEC117359B}"/>
              </a:ext>
            </a:extLst>
          </p:cNvPr>
          <p:cNvPicPr preferRelativeResize="0"/>
          <p:nvPr/>
        </p:nvPicPr>
        <p:blipFill rotWithShape="1">
          <a:blip r:embed="rId4" cstate="screen">
            <a:alphaModFix amt="21000"/>
            <a:extLst>
              <a:ext uri="{28A0092B-C50C-407E-A947-70E740481C1C}">
                <a14:useLocalDpi xmlns:a14="http://schemas.microsoft.com/office/drawing/2010/main"/>
              </a:ext>
            </a:extLst>
          </a:blip>
          <a:srcRect/>
          <a:stretch/>
        </p:blipFill>
        <p:spPr>
          <a:xfrm>
            <a:off x="7271973" y="1691375"/>
            <a:ext cx="3989967" cy="4376315"/>
          </a:xfrm>
          <a:prstGeom prst="rect">
            <a:avLst/>
          </a:prstGeom>
          <a:noFill/>
          <a:ln>
            <a:noFill/>
          </a:ln>
        </p:spPr>
      </p:pic>
      <p:sp>
        <p:nvSpPr>
          <p:cNvPr id="12" name="Google Shape;139;p15">
            <a:extLst>
              <a:ext uri="{FF2B5EF4-FFF2-40B4-BE49-F238E27FC236}">
                <a16:creationId xmlns:a16="http://schemas.microsoft.com/office/drawing/2014/main" id="{A29A2EC3-890F-4C9C-BF67-3C6C1C5741DF}"/>
              </a:ext>
            </a:extLst>
          </p:cNvPr>
          <p:cNvSpPr txBox="1"/>
          <p:nvPr/>
        </p:nvSpPr>
        <p:spPr>
          <a:xfrm>
            <a:off x="1170979" y="2037319"/>
            <a:ext cx="6095374" cy="3257964"/>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2800"/>
              <a:buFont typeface="Arial"/>
              <a:buNone/>
            </a:pPr>
            <a:r>
              <a:rPr lang="nl-NL" sz="2400" b="1" i="0" u="none" strike="noStrike" cap="none">
                <a:solidFill>
                  <a:schemeClr val="dk1"/>
                </a:solidFill>
                <a:latin typeface="Open Sans ExtraBold"/>
                <a:ea typeface="Open Sans ExtraBold"/>
                <a:cs typeface="Open Sans ExtraBold"/>
                <a:sym typeface="Open Sans"/>
              </a:rPr>
              <a:t>Opdracht in </a:t>
            </a:r>
            <a:r>
              <a:rPr lang="nl-NL" sz="2400" b="1">
                <a:solidFill>
                  <a:schemeClr val="dk1"/>
                </a:solidFill>
                <a:latin typeface="Open Sans ExtraBold"/>
                <a:ea typeface="Open Sans ExtraBold"/>
                <a:cs typeface="Open Sans ExtraBold"/>
                <a:sym typeface="Open Sans"/>
              </a:rPr>
              <a:t>groepje</a:t>
            </a:r>
            <a:r>
              <a:rPr lang="nl-NL" sz="2400" b="1" i="0" u="none" strike="noStrike" cap="none">
                <a:solidFill>
                  <a:schemeClr val="dk1"/>
                </a:solidFill>
                <a:latin typeface="Open Sans ExtraBold"/>
                <a:ea typeface="Open Sans ExtraBold"/>
                <a:cs typeface="Open Sans ExtraBold"/>
                <a:sym typeface="Open Sans"/>
              </a:rPr>
              <a:t> </a:t>
            </a:r>
            <a:endParaRPr sz="2400" b="0" i="0" u="none" strike="noStrike" cap="none">
              <a:solidFill>
                <a:schemeClr val="dk1"/>
              </a:solidFill>
              <a:latin typeface="Open Sans ExtraBold"/>
              <a:ea typeface="Open Sans ExtraBold"/>
              <a:cs typeface="Open Sans ExtraBold"/>
              <a:sym typeface="Arial"/>
            </a:endParaRPr>
          </a:p>
          <a:p>
            <a:pPr>
              <a:lnSpc>
                <a:spcPct val="150000"/>
              </a:lnSpc>
              <a:buClr>
                <a:srgbClr val="000000"/>
              </a:buClr>
              <a:buSzPts val="2800"/>
            </a:pPr>
            <a:r>
              <a:rPr lang="nl-NL" sz="2400">
                <a:solidFill>
                  <a:srgbClr val="000000"/>
                </a:solidFill>
                <a:latin typeface="Open Sans"/>
                <a:ea typeface="Open Sans"/>
                <a:cs typeface="Open Sans"/>
                <a:sym typeface="Open Sans"/>
              </a:rPr>
              <a:t>Schrijf </a:t>
            </a:r>
            <a:r>
              <a:rPr lang="nl-NL" sz="2400">
                <a:solidFill>
                  <a:schemeClr val="dk1"/>
                </a:solidFill>
                <a:latin typeface="Open Sans"/>
                <a:ea typeface="Open Sans"/>
                <a:cs typeface="Open Sans"/>
                <a:sym typeface="Open Sans"/>
              </a:rPr>
              <a:t>al je associaties op het blad</a:t>
            </a:r>
            <a:r>
              <a:rPr lang="nl-NL" sz="2400" b="0" i="0" u="none" strike="noStrike" cap="none">
                <a:solidFill>
                  <a:schemeClr val="dk1"/>
                </a:solidFill>
                <a:latin typeface="Open Sans"/>
                <a:ea typeface="Open Sans"/>
                <a:cs typeface="Open Sans"/>
                <a:sym typeface="Open Sans"/>
              </a:rPr>
              <a:t>. </a:t>
            </a:r>
            <a:endParaRPr lang="nl-NL" sz="2400" b="0" i="0" u="none" strike="noStrike" cap="none">
              <a:solidFill>
                <a:schemeClr val="dk1"/>
              </a:solidFill>
              <a:latin typeface="Open Sans"/>
              <a:ea typeface="Open Sans"/>
              <a:cs typeface="Open Sans"/>
            </a:endParaRPr>
          </a:p>
        </p:txBody>
      </p:sp>
    </p:spTree>
    <p:extLst>
      <p:ext uri="{BB962C8B-B14F-4D97-AF65-F5344CB8AC3E}">
        <p14:creationId xmlns:p14="http://schemas.microsoft.com/office/powerpoint/2010/main" val="214676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2" descr="Afbeelding met tekst&#10;&#10;Automatisch gegenereerde beschrijving">
            <a:extLst>
              <a:ext uri="{FF2B5EF4-FFF2-40B4-BE49-F238E27FC236}">
                <a16:creationId xmlns:a16="http://schemas.microsoft.com/office/drawing/2014/main" id="{C35C9771-CFCD-55F7-27C6-7E418C2024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sp>
        <p:nvSpPr>
          <p:cNvPr id="7" name="Tekstvak 6">
            <a:extLst>
              <a:ext uri="{FF2B5EF4-FFF2-40B4-BE49-F238E27FC236}">
                <a16:creationId xmlns:a16="http://schemas.microsoft.com/office/drawing/2014/main" id="{3A76B791-F918-304E-A599-EA2C2556CF55}"/>
              </a:ext>
            </a:extLst>
          </p:cNvPr>
          <p:cNvSpPr txBox="1"/>
          <p:nvPr/>
        </p:nvSpPr>
        <p:spPr>
          <a:xfrm>
            <a:off x="1177159" y="1229711"/>
            <a:ext cx="6547945" cy="461665"/>
          </a:xfrm>
          <a:prstGeom prst="rect">
            <a:avLst/>
          </a:prstGeom>
          <a:noFill/>
        </p:spPr>
        <p:txBody>
          <a:bodyPr wrap="square" rtlCol="0">
            <a:spAutoFit/>
          </a:bodyPr>
          <a:lstStyle/>
          <a:p>
            <a:r>
              <a:rPr lang="nl-NL" sz="2400" b="1">
                <a:solidFill>
                  <a:srgbClr val="FCD01F"/>
                </a:solidFill>
                <a:latin typeface="Merriweather"/>
              </a:rPr>
              <a:t>Wat is radicalisering?</a:t>
            </a:r>
            <a:endParaRPr lang="nl-NL" sz="2400" b="1">
              <a:solidFill>
                <a:srgbClr val="FCD01F"/>
              </a:solidFill>
              <a:latin typeface="Merriweather" pitchFamily="2" charset="77"/>
            </a:endParaRPr>
          </a:p>
        </p:txBody>
      </p:sp>
      <p:sp>
        <p:nvSpPr>
          <p:cNvPr id="8" name="Tekstvak 7">
            <a:extLst>
              <a:ext uri="{FF2B5EF4-FFF2-40B4-BE49-F238E27FC236}">
                <a16:creationId xmlns:a16="http://schemas.microsoft.com/office/drawing/2014/main" id="{E61C722C-6DD7-4907-BD60-9E538CED8899}"/>
              </a:ext>
            </a:extLst>
          </p:cNvPr>
          <p:cNvSpPr txBox="1"/>
          <p:nvPr/>
        </p:nvSpPr>
        <p:spPr>
          <a:xfrm>
            <a:off x="2958084" y="2713982"/>
            <a:ext cx="6281928" cy="369332"/>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sp>
        <p:nvSpPr>
          <p:cNvPr id="3" name="Rectangle 2">
            <a:extLst>
              <a:ext uri="{FF2B5EF4-FFF2-40B4-BE49-F238E27FC236}">
                <a16:creationId xmlns:a16="http://schemas.microsoft.com/office/drawing/2014/main" id="{5196A53F-3875-904E-85D8-1CE1F0A4BDB0}"/>
              </a:ext>
            </a:extLst>
          </p:cNvPr>
          <p:cNvSpPr/>
          <p:nvPr/>
        </p:nvSpPr>
        <p:spPr>
          <a:xfrm>
            <a:off x="1177159" y="2924189"/>
            <a:ext cx="8532898" cy="2308324"/>
          </a:xfrm>
          <a:prstGeom prst="rect">
            <a:avLst/>
          </a:prstGeom>
        </p:spPr>
        <p:txBody>
          <a:bodyPr wrap="square" lIns="91440" tIns="45720" rIns="91440" bIns="45720" anchor="t">
            <a:spAutoFit/>
          </a:bodyPr>
          <a:lstStyle/>
          <a:p>
            <a:pPr marL="457200" indent="-457200">
              <a:lnSpc>
                <a:spcPct val="150000"/>
              </a:lnSpc>
              <a:buFont typeface="Wingdings,Sans-Serif"/>
              <a:buChar char="v"/>
            </a:pPr>
            <a:r>
              <a:rPr lang="nl-NL" sz="2400">
                <a:solidFill>
                  <a:schemeClr val="dk1"/>
                </a:solidFill>
                <a:latin typeface="Open Sans"/>
                <a:ea typeface="Open Sans"/>
                <a:sym typeface="Open Sans"/>
              </a:rPr>
              <a:t>Radicalisering is een </a:t>
            </a:r>
            <a:r>
              <a:rPr lang="nl-NL" sz="2400" b="1">
                <a:solidFill>
                  <a:schemeClr val="dk1"/>
                </a:solidFill>
                <a:latin typeface="Open Sans ExtraBold"/>
                <a:ea typeface="Open Sans ExtraBold"/>
                <a:sym typeface="Open Sans"/>
              </a:rPr>
              <a:t>proces</a:t>
            </a:r>
            <a:r>
              <a:rPr lang="nl-NL" sz="2400">
                <a:solidFill>
                  <a:schemeClr val="dk1"/>
                </a:solidFill>
                <a:latin typeface="Open Sans"/>
                <a:ea typeface="Open Sans"/>
                <a:sym typeface="Open Sans"/>
              </a:rPr>
              <a:t> </a:t>
            </a:r>
            <a:endParaRPr lang="en-US" sz="2400">
              <a:solidFill>
                <a:schemeClr val="dk1"/>
              </a:solidFill>
              <a:latin typeface="Open Sans"/>
              <a:ea typeface="Open Sans"/>
            </a:endParaRPr>
          </a:p>
          <a:p>
            <a:pPr marL="457200" indent="-457200">
              <a:lnSpc>
                <a:spcPct val="150000"/>
              </a:lnSpc>
              <a:buFont typeface="Wingdings,Sans-Serif"/>
              <a:buChar char="v"/>
            </a:pPr>
            <a:r>
              <a:rPr lang="nl-NL" sz="2400">
                <a:solidFill>
                  <a:schemeClr val="dk1"/>
                </a:solidFill>
                <a:latin typeface="Open Sans"/>
                <a:ea typeface="Open Sans"/>
                <a:sym typeface="Open Sans"/>
              </a:rPr>
              <a:t>Iemand krijgt </a:t>
            </a:r>
            <a:r>
              <a:rPr lang="nl-NL" sz="2400" b="1">
                <a:solidFill>
                  <a:schemeClr val="dk1"/>
                </a:solidFill>
                <a:latin typeface="Open Sans ExtraBold"/>
                <a:ea typeface="Open Sans ExtraBold"/>
                <a:sym typeface="Open Sans"/>
              </a:rPr>
              <a:t>steeds extremere overtuigingen</a:t>
            </a:r>
            <a:endParaRPr lang="nl-NL" sz="2400">
              <a:solidFill>
                <a:schemeClr val="dk1"/>
              </a:solidFill>
              <a:latin typeface="Open Sans"/>
              <a:ea typeface="Open Sans"/>
            </a:endParaRPr>
          </a:p>
          <a:p>
            <a:pPr marL="457200" indent="-457200">
              <a:lnSpc>
                <a:spcPct val="150000"/>
              </a:lnSpc>
              <a:buFont typeface="Wingdings,Sans-Serif"/>
              <a:buChar char="v"/>
            </a:pPr>
            <a:r>
              <a:rPr lang="nl-NL" sz="2400">
                <a:solidFill>
                  <a:schemeClr val="dk1"/>
                </a:solidFill>
                <a:latin typeface="Open Sans"/>
                <a:ea typeface="Open Sans"/>
                <a:sym typeface="Open Sans"/>
              </a:rPr>
              <a:t>Iemand wil die overtuigingen of ideeën mogelijk met geweld</a:t>
            </a:r>
            <a:r>
              <a:rPr lang="nl-NL" sz="2400">
                <a:solidFill>
                  <a:srgbClr val="FF0000"/>
                </a:solidFill>
                <a:latin typeface="Open Sans"/>
                <a:ea typeface="Open Sans"/>
                <a:sym typeface="Open Sans"/>
              </a:rPr>
              <a:t> </a:t>
            </a:r>
            <a:r>
              <a:rPr lang="nl-NL" sz="2400" b="1">
                <a:solidFill>
                  <a:schemeClr val="dk1"/>
                </a:solidFill>
                <a:latin typeface="Open Sans ExtraBold"/>
                <a:ea typeface="Open Sans ExtraBold"/>
                <a:sym typeface="Open Sans"/>
              </a:rPr>
              <a:t>verdedigen</a:t>
            </a:r>
            <a:r>
              <a:rPr lang="nl-NL" sz="2400">
                <a:solidFill>
                  <a:schemeClr val="dk1"/>
                </a:solidFill>
                <a:latin typeface="Open Sans"/>
                <a:ea typeface="Open Sans"/>
                <a:sym typeface="Open Sans"/>
              </a:rPr>
              <a:t>, of </a:t>
            </a:r>
            <a:r>
              <a:rPr lang="nl-NL" sz="2400" b="1">
                <a:solidFill>
                  <a:schemeClr val="dk1"/>
                </a:solidFill>
                <a:latin typeface="Open Sans ExtraBold"/>
                <a:ea typeface="Open Sans ExtraBold"/>
                <a:sym typeface="Open Sans"/>
              </a:rPr>
              <a:t>dreigt </a:t>
            </a:r>
            <a:r>
              <a:rPr lang="nl-NL" sz="2400">
                <a:solidFill>
                  <a:schemeClr val="dk1"/>
                </a:solidFill>
                <a:latin typeface="Open Sans"/>
                <a:ea typeface="Open Sans"/>
                <a:sym typeface="Open Sans"/>
              </a:rPr>
              <a:t>om dat te doen</a:t>
            </a:r>
            <a:endParaRPr lang="nl-NL">
              <a:solidFill>
                <a:schemeClr val="dk1"/>
              </a:solidFill>
              <a:latin typeface="Open Sans"/>
            </a:endParaRPr>
          </a:p>
        </p:txBody>
      </p:sp>
      <p:sp>
        <p:nvSpPr>
          <p:cNvPr id="6" name="Rectangle 1">
            <a:extLst>
              <a:ext uri="{FF2B5EF4-FFF2-40B4-BE49-F238E27FC236}">
                <a16:creationId xmlns:a16="http://schemas.microsoft.com/office/drawing/2014/main" id="{E0222C08-24E8-6C4A-9BF5-6B086632B1E1}"/>
              </a:ext>
            </a:extLst>
          </p:cNvPr>
          <p:cNvSpPr/>
          <p:nvPr/>
        </p:nvSpPr>
        <p:spPr>
          <a:xfrm>
            <a:off x="2162984" y="2126588"/>
            <a:ext cx="5767926" cy="461665"/>
          </a:xfrm>
          <a:prstGeom prst="rect">
            <a:avLst/>
          </a:prstGeom>
        </p:spPr>
        <p:txBody>
          <a:bodyPr wrap="none" lIns="91440" tIns="45720" rIns="91440" bIns="45720" anchor="t">
            <a:spAutoFit/>
          </a:bodyPr>
          <a:lstStyle/>
          <a:p>
            <a:r>
              <a:rPr lang="nl-NL" sz="2400">
                <a:latin typeface="Open Sans"/>
                <a:ea typeface="Open Sans"/>
                <a:cs typeface="Open Sans"/>
              </a:rPr>
              <a:t>Bekijk de </a:t>
            </a:r>
            <a:r>
              <a:rPr lang="nl-NL" sz="2400">
                <a:latin typeface="Open Sans"/>
                <a:ea typeface="Open Sans"/>
                <a:cs typeface="Open Sans"/>
                <a:hlinkClick r:id="rId4"/>
              </a:rPr>
              <a:t>video</a:t>
            </a:r>
            <a:r>
              <a:rPr lang="nl-NL" sz="2400">
                <a:latin typeface="Open Sans"/>
                <a:ea typeface="Open Sans"/>
                <a:cs typeface="Open Sans"/>
              </a:rPr>
              <a:t>: ‘Wat is radicalisering?’. </a:t>
            </a:r>
          </a:p>
        </p:txBody>
      </p:sp>
      <p:pic>
        <p:nvPicPr>
          <p:cNvPr id="9" name="Graphic 10" descr="Klapbord met effen opvulling">
            <a:extLst>
              <a:ext uri="{FF2B5EF4-FFF2-40B4-BE49-F238E27FC236}">
                <a16:creationId xmlns:a16="http://schemas.microsoft.com/office/drawing/2014/main" id="{0F529A71-12B8-F347-BD7A-5FC1D0AFC59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3668" y="1876042"/>
            <a:ext cx="989316" cy="989316"/>
          </a:xfrm>
          <a:prstGeom prst="rect">
            <a:avLst/>
          </a:prstGeom>
        </p:spPr>
      </p:pic>
    </p:spTree>
    <p:extLst>
      <p:ext uri="{BB962C8B-B14F-4D97-AF65-F5344CB8AC3E}">
        <p14:creationId xmlns:p14="http://schemas.microsoft.com/office/powerpoint/2010/main" val="28678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D683A5F8-484C-2C90-E143-6B972EC1B6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2191999" cy="6857999"/>
          </a:xfrm>
          <a:prstGeom prst="rect">
            <a:avLst/>
          </a:prstGeom>
        </p:spPr>
      </p:pic>
      <p:pic>
        <p:nvPicPr>
          <p:cNvPr id="27" name="Picture 26">
            <a:extLst>
              <a:ext uri="{FF2B5EF4-FFF2-40B4-BE49-F238E27FC236}">
                <a16:creationId xmlns:a16="http://schemas.microsoft.com/office/drawing/2014/main" id="{AEFDEDE3-DE06-E549-8D94-6020A2FB2A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4115" y="3611865"/>
            <a:ext cx="3512439" cy="2302671"/>
          </a:xfrm>
          <a:prstGeom prst="rect">
            <a:avLst/>
          </a:prstGeom>
        </p:spPr>
      </p:pic>
      <p:pic>
        <p:nvPicPr>
          <p:cNvPr id="28" name="Google Shape;216;gc30d6bde33_0_337" descr="Afbeelding met tekst, persoon, buiten, teken&#10;&#10;Automatisch gegenereerde beschrijving">
            <a:extLst>
              <a:ext uri="{FF2B5EF4-FFF2-40B4-BE49-F238E27FC236}">
                <a16:creationId xmlns:a16="http://schemas.microsoft.com/office/drawing/2014/main" id="{3B1EC677-D186-2A43-B5D2-F85474DD91AA}"/>
              </a:ext>
            </a:extLst>
          </p:cNvPr>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372366" y="3675832"/>
            <a:ext cx="3449693" cy="2302670"/>
          </a:xfrm>
          <a:prstGeom prst="rect">
            <a:avLst/>
          </a:prstGeom>
          <a:noFill/>
          <a:ln>
            <a:noFill/>
          </a:ln>
        </p:spPr>
      </p:pic>
      <p:pic>
        <p:nvPicPr>
          <p:cNvPr id="29" name="Google Shape;218;gc30d6bde33_0_337" descr="Afbeelding met tekst, lucht, buiten, teken&#10;&#10;Automatisch gegenereerde beschrijving">
            <a:extLst>
              <a:ext uri="{FF2B5EF4-FFF2-40B4-BE49-F238E27FC236}">
                <a16:creationId xmlns:a16="http://schemas.microsoft.com/office/drawing/2014/main" id="{B24CE780-944B-894D-BCF6-4BD9CF1CC2A5}"/>
              </a:ext>
            </a:extLst>
          </p:cNvPr>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6175452" y="862046"/>
            <a:ext cx="3529500" cy="2355941"/>
          </a:xfrm>
          <a:prstGeom prst="rect">
            <a:avLst/>
          </a:prstGeom>
          <a:noFill/>
          <a:ln>
            <a:noFill/>
          </a:ln>
        </p:spPr>
      </p:pic>
      <p:pic>
        <p:nvPicPr>
          <p:cNvPr id="30" name="Google Shape;219;gc30d6bde33_0_337" descr="Afbeelding met tekst, persoon, buiten, sport&#10;&#10;Automatisch gegenereerde beschrijving">
            <a:extLst>
              <a:ext uri="{FF2B5EF4-FFF2-40B4-BE49-F238E27FC236}">
                <a16:creationId xmlns:a16="http://schemas.microsoft.com/office/drawing/2014/main" id="{AB15AA98-1FE9-5548-AD61-919502D1037A}"/>
              </a:ext>
            </a:extLst>
          </p:cNvPr>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2373086" y="858143"/>
            <a:ext cx="3454006" cy="2302670"/>
          </a:xfrm>
          <a:prstGeom prst="rect">
            <a:avLst/>
          </a:prstGeom>
          <a:noFill/>
          <a:ln>
            <a:noFill/>
          </a:ln>
        </p:spPr>
      </p:pic>
      <p:sp>
        <p:nvSpPr>
          <p:cNvPr id="31" name="Google Shape;221;gc30d6bde33_0_337">
            <a:extLst>
              <a:ext uri="{FF2B5EF4-FFF2-40B4-BE49-F238E27FC236}">
                <a16:creationId xmlns:a16="http://schemas.microsoft.com/office/drawing/2014/main" id="{218FF5C4-047B-2B4F-B10E-94A290DDC00D}"/>
              </a:ext>
            </a:extLst>
          </p:cNvPr>
          <p:cNvSpPr txBox="1"/>
          <p:nvPr/>
        </p:nvSpPr>
        <p:spPr>
          <a:xfrm>
            <a:off x="2161070" y="4695591"/>
            <a:ext cx="3796500" cy="1077178"/>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3200"/>
              <a:buFont typeface="Arial"/>
              <a:buNone/>
            </a:pPr>
            <a:r>
              <a:rPr lang="nl-NL" sz="3200" b="1">
                <a:solidFill>
                  <a:schemeClr val="lt1"/>
                </a:solidFill>
                <a:highlight>
                  <a:srgbClr val="FFC000"/>
                </a:highlight>
                <a:latin typeface="Merriweather" pitchFamily="2" charset="77"/>
              </a:rPr>
              <a:t>Bekogeld</a:t>
            </a:r>
            <a:r>
              <a:rPr lang="nl-NL" sz="3200" b="1" i="0" u="none" strike="noStrike" cap="none">
                <a:solidFill>
                  <a:schemeClr val="lt1"/>
                </a:solidFill>
                <a:highlight>
                  <a:srgbClr val="FFC000"/>
                </a:highlight>
                <a:latin typeface="Merriweather" pitchFamily="2" charset="77"/>
                <a:ea typeface="Arial"/>
                <a:cs typeface="Arial"/>
                <a:sym typeface="Arial"/>
              </a:rPr>
              <a:t> </a:t>
            </a:r>
          </a:p>
          <a:p>
            <a:pPr marL="0" marR="0" lvl="0" indent="0" algn="ctr" rtl="0">
              <a:lnSpc>
                <a:spcPct val="100000"/>
              </a:lnSpc>
              <a:spcBef>
                <a:spcPts val="0"/>
              </a:spcBef>
              <a:spcAft>
                <a:spcPts val="0"/>
              </a:spcAft>
              <a:buClr>
                <a:srgbClr val="000000"/>
              </a:buClr>
              <a:buSzPts val="3200"/>
              <a:buFont typeface="Arial"/>
              <a:buNone/>
            </a:pPr>
            <a:r>
              <a:rPr lang="nl-NL" sz="3200" b="1" i="0" u="none" strike="noStrike" cap="none">
                <a:solidFill>
                  <a:schemeClr val="lt1"/>
                </a:solidFill>
                <a:highlight>
                  <a:srgbClr val="FFC000"/>
                </a:highlight>
                <a:latin typeface="Merriweather" pitchFamily="2" charset="77"/>
                <a:ea typeface="Arial"/>
                <a:cs typeface="Arial"/>
                <a:sym typeface="Arial"/>
              </a:rPr>
              <a:t>AZC</a:t>
            </a:r>
            <a:endParaRPr sz="1400" b="0" i="0" u="none" strike="noStrike" cap="none">
              <a:solidFill>
                <a:srgbClr val="000000"/>
              </a:solidFill>
              <a:latin typeface="Merriweather" pitchFamily="2" charset="77"/>
              <a:ea typeface="Arial"/>
              <a:cs typeface="Arial"/>
              <a:sym typeface="Arial"/>
            </a:endParaRPr>
          </a:p>
        </p:txBody>
      </p:sp>
      <p:sp>
        <p:nvSpPr>
          <p:cNvPr id="32" name="Google Shape;222;gc30d6bde33_0_337">
            <a:extLst>
              <a:ext uri="{FF2B5EF4-FFF2-40B4-BE49-F238E27FC236}">
                <a16:creationId xmlns:a16="http://schemas.microsoft.com/office/drawing/2014/main" id="{04412BA4-35BB-EC46-9BFC-169B07491CD5}"/>
              </a:ext>
            </a:extLst>
          </p:cNvPr>
          <p:cNvSpPr txBox="1"/>
          <p:nvPr/>
        </p:nvSpPr>
        <p:spPr>
          <a:xfrm>
            <a:off x="6166586" y="1263187"/>
            <a:ext cx="3529500" cy="585000"/>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3200"/>
              <a:buFont typeface="Arial"/>
              <a:buNone/>
            </a:pPr>
            <a:r>
              <a:rPr lang="nl-NL" sz="3200" b="1" i="0" u="none" strike="noStrike" cap="none">
                <a:solidFill>
                  <a:schemeClr val="lt1"/>
                </a:solidFill>
                <a:highlight>
                  <a:srgbClr val="FFC000"/>
                </a:highlight>
                <a:latin typeface="Merriweather" pitchFamily="2" charset="77"/>
                <a:ea typeface="Arial"/>
                <a:cs typeface="Arial"/>
                <a:sym typeface="Arial"/>
              </a:rPr>
              <a:t>Klimaatprotest</a:t>
            </a:r>
            <a:endParaRPr sz="1400" b="0" i="0" u="none" strike="noStrike" cap="none">
              <a:solidFill>
                <a:srgbClr val="000000"/>
              </a:solidFill>
              <a:latin typeface="Merriweather" pitchFamily="2" charset="77"/>
              <a:ea typeface="Arial"/>
              <a:cs typeface="Arial"/>
              <a:sym typeface="Arial"/>
            </a:endParaRPr>
          </a:p>
        </p:txBody>
      </p:sp>
      <p:sp>
        <p:nvSpPr>
          <p:cNvPr id="33" name="Google Shape;223;gc30d6bde33_0_337">
            <a:extLst>
              <a:ext uri="{FF2B5EF4-FFF2-40B4-BE49-F238E27FC236}">
                <a16:creationId xmlns:a16="http://schemas.microsoft.com/office/drawing/2014/main" id="{284821EC-9F97-FC46-BE78-5BB452C7C6C3}"/>
              </a:ext>
            </a:extLst>
          </p:cNvPr>
          <p:cNvSpPr txBox="1"/>
          <p:nvPr/>
        </p:nvSpPr>
        <p:spPr>
          <a:xfrm>
            <a:off x="5746273" y="4695591"/>
            <a:ext cx="4468122" cy="1077178"/>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3200"/>
              <a:buFont typeface="Arial"/>
              <a:buNone/>
            </a:pPr>
            <a:r>
              <a:rPr lang="nl-NL" sz="3200" b="1" i="0" u="none" strike="noStrike" cap="none">
                <a:solidFill>
                  <a:schemeClr val="lt1"/>
                </a:solidFill>
                <a:highlight>
                  <a:srgbClr val="FFC000"/>
                </a:highlight>
                <a:latin typeface="Merriweather" pitchFamily="2" charset="77"/>
                <a:ea typeface="Arial"/>
                <a:cs typeface="Arial"/>
                <a:sym typeface="Arial"/>
              </a:rPr>
              <a:t>Bedreigde </a:t>
            </a:r>
          </a:p>
          <a:p>
            <a:pPr marL="0" marR="0" lvl="0" indent="0" algn="ctr" rtl="0">
              <a:lnSpc>
                <a:spcPct val="100000"/>
              </a:lnSpc>
              <a:spcBef>
                <a:spcPts val="0"/>
              </a:spcBef>
              <a:spcAft>
                <a:spcPts val="0"/>
              </a:spcAft>
              <a:buClr>
                <a:srgbClr val="000000"/>
              </a:buClr>
              <a:buSzPts val="3200"/>
              <a:buFont typeface="Arial"/>
              <a:buNone/>
            </a:pPr>
            <a:r>
              <a:rPr lang="nl-NL" sz="3200" b="1" i="0" u="none" strike="noStrike" cap="none">
                <a:solidFill>
                  <a:schemeClr val="lt1"/>
                </a:solidFill>
                <a:highlight>
                  <a:srgbClr val="FFC000"/>
                </a:highlight>
                <a:latin typeface="Merriweather" pitchFamily="2" charset="77"/>
                <a:ea typeface="Arial"/>
                <a:cs typeface="Arial"/>
                <a:sym typeface="Arial"/>
              </a:rPr>
              <a:t>huisarts</a:t>
            </a:r>
            <a:endParaRPr sz="1400" b="0" i="0" u="none" strike="noStrike" cap="none">
              <a:solidFill>
                <a:srgbClr val="000000"/>
              </a:solidFill>
              <a:latin typeface="Merriweather" pitchFamily="2" charset="77"/>
              <a:ea typeface="Arial"/>
              <a:cs typeface="Arial"/>
              <a:sym typeface="Arial"/>
            </a:endParaRPr>
          </a:p>
        </p:txBody>
      </p:sp>
      <p:sp>
        <p:nvSpPr>
          <p:cNvPr id="34" name="Google Shape;224;gc30d6bde33_0_337">
            <a:extLst>
              <a:ext uri="{FF2B5EF4-FFF2-40B4-BE49-F238E27FC236}">
                <a16:creationId xmlns:a16="http://schemas.microsoft.com/office/drawing/2014/main" id="{BCBD3FCD-AE4E-8145-BDA4-1667C16BCDDC}"/>
              </a:ext>
            </a:extLst>
          </p:cNvPr>
          <p:cNvSpPr/>
          <p:nvPr/>
        </p:nvSpPr>
        <p:spPr>
          <a:xfrm>
            <a:off x="3025798" y="2162772"/>
            <a:ext cx="6140400" cy="2017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 name="Google Shape;225;gc30d6bde33_0_337">
            <a:extLst>
              <a:ext uri="{FF2B5EF4-FFF2-40B4-BE49-F238E27FC236}">
                <a16:creationId xmlns:a16="http://schemas.microsoft.com/office/drawing/2014/main" id="{EC542F6B-A84B-B84D-88B0-CACF668197DF}"/>
              </a:ext>
            </a:extLst>
          </p:cNvPr>
          <p:cNvSpPr/>
          <p:nvPr/>
        </p:nvSpPr>
        <p:spPr>
          <a:xfrm>
            <a:off x="3138449" y="2518450"/>
            <a:ext cx="5915100" cy="1369800"/>
          </a:xfrm>
          <a:prstGeom prst="rect">
            <a:avLst/>
          </a:prstGeom>
          <a:noFill/>
          <a:ln>
            <a:noFill/>
          </a:ln>
        </p:spPr>
        <p:txBody>
          <a:bodyPr spcFirstLastPara="1" wrap="square" lIns="91425" tIns="91425" rIns="91425" bIns="91425" anchor="ctr" anchorCtr="0">
            <a:noAutofit/>
          </a:bodyPr>
          <a:lstStyle/>
          <a:p>
            <a:pPr algn="ctr"/>
            <a:r>
              <a:rPr lang="nl-NL" sz="4000" b="1">
                <a:solidFill>
                  <a:srgbClr val="FCD01F"/>
                </a:solidFill>
                <a:latin typeface="Merriweather" pitchFamily="2" charset="77"/>
              </a:rPr>
              <a:t>Is hier sprake van radicalisering?</a:t>
            </a:r>
          </a:p>
        </p:txBody>
      </p:sp>
      <p:sp>
        <p:nvSpPr>
          <p:cNvPr id="36" name="Google Shape;226;gc30d6bde33_0_337">
            <a:extLst>
              <a:ext uri="{FF2B5EF4-FFF2-40B4-BE49-F238E27FC236}">
                <a16:creationId xmlns:a16="http://schemas.microsoft.com/office/drawing/2014/main" id="{C9A9EC0D-D148-E346-90EA-F7EA334012BB}"/>
              </a:ext>
            </a:extLst>
          </p:cNvPr>
          <p:cNvSpPr txBox="1"/>
          <p:nvPr/>
        </p:nvSpPr>
        <p:spPr>
          <a:xfrm>
            <a:off x="2207772" y="1308112"/>
            <a:ext cx="3793500" cy="585000"/>
          </a:xfrm>
          <a:prstGeom prst="rect">
            <a:avLst/>
          </a:prstGeom>
          <a:noFill/>
          <a:ln>
            <a:noFill/>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3200"/>
              <a:buFont typeface="Arial"/>
              <a:buNone/>
            </a:pPr>
            <a:r>
              <a:rPr lang="nl-NL" sz="3200" b="1" i="0" u="none" strike="noStrike" cap="none">
                <a:solidFill>
                  <a:schemeClr val="lt1"/>
                </a:solidFill>
                <a:highlight>
                  <a:srgbClr val="FFC000"/>
                </a:highlight>
                <a:latin typeface="Merriweather" pitchFamily="2" charset="77"/>
                <a:ea typeface="Arial"/>
                <a:cs typeface="Arial"/>
                <a:sym typeface="Arial"/>
              </a:rPr>
              <a:t>Voetbalrellen</a:t>
            </a:r>
            <a:endParaRPr sz="1400" b="0" i="0" u="none" strike="noStrike" cap="none">
              <a:solidFill>
                <a:srgbClr val="000000"/>
              </a:solidFill>
              <a:latin typeface="Merriweather" pitchFamily="2" charset="77"/>
              <a:ea typeface="Arial"/>
              <a:cs typeface="Arial"/>
              <a:sym typeface="Arial"/>
            </a:endParaRPr>
          </a:p>
        </p:txBody>
      </p:sp>
      <p:sp>
        <p:nvSpPr>
          <p:cNvPr id="2" name="Ovaal 1">
            <a:extLst>
              <a:ext uri="{FF2B5EF4-FFF2-40B4-BE49-F238E27FC236}">
                <a16:creationId xmlns:a16="http://schemas.microsoft.com/office/drawing/2014/main" id="{0BAC4A01-1728-27C5-1C55-9EB62DC4A781}"/>
              </a:ext>
            </a:extLst>
          </p:cNvPr>
          <p:cNvSpPr/>
          <p:nvPr/>
        </p:nvSpPr>
        <p:spPr>
          <a:xfrm>
            <a:off x="6175452" y="3899401"/>
            <a:ext cx="3561102" cy="2090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683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2" descr="Afbeelding met tekst&#10;&#10;Automatisch gegenereerde beschrijving">
            <a:extLst>
              <a:ext uri="{FF2B5EF4-FFF2-40B4-BE49-F238E27FC236}">
                <a16:creationId xmlns:a16="http://schemas.microsoft.com/office/drawing/2014/main" id="{8FD71350-B575-E9F9-5FFF-3745F7B6DA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5" y="-3102"/>
            <a:ext cx="12200350" cy="6864204"/>
          </a:xfrm>
          <a:prstGeom prst="rect">
            <a:avLst/>
          </a:prstGeom>
        </p:spPr>
      </p:pic>
      <p:sp>
        <p:nvSpPr>
          <p:cNvPr id="11" name="Tekstvak 6">
            <a:extLst>
              <a:ext uri="{FF2B5EF4-FFF2-40B4-BE49-F238E27FC236}">
                <a16:creationId xmlns:a16="http://schemas.microsoft.com/office/drawing/2014/main" id="{52988468-B37B-904A-9268-8A139A3FBD89}"/>
              </a:ext>
            </a:extLst>
          </p:cNvPr>
          <p:cNvSpPr txBox="1"/>
          <p:nvPr/>
        </p:nvSpPr>
        <p:spPr>
          <a:xfrm>
            <a:off x="1177159" y="1229711"/>
            <a:ext cx="6547945" cy="523220"/>
          </a:xfrm>
          <a:prstGeom prst="rect">
            <a:avLst/>
          </a:prstGeom>
          <a:noFill/>
        </p:spPr>
        <p:txBody>
          <a:bodyPr wrap="square" lIns="91440" tIns="45720" rIns="91440" bIns="45720" rtlCol="0" anchor="t">
            <a:spAutoFit/>
          </a:bodyPr>
          <a:lstStyle/>
          <a:p>
            <a:r>
              <a:rPr lang="nl-NL" sz="2800" b="1">
                <a:solidFill>
                  <a:srgbClr val="FCD01F"/>
                </a:solidFill>
                <a:latin typeface="Merriweather"/>
              </a:rPr>
              <a:t>Hoe radicaliseert iemand?</a:t>
            </a:r>
            <a:endParaRPr lang="nl-NL" sz="2800" b="1">
              <a:solidFill>
                <a:srgbClr val="FCD01F"/>
              </a:solidFill>
              <a:latin typeface="Merriweather" pitchFamily="2" charset="77"/>
            </a:endParaRPr>
          </a:p>
        </p:txBody>
      </p:sp>
      <p:sp>
        <p:nvSpPr>
          <p:cNvPr id="12" name="Tekstvak 8">
            <a:extLst>
              <a:ext uri="{FF2B5EF4-FFF2-40B4-BE49-F238E27FC236}">
                <a16:creationId xmlns:a16="http://schemas.microsoft.com/office/drawing/2014/main" id="{7CBCC78E-FBFB-F342-81D8-DB3345540B62}"/>
              </a:ext>
            </a:extLst>
          </p:cNvPr>
          <p:cNvSpPr txBox="1"/>
          <p:nvPr/>
        </p:nvSpPr>
        <p:spPr>
          <a:xfrm>
            <a:off x="1208198" y="2123617"/>
            <a:ext cx="7523496" cy="954107"/>
          </a:xfrm>
          <a:prstGeom prst="rect">
            <a:avLst/>
          </a:prstGeom>
          <a:noFill/>
        </p:spPr>
        <p:txBody>
          <a:bodyPr wrap="square" rtlCol="0">
            <a:spAutoFit/>
          </a:bodyPr>
          <a:lstStyle/>
          <a:p>
            <a:pPr marL="514350" indent="-514350">
              <a:buFont typeface="+mj-lt"/>
              <a:buAutoNum type="arabicPeriod"/>
            </a:pPr>
            <a:r>
              <a:rPr lang="nl-NL" sz="2800" b="1">
                <a:latin typeface="Open Sans ExtraBold" panose="020B0606030504020204" pitchFamily="34" charset="0"/>
                <a:ea typeface="Open Sans ExtraBold" panose="020B0606030504020204" pitchFamily="34" charset="0"/>
                <a:cs typeface="Open Sans ExtraBold" panose="020B0606030504020204" pitchFamily="34" charset="0"/>
              </a:rPr>
              <a:t>Individuele/psychologische factoren</a:t>
            </a:r>
            <a:br>
              <a:rPr lang="nl-NL" sz="2800" b="1">
                <a:latin typeface="Open Sans ExtraBold" panose="020B0606030504020204" pitchFamily="34" charset="0"/>
                <a:ea typeface="Open Sans ExtraBold" panose="020B0606030504020204" pitchFamily="34" charset="0"/>
                <a:cs typeface="Open Sans ExtraBold" panose="020B0606030504020204" pitchFamily="34" charset="0"/>
              </a:rPr>
            </a:br>
            <a:r>
              <a:rPr lang="nl-NL" sz="2800">
                <a:latin typeface="Open Sans" panose="020B0606030504020204" pitchFamily="34" charset="0"/>
                <a:ea typeface="Open Sans" panose="020B0606030504020204" pitchFamily="34" charset="0"/>
                <a:cs typeface="Open Sans" panose="020B0606030504020204" pitchFamily="34" charset="0"/>
              </a:rPr>
              <a:t>Microniveau</a:t>
            </a:r>
            <a:endParaRPr lang="nl-NL" sz="2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5" name="Tekstvak 8">
            <a:extLst>
              <a:ext uri="{FF2B5EF4-FFF2-40B4-BE49-F238E27FC236}">
                <a16:creationId xmlns:a16="http://schemas.microsoft.com/office/drawing/2014/main" id="{9CDAAD01-FEB9-584F-A56D-F364D5C54A70}"/>
              </a:ext>
            </a:extLst>
          </p:cNvPr>
          <p:cNvSpPr txBox="1"/>
          <p:nvPr/>
        </p:nvSpPr>
        <p:spPr>
          <a:xfrm>
            <a:off x="1177159" y="3429000"/>
            <a:ext cx="7523496" cy="954107"/>
          </a:xfrm>
          <a:prstGeom prst="rect">
            <a:avLst/>
          </a:prstGeom>
          <a:noFill/>
        </p:spPr>
        <p:txBody>
          <a:bodyPr wrap="square" rtlCol="0">
            <a:spAutoFit/>
          </a:bodyPr>
          <a:lstStyle/>
          <a:p>
            <a:pPr marL="514350" indent="-514350">
              <a:buFont typeface="+mj-lt"/>
              <a:buAutoNum type="arabicPeriod" startAt="2"/>
            </a:pPr>
            <a:r>
              <a:rPr lang="nl-NL" sz="2800" b="1">
                <a:latin typeface="Open Sans ExtraBold" panose="020B0606030504020204" pitchFamily="34" charset="0"/>
                <a:ea typeface="Open Sans ExtraBold" panose="020B0606030504020204" pitchFamily="34" charset="0"/>
                <a:cs typeface="Open Sans ExtraBold" panose="020B0606030504020204" pitchFamily="34" charset="0"/>
              </a:rPr>
              <a:t>Sociale factoren</a:t>
            </a:r>
            <a:br>
              <a:rPr lang="nl-NL" sz="2800" b="1">
                <a:latin typeface="Open Sans ExtraBold" panose="020B0606030504020204" pitchFamily="34" charset="0"/>
                <a:ea typeface="Open Sans ExtraBold" panose="020B0606030504020204" pitchFamily="34" charset="0"/>
                <a:cs typeface="Open Sans ExtraBold" panose="020B0606030504020204" pitchFamily="34" charset="0"/>
              </a:rPr>
            </a:br>
            <a:r>
              <a:rPr lang="nl-NL" sz="2800">
                <a:latin typeface="Open Sans" panose="020B0606030504020204" pitchFamily="34" charset="0"/>
                <a:ea typeface="Open Sans" panose="020B0606030504020204" pitchFamily="34" charset="0"/>
                <a:cs typeface="Open Sans" panose="020B0606030504020204" pitchFamily="34" charset="0"/>
              </a:rPr>
              <a:t>Mesoniveau</a:t>
            </a:r>
            <a:endParaRPr lang="nl-NL" sz="2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26" name="Google Shape;287;gc4f13e3219_0_563">
            <a:extLst>
              <a:ext uri="{FF2B5EF4-FFF2-40B4-BE49-F238E27FC236}">
                <a16:creationId xmlns:a16="http://schemas.microsoft.com/office/drawing/2014/main" id="{DEE3DF1A-0490-1045-9869-438663401A98}"/>
              </a:ext>
            </a:extLst>
          </p:cNvPr>
          <p:cNvGrpSpPr/>
          <p:nvPr/>
        </p:nvGrpSpPr>
        <p:grpSpPr>
          <a:xfrm>
            <a:off x="9736429" y="2392293"/>
            <a:ext cx="2050500" cy="2052000"/>
            <a:chOff x="9817200" y="273600"/>
            <a:chExt cx="2050500" cy="2052000"/>
          </a:xfrm>
        </p:grpSpPr>
        <p:grpSp>
          <p:nvGrpSpPr>
            <p:cNvPr id="27" name="Google Shape;288;gc4f13e3219_0_563">
              <a:extLst>
                <a:ext uri="{FF2B5EF4-FFF2-40B4-BE49-F238E27FC236}">
                  <a16:creationId xmlns:a16="http://schemas.microsoft.com/office/drawing/2014/main" id="{6B3C9779-9D6D-154F-9E33-A408AB4A8704}"/>
                </a:ext>
              </a:extLst>
            </p:cNvPr>
            <p:cNvGrpSpPr/>
            <p:nvPr/>
          </p:nvGrpSpPr>
          <p:grpSpPr>
            <a:xfrm>
              <a:off x="9817200" y="273600"/>
              <a:ext cx="2050500" cy="2052000"/>
              <a:chOff x="6677125" y="255954"/>
              <a:chExt cx="2050500" cy="2052000"/>
            </a:xfrm>
          </p:grpSpPr>
          <p:sp>
            <p:nvSpPr>
              <p:cNvPr id="29" name="Google Shape;289;gc4f13e3219_0_563">
                <a:extLst>
                  <a:ext uri="{FF2B5EF4-FFF2-40B4-BE49-F238E27FC236}">
                    <a16:creationId xmlns:a16="http://schemas.microsoft.com/office/drawing/2014/main" id="{B72818BD-1F54-F140-B0B7-F3A46FAC60B6}"/>
                  </a:ext>
                </a:extLst>
              </p:cNvPr>
              <p:cNvSpPr/>
              <p:nvPr/>
            </p:nvSpPr>
            <p:spPr>
              <a:xfrm>
                <a:off x="6677125" y="255954"/>
                <a:ext cx="2050500" cy="2052000"/>
              </a:xfrm>
              <a:prstGeom prst="ellipse">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 name="Google Shape;290;gc4f13e3219_0_563">
                <a:extLst>
                  <a:ext uri="{FF2B5EF4-FFF2-40B4-BE49-F238E27FC236}">
                    <a16:creationId xmlns:a16="http://schemas.microsoft.com/office/drawing/2014/main" id="{E4CECD70-D689-7148-A548-A17994C43CF2}"/>
                  </a:ext>
                </a:extLst>
              </p:cNvPr>
              <p:cNvSpPr/>
              <p:nvPr/>
            </p:nvSpPr>
            <p:spPr>
              <a:xfrm>
                <a:off x="6982921" y="561954"/>
                <a:ext cx="1439100" cy="144000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291;gc4f13e3219_0_563">
                <a:extLst>
                  <a:ext uri="{FF2B5EF4-FFF2-40B4-BE49-F238E27FC236}">
                    <a16:creationId xmlns:a16="http://schemas.microsoft.com/office/drawing/2014/main" id="{B4CA0F41-D7B9-7E41-BCF0-8C267999D026}"/>
                  </a:ext>
                </a:extLst>
              </p:cNvPr>
              <p:cNvSpPr/>
              <p:nvPr/>
            </p:nvSpPr>
            <p:spPr>
              <a:xfrm>
                <a:off x="7252741" y="836270"/>
                <a:ext cx="899400" cy="900000"/>
              </a:xfrm>
              <a:prstGeom prst="ellipse">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8" name="Google Shape;292;gc4f13e3219_0_563">
              <a:extLst>
                <a:ext uri="{FF2B5EF4-FFF2-40B4-BE49-F238E27FC236}">
                  <a16:creationId xmlns:a16="http://schemas.microsoft.com/office/drawing/2014/main" id="{155DB1FA-FB51-984E-B40C-3F5AD4F58897}"/>
                </a:ext>
              </a:extLst>
            </p:cNvPr>
            <p:cNvSpPr/>
            <p:nvPr/>
          </p:nvSpPr>
          <p:spPr>
            <a:xfrm>
              <a:off x="10693351" y="1148499"/>
              <a:ext cx="299100" cy="2994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2" name="Google Shape;300;gc4f13e3219_0_575">
            <a:extLst>
              <a:ext uri="{FF2B5EF4-FFF2-40B4-BE49-F238E27FC236}">
                <a16:creationId xmlns:a16="http://schemas.microsoft.com/office/drawing/2014/main" id="{5D725D01-81C4-7C41-AFFC-C38363CB433A}"/>
              </a:ext>
            </a:extLst>
          </p:cNvPr>
          <p:cNvGrpSpPr/>
          <p:nvPr/>
        </p:nvGrpSpPr>
        <p:grpSpPr>
          <a:xfrm>
            <a:off x="9736429" y="4709977"/>
            <a:ext cx="2050500" cy="2052000"/>
            <a:chOff x="9817200" y="273600"/>
            <a:chExt cx="2050500" cy="2052000"/>
          </a:xfrm>
        </p:grpSpPr>
        <p:grpSp>
          <p:nvGrpSpPr>
            <p:cNvPr id="33" name="Google Shape;301;gc4f13e3219_0_575">
              <a:extLst>
                <a:ext uri="{FF2B5EF4-FFF2-40B4-BE49-F238E27FC236}">
                  <a16:creationId xmlns:a16="http://schemas.microsoft.com/office/drawing/2014/main" id="{E23FC1F1-A6D2-9D4B-8A2E-27D3282F92E8}"/>
                </a:ext>
              </a:extLst>
            </p:cNvPr>
            <p:cNvGrpSpPr/>
            <p:nvPr/>
          </p:nvGrpSpPr>
          <p:grpSpPr>
            <a:xfrm>
              <a:off x="9817200" y="273600"/>
              <a:ext cx="2050500" cy="2052000"/>
              <a:chOff x="6677125" y="255954"/>
              <a:chExt cx="2050500" cy="2052000"/>
            </a:xfrm>
          </p:grpSpPr>
          <p:sp>
            <p:nvSpPr>
              <p:cNvPr id="35" name="Google Shape;302;gc4f13e3219_0_575">
                <a:extLst>
                  <a:ext uri="{FF2B5EF4-FFF2-40B4-BE49-F238E27FC236}">
                    <a16:creationId xmlns:a16="http://schemas.microsoft.com/office/drawing/2014/main" id="{6F53A002-5479-9849-8F97-4F3E4C0C3FCB}"/>
                  </a:ext>
                </a:extLst>
              </p:cNvPr>
              <p:cNvSpPr/>
              <p:nvPr/>
            </p:nvSpPr>
            <p:spPr>
              <a:xfrm>
                <a:off x="6677125" y="255954"/>
                <a:ext cx="2050500" cy="205200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Google Shape;303;gc4f13e3219_0_575">
                <a:extLst>
                  <a:ext uri="{FF2B5EF4-FFF2-40B4-BE49-F238E27FC236}">
                    <a16:creationId xmlns:a16="http://schemas.microsoft.com/office/drawing/2014/main" id="{AF8BBD09-8099-B14B-A839-C88D6071BF87}"/>
                  </a:ext>
                </a:extLst>
              </p:cNvPr>
              <p:cNvSpPr/>
              <p:nvPr/>
            </p:nvSpPr>
            <p:spPr>
              <a:xfrm>
                <a:off x="6982921" y="561954"/>
                <a:ext cx="1439100" cy="1440000"/>
              </a:xfrm>
              <a:prstGeom prst="ellipse">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 name="Google Shape;304;gc4f13e3219_0_575">
                <a:extLst>
                  <a:ext uri="{FF2B5EF4-FFF2-40B4-BE49-F238E27FC236}">
                    <a16:creationId xmlns:a16="http://schemas.microsoft.com/office/drawing/2014/main" id="{5278B7F5-795F-3542-9134-425D7CD17DBC}"/>
                  </a:ext>
                </a:extLst>
              </p:cNvPr>
              <p:cNvSpPr/>
              <p:nvPr/>
            </p:nvSpPr>
            <p:spPr>
              <a:xfrm>
                <a:off x="7252741" y="836270"/>
                <a:ext cx="899400" cy="900000"/>
              </a:xfrm>
              <a:prstGeom prst="ellipse">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4" name="Google Shape;305;gc4f13e3219_0_575">
              <a:extLst>
                <a:ext uri="{FF2B5EF4-FFF2-40B4-BE49-F238E27FC236}">
                  <a16:creationId xmlns:a16="http://schemas.microsoft.com/office/drawing/2014/main" id="{ABC4145D-24D5-254D-A9A3-BCDDB56CE717}"/>
                </a:ext>
              </a:extLst>
            </p:cNvPr>
            <p:cNvSpPr/>
            <p:nvPr/>
          </p:nvSpPr>
          <p:spPr>
            <a:xfrm>
              <a:off x="10693351" y="1148499"/>
              <a:ext cx="299100" cy="2994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9" name="Google Shape;260;gc4f13e3219_0_538">
            <a:extLst>
              <a:ext uri="{FF2B5EF4-FFF2-40B4-BE49-F238E27FC236}">
                <a16:creationId xmlns:a16="http://schemas.microsoft.com/office/drawing/2014/main" id="{D43DC72D-2318-A040-B3F4-29C49C6EF4AC}"/>
              </a:ext>
            </a:extLst>
          </p:cNvPr>
          <p:cNvGrpSpPr/>
          <p:nvPr/>
        </p:nvGrpSpPr>
        <p:grpSpPr>
          <a:xfrm>
            <a:off x="9694477" y="116665"/>
            <a:ext cx="2050500" cy="2052000"/>
            <a:chOff x="9817575" y="234666"/>
            <a:chExt cx="2050500" cy="2052000"/>
          </a:xfrm>
        </p:grpSpPr>
        <p:grpSp>
          <p:nvGrpSpPr>
            <p:cNvPr id="40" name="Google Shape;261;gc4f13e3219_0_538">
              <a:extLst>
                <a:ext uri="{FF2B5EF4-FFF2-40B4-BE49-F238E27FC236}">
                  <a16:creationId xmlns:a16="http://schemas.microsoft.com/office/drawing/2014/main" id="{27287FDA-744D-4C43-8B21-5C1D97835AEA}"/>
                </a:ext>
              </a:extLst>
            </p:cNvPr>
            <p:cNvGrpSpPr/>
            <p:nvPr/>
          </p:nvGrpSpPr>
          <p:grpSpPr>
            <a:xfrm>
              <a:off x="9817575" y="234666"/>
              <a:ext cx="2050500" cy="2052000"/>
              <a:chOff x="6677125" y="255954"/>
              <a:chExt cx="2050500" cy="2052000"/>
            </a:xfrm>
          </p:grpSpPr>
          <p:sp>
            <p:nvSpPr>
              <p:cNvPr id="42" name="Google Shape;262;gc4f13e3219_0_538">
                <a:extLst>
                  <a:ext uri="{FF2B5EF4-FFF2-40B4-BE49-F238E27FC236}">
                    <a16:creationId xmlns:a16="http://schemas.microsoft.com/office/drawing/2014/main" id="{24248B1D-F721-2B46-AB3A-77AC06D10F4F}"/>
                  </a:ext>
                </a:extLst>
              </p:cNvPr>
              <p:cNvSpPr/>
              <p:nvPr/>
            </p:nvSpPr>
            <p:spPr>
              <a:xfrm>
                <a:off x="6677125" y="255954"/>
                <a:ext cx="2050500" cy="2052000"/>
              </a:xfrm>
              <a:prstGeom prst="ellipse">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 name="Google Shape;263;gc4f13e3219_0_538">
                <a:extLst>
                  <a:ext uri="{FF2B5EF4-FFF2-40B4-BE49-F238E27FC236}">
                    <a16:creationId xmlns:a16="http://schemas.microsoft.com/office/drawing/2014/main" id="{6DA92CF4-1DEC-0743-9512-D751C3C4C428}"/>
                  </a:ext>
                </a:extLst>
              </p:cNvPr>
              <p:cNvSpPr/>
              <p:nvPr/>
            </p:nvSpPr>
            <p:spPr>
              <a:xfrm>
                <a:off x="6982921" y="561954"/>
                <a:ext cx="1439100" cy="1440000"/>
              </a:xfrm>
              <a:prstGeom prst="ellipse">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 name="Google Shape;264;gc4f13e3219_0_538">
                <a:extLst>
                  <a:ext uri="{FF2B5EF4-FFF2-40B4-BE49-F238E27FC236}">
                    <a16:creationId xmlns:a16="http://schemas.microsoft.com/office/drawing/2014/main" id="{E8F68DFA-9B5C-404E-94EA-20751B647AD7}"/>
                  </a:ext>
                </a:extLst>
              </p:cNvPr>
              <p:cNvSpPr/>
              <p:nvPr/>
            </p:nvSpPr>
            <p:spPr>
              <a:xfrm>
                <a:off x="7252741" y="836270"/>
                <a:ext cx="899400" cy="90000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1" name="Google Shape;265;gc4f13e3219_0_538">
              <a:extLst>
                <a:ext uri="{FF2B5EF4-FFF2-40B4-BE49-F238E27FC236}">
                  <a16:creationId xmlns:a16="http://schemas.microsoft.com/office/drawing/2014/main" id="{548E40E4-3ACF-7143-AACE-87D16A431B1E}"/>
                </a:ext>
              </a:extLst>
            </p:cNvPr>
            <p:cNvSpPr/>
            <p:nvPr/>
          </p:nvSpPr>
          <p:spPr>
            <a:xfrm>
              <a:off x="10693351" y="1111023"/>
              <a:ext cx="299100" cy="2994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6" name="Tekstvak 8">
            <a:extLst>
              <a:ext uri="{FF2B5EF4-FFF2-40B4-BE49-F238E27FC236}">
                <a16:creationId xmlns:a16="http://schemas.microsoft.com/office/drawing/2014/main" id="{4E16D249-75E9-2D46-AE02-55067C163E43}"/>
              </a:ext>
            </a:extLst>
          </p:cNvPr>
          <p:cNvSpPr txBox="1"/>
          <p:nvPr/>
        </p:nvSpPr>
        <p:spPr>
          <a:xfrm>
            <a:off x="1177159" y="4780469"/>
            <a:ext cx="7523496" cy="954107"/>
          </a:xfrm>
          <a:prstGeom prst="rect">
            <a:avLst/>
          </a:prstGeom>
          <a:noFill/>
        </p:spPr>
        <p:txBody>
          <a:bodyPr wrap="square" rtlCol="0">
            <a:spAutoFit/>
          </a:bodyPr>
          <a:lstStyle/>
          <a:p>
            <a:pPr marL="514350" indent="-514350">
              <a:buFont typeface="+mj-lt"/>
              <a:buAutoNum type="arabicPeriod" startAt="3"/>
            </a:pPr>
            <a:r>
              <a:rPr lang="nl-NL" sz="2800" b="1">
                <a:latin typeface="Open Sans ExtraBold" panose="020B0606030504020204" pitchFamily="34" charset="0"/>
                <a:ea typeface="Open Sans ExtraBold" panose="020B0606030504020204" pitchFamily="34" charset="0"/>
                <a:cs typeface="Open Sans ExtraBold" panose="020B0606030504020204" pitchFamily="34" charset="0"/>
              </a:rPr>
              <a:t>Politieke/culturele factoren</a:t>
            </a:r>
            <a:br>
              <a:rPr lang="nl-NL" sz="2800" b="1">
                <a:latin typeface="Open Sans ExtraBold" panose="020B0606030504020204" pitchFamily="34" charset="0"/>
                <a:ea typeface="Open Sans ExtraBold" panose="020B0606030504020204" pitchFamily="34" charset="0"/>
                <a:cs typeface="Open Sans ExtraBold" panose="020B0606030504020204" pitchFamily="34" charset="0"/>
              </a:rPr>
            </a:br>
            <a:r>
              <a:rPr lang="nl-NL" sz="2800">
                <a:latin typeface="Open Sans" panose="020B0606030504020204" pitchFamily="34" charset="0"/>
                <a:ea typeface="Open Sans" panose="020B0606030504020204" pitchFamily="34" charset="0"/>
                <a:cs typeface="Open Sans" panose="020B0606030504020204" pitchFamily="34" charset="0"/>
              </a:rPr>
              <a:t>Macroniveau</a:t>
            </a:r>
            <a:endParaRPr lang="nl-NL" sz="2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0449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0235E-3756-E80E-4705-5DCA35535CA0}"/>
            </a:ext>
          </a:extLst>
        </p:cNvPr>
        <p:cNvGrpSpPr/>
        <p:nvPr/>
      </p:nvGrpSpPr>
      <p:grpSpPr>
        <a:xfrm>
          <a:off x="0" y="0"/>
          <a:ext cx="0" cy="0"/>
          <a:chOff x="0" y="0"/>
          <a:chExt cx="0" cy="0"/>
        </a:xfrm>
      </p:grpSpPr>
      <p:pic>
        <p:nvPicPr>
          <p:cNvPr id="3" name="Afbeelding 3" descr="Afbeelding met tekst&#10;&#10;Automatisch gegenereerde beschrijving">
            <a:extLst>
              <a:ext uri="{FF2B5EF4-FFF2-40B4-BE49-F238E27FC236}">
                <a16:creationId xmlns:a16="http://schemas.microsoft.com/office/drawing/2014/main" id="{A8AC12F8-6C4C-7B34-0E8E-193FB9DB88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5" y="-3704"/>
            <a:ext cx="12210789" cy="6865406"/>
          </a:xfrm>
          <a:prstGeom prst="rect">
            <a:avLst/>
          </a:prstGeom>
        </p:spPr>
      </p:pic>
      <p:sp>
        <p:nvSpPr>
          <p:cNvPr id="7" name="Tekstvak 6">
            <a:extLst>
              <a:ext uri="{FF2B5EF4-FFF2-40B4-BE49-F238E27FC236}">
                <a16:creationId xmlns:a16="http://schemas.microsoft.com/office/drawing/2014/main" id="{7A5BA537-7BD6-36E4-DB9C-895558CDB937}"/>
              </a:ext>
            </a:extLst>
          </p:cNvPr>
          <p:cNvSpPr txBox="1"/>
          <p:nvPr/>
        </p:nvSpPr>
        <p:spPr>
          <a:xfrm>
            <a:off x="1177159" y="1229711"/>
            <a:ext cx="6547945" cy="461665"/>
          </a:xfrm>
          <a:prstGeom prst="rect">
            <a:avLst/>
          </a:prstGeom>
          <a:noFill/>
        </p:spPr>
        <p:txBody>
          <a:bodyPr wrap="square" lIns="91440" tIns="45720" rIns="91440" bIns="45720" rtlCol="0" anchor="t">
            <a:spAutoFit/>
          </a:bodyPr>
          <a:lstStyle/>
          <a:p>
            <a:r>
              <a:rPr lang="nl-NL" sz="2400" b="1">
                <a:solidFill>
                  <a:srgbClr val="FCD01F"/>
                </a:solidFill>
                <a:latin typeface="Merriweather"/>
              </a:rPr>
              <a:t>JTDS</a:t>
            </a:r>
            <a:endParaRPr lang="en-US"/>
          </a:p>
        </p:txBody>
      </p:sp>
      <p:sp>
        <p:nvSpPr>
          <p:cNvPr id="8" name="Tekstvak 7">
            <a:extLst>
              <a:ext uri="{FF2B5EF4-FFF2-40B4-BE49-F238E27FC236}">
                <a16:creationId xmlns:a16="http://schemas.microsoft.com/office/drawing/2014/main" id="{236089FE-BA8E-2AA0-4E8F-2C2191B334EC}"/>
              </a:ext>
            </a:extLst>
          </p:cNvPr>
          <p:cNvSpPr txBox="1"/>
          <p:nvPr/>
        </p:nvSpPr>
        <p:spPr>
          <a:xfrm>
            <a:off x="2958084" y="2713982"/>
            <a:ext cx="6281928" cy="369332"/>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sp>
        <p:nvSpPr>
          <p:cNvPr id="2" name="Rectangle 1">
            <a:extLst>
              <a:ext uri="{FF2B5EF4-FFF2-40B4-BE49-F238E27FC236}">
                <a16:creationId xmlns:a16="http://schemas.microsoft.com/office/drawing/2014/main" id="{71A680EB-F15A-7A05-86D6-6F0796EBE793}"/>
              </a:ext>
            </a:extLst>
          </p:cNvPr>
          <p:cNvSpPr/>
          <p:nvPr/>
        </p:nvSpPr>
        <p:spPr>
          <a:xfrm>
            <a:off x="1177159" y="1934970"/>
            <a:ext cx="6773661" cy="3970318"/>
          </a:xfrm>
          <a:prstGeom prst="rect">
            <a:avLst/>
          </a:prstGeom>
        </p:spPr>
        <p:txBody>
          <a:bodyPr wrap="square" lIns="91440" tIns="45720" rIns="91440" bIns="45720" anchor="t">
            <a:spAutoFit/>
          </a:bodyPr>
          <a:lstStyle/>
          <a:p>
            <a:endParaRPr lang="nl-NL" b="1">
              <a:latin typeface="Open Sans ExtraBold"/>
              <a:ea typeface="Open Sans ExtraBold"/>
              <a:cs typeface="Open Sans ExtraBold"/>
            </a:endParaRPr>
          </a:p>
          <a:p>
            <a:pPr marL="285750" indent="-285750">
              <a:buFont typeface="Wingdings" panose="05000000000000000000" pitchFamily="2" charset="2"/>
              <a:buChar char="v"/>
            </a:pPr>
            <a:r>
              <a:rPr lang="nl-NL" b="1">
                <a:latin typeface="Open Sans ExtraBold"/>
                <a:ea typeface="Open Sans ExtraBold"/>
                <a:cs typeface="Open Sans ExtraBold"/>
              </a:rPr>
              <a:t>Voorlichting is niet voldoende</a:t>
            </a:r>
          </a:p>
          <a:p>
            <a:pPr marL="285750" indent="-285750">
              <a:buFont typeface="Wingdings" panose="05000000000000000000" pitchFamily="2" charset="2"/>
              <a:buChar char="v"/>
            </a:pPr>
            <a:endParaRPr lang="nl-NL" b="1">
              <a:latin typeface="Open Sans ExtraBold"/>
              <a:ea typeface="Open Sans ExtraBold"/>
              <a:cs typeface="Open Sans ExtraBold"/>
            </a:endParaRPr>
          </a:p>
          <a:p>
            <a:pPr marL="285750" indent="-285750">
              <a:buFont typeface="Wingdings" panose="05000000000000000000" pitchFamily="2" charset="2"/>
              <a:buChar char="v"/>
            </a:pPr>
            <a:r>
              <a:rPr lang="nl-NL" b="1">
                <a:latin typeface="Open Sans ExtraBold"/>
                <a:ea typeface="Open Sans ExtraBold"/>
                <a:cs typeface="Open Sans ExtraBold"/>
              </a:rPr>
              <a:t>Herkennen en weerbaar tegen worden</a:t>
            </a:r>
            <a:endParaRPr lang="nl-NL"/>
          </a:p>
          <a:p>
            <a:pPr marL="285750" indent="-285750">
              <a:buFont typeface="Wingdings" panose="05000000000000000000" pitchFamily="2" charset="2"/>
              <a:buChar char="v"/>
            </a:pPr>
            <a:endParaRPr lang="nl-NL" b="1">
              <a:latin typeface="Open Sans ExtraBold"/>
              <a:ea typeface="Open Sans ExtraBold"/>
              <a:cs typeface="Open Sans ExtraBold"/>
            </a:endParaRPr>
          </a:p>
          <a:p>
            <a:pPr marL="285750" indent="-285750">
              <a:buFont typeface="Wingdings" panose="05000000000000000000" pitchFamily="2" charset="2"/>
              <a:buChar char="v"/>
            </a:pPr>
            <a:r>
              <a:rPr lang="nl-NL" b="1">
                <a:latin typeface="Open Sans ExtraBold"/>
                <a:ea typeface="Open Sans ExtraBold"/>
                <a:cs typeface="Open Sans ExtraBold"/>
              </a:rPr>
              <a:t>Inoculatieprincipe</a:t>
            </a:r>
          </a:p>
          <a:p>
            <a:pPr marL="742950" lvl="1" indent="-285750">
              <a:buFont typeface="Wingdings" panose="05000000000000000000" pitchFamily="2" charset="2"/>
              <a:buChar char="v"/>
            </a:pPr>
            <a:r>
              <a:rPr lang="nl-NL">
                <a:latin typeface="Open Sans"/>
                <a:ea typeface="Open Sans"/>
                <a:cs typeface="Open Sans"/>
              </a:rPr>
              <a:t>Vaccinwerking</a:t>
            </a:r>
            <a:endParaRPr lang="nl-NL" dirty="0">
              <a:latin typeface="Open Sans"/>
              <a:ea typeface="Open Sans"/>
              <a:cs typeface="Open Sans"/>
            </a:endParaRPr>
          </a:p>
          <a:p>
            <a:pPr marL="742950" lvl="1" indent="-285750">
              <a:buFont typeface="Wingdings" panose="05000000000000000000" pitchFamily="2" charset="2"/>
              <a:buChar char="v"/>
            </a:pPr>
            <a:r>
              <a:rPr lang="nl-NL">
                <a:latin typeface="Open Sans"/>
                <a:ea typeface="Open Sans"/>
                <a:cs typeface="Open Sans"/>
              </a:rPr>
              <a:t>Deelnemers zijn na spelen beter in staat om </a:t>
            </a:r>
            <a:br>
              <a:rPr lang="nl-NL" dirty="0">
                <a:latin typeface="Open Sans"/>
                <a:ea typeface="Open Sans"/>
                <a:cs typeface="Open Sans"/>
              </a:rPr>
            </a:br>
            <a:r>
              <a:rPr lang="nl-NL">
                <a:latin typeface="Open Sans"/>
                <a:ea typeface="Open Sans"/>
                <a:cs typeface="Open Sans"/>
              </a:rPr>
              <a:t>1) manipulatieve berichten te herkennen en </a:t>
            </a:r>
            <a:br>
              <a:rPr lang="nl-NL" dirty="0">
                <a:latin typeface="Open Sans"/>
                <a:ea typeface="Open Sans"/>
                <a:cs typeface="Open Sans"/>
              </a:rPr>
            </a:br>
            <a:r>
              <a:rPr lang="nl-NL">
                <a:latin typeface="Open Sans"/>
                <a:ea typeface="Open Sans"/>
                <a:cs typeface="Open Sans"/>
              </a:rPr>
              <a:t>2) potentieel zwakke individuen te identificeren </a:t>
            </a:r>
          </a:p>
          <a:p>
            <a:pPr marL="285750" indent="-285750">
              <a:buFont typeface="Wingdings" panose="05000000000000000000" pitchFamily="2" charset="2"/>
              <a:buChar char="v"/>
            </a:pPr>
            <a:endParaRPr lang="nl-NL" b="1">
              <a:latin typeface="Open Sans ExtraBold"/>
              <a:ea typeface="Open Sans ExtraBold"/>
              <a:cs typeface="Open Sans ExtraBold"/>
            </a:endParaRPr>
          </a:p>
          <a:p>
            <a:pPr marL="285750" indent="-285750">
              <a:buFont typeface="Wingdings" panose="05000000000000000000" pitchFamily="2" charset="2"/>
              <a:buChar char="v"/>
            </a:pPr>
            <a:r>
              <a:rPr lang="nl-NL" b="1">
                <a:latin typeface="Open Sans ExtraBold"/>
                <a:ea typeface="Open Sans ExtraBold"/>
                <a:cs typeface="Open Sans ExtraBold"/>
              </a:rPr>
              <a:t>Pilot in Den Haag</a:t>
            </a:r>
          </a:p>
          <a:p>
            <a:pPr marL="742950" lvl="1" indent="-285750">
              <a:buFont typeface="Wingdings" panose="05000000000000000000" pitchFamily="2" charset="2"/>
              <a:buChar char="v"/>
            </a:pPr>
            <a:r>
              <a:rPr lang="nl-NL">
                <a:latin typeface="Open Sans"/>
                <a:ea typeface="Open Sans"/>
                <a:cs typeface="Open Sans"/>
              </a:rPr>
              <a:t>&gt;80% aanraden aan vrienden</a:t>
            </a:r>
          </a:p>
          <a:p>
            <a:pPr marL="742950" lvl="1" indent="-285750">
              <a:buFont typeface="Wingdings" panose="05000000000000000000" pitchFamily="2" charset="2"/>
              <a:buChar char="v"/>
            </a:pPr>
            <a:r>
              <a:rPr lang="nl-NL">
                <a:latin typeface="Open Sans"/>
                <a:ea typeface="Open Sans"/>
                <a:cs typeface="Open Sans"/>
              </a:rPr>
              <a:t>Anders dan anders</a:t>
            </a:r>
            <a:endParaRPr lang="nl-NL" b="1">
              <a:latin typeface="Open Sans ExtraBold"/>
              <a:ea typeface="Open Sans ExtraBold"/>
              <a:cs typeface="Open Sans ExtraBold"/>
            </a:endParaRPr>
          </a:p>
        </p:txBody>
      </p:sp>
    </p:spTree>
    <p:extLst>
      <p:ext uri="{BB962C8B-B14F-4D97-AF65-F5344CB8AC3E}">
        <p14:creationId xmlns:p14="http://schemas.microsoft.com/office/powerpoint/2010/main" val="993294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7D5994CFB84478CBC59EE63709A0E" ma:contentTypeVersion="18" ma:contentTypeDescription="Een nieuw document maken." ma:contentTypeScope="" ma:versionID="ed55f15f314ed65a76c73fad257519ab">
  <xsd:schema xmlns:xsd="http://www.w3.org/2001/XMLSchema" xmlns:xs="http://www.w3.org/2001/XMLSchema" xmlns:p="http://schemas.microsoft.com/office/2006/metadata/properties" xmlns:ns2="a8800d96-54b0-4432-9f89-7670f2b7330b" xmlns:ns3="fa7d54b2-7826-4b54-ad0b-443b602d45d9" targetNamespace="http://schemas.microsoft.com/office/2006/metadata/properties" ma:root="true" ma:fieldsID="40214af05b06fdd5498c77254af57482" ns2:_="" ns3:_="">
    <xsd:import namespace="a8800d96-54b0-4432-9f89-7670f2b7330b"/>
    <xsd:import namespace="fa7d54b2-7826-4b54-ad0b-443b602d45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00d96-54b0-4432-9f89-7670f2b73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90ba098-8963-4177-a9c0-5ce46bfe6f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7d54b2-7826-4b54-ad0b-443b602d45d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4c88a27-cc9b-4765-9300-6d87410adc6c}" ma:internalName="TaxCatchAll" ma:showField="CatchAllData" ma:web="fa7d54b2-7826-4b54-ad0b-443b602d45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7d54b2-7826-4b54-ad0b-443b602d45d9" xsi:nil="true"/>
    <lcf76f155ced4ddcb4097134ff3c332f xmlns="a8800d96-54b0-4432-9f89-7670f2b733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E109FD-44E1-4D42-86F2-0C80AF07B0C2}"/>
</file>

<file path=customXml/itemProps2.xml><?xml version="1.0" encoding="utf-8"?>
<ds:datastoreItem xmlns:ds="http://schemas.openxmlformats.org/officeDocument/2006/customXml" ds:itemID="{87FE853C-1DDA-45F3-87CD-9D14C326CC86}">
  <ds:schemaRefs>
    <ds:schemaRef ds:uri="345945a6-33cb-415d-85e0-64456191a7b3"/>
    <ds:schemaRef ds:uri="53df6a5f-9334-4503-a845-5e05459a4c71"/>
    <ds:schemaRef ds:uri="d7994863-1812-476b-a75a-85aa2a0aa4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B9302C1-96D1-42EE-8DBA-33E691FDE1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 time!</vt:lpstr>
      <vt:lpstr>Hoe was het om Agent X te zijn?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Bammens, M.T. (Mila)</dc:creator>
  <cp:revision>28</cp:revision>
  <dcterms:created xsi:type="dcterms:W3CDTF">2022-03-11T14:07:24Z</dcterms:created>
  <dcterms:modified xsi:type="dcterms:W3CDTF">2026-04-07T08:19:32Z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0x0101009C57D5994CFB84478CBC59EE63709A0E</vt:lpwstr>
  </property>
  <property fmtid="{D5CDD505-2E9C-101B-9397-08002B2CF9AE}" pid="3" name="MediaServiceImageTags">
    <vt:lpwstr/>
  </property>
</Properties>
</file>