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theme/theme5.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656" r:id="rId3"/>
    <p:sldMasterId id="2147483659" r:id="rId4"/>
  </p:sldMasterIdLst>
  <p:notesMasterIdLst>
    <p:notesMasterId r:id="rId23"/>
  </p:notesMasterIdLst>
  <p:sldIdLst>
    <p:sldId id="256" r:id="rId5"/>
    <p:sldId id="258" r:id="rId6"/>
    <p:sldId id="259" r:id="rId7"/>
    <p:sldId id="276" r:id="rId8"/>
    <p:sldId id="262" r:id="rId9"/>
    <p:sldId id="263" r:id="rId10"/>
    <p:sldId id="264" r:id="rId11"/>
    <p:sldId id="265" r:id="rId12"/>
    <p:sldId id="266" r:id="rId13"/>
    <p:sldId id="275" r:id="rId14"/>
    <p:sldId id="274" r:id="rId15"/>
    <p:sldId id="269" r:id="rId16"/>
    <p:sldId id="270" r:id="rId17"/>
    <p:sldId id="292" r:id="rId18"/>
    <p:sldId id="271" r:id="rId19"/>
    <p:sldId id="272" r:id="rId20"/>
    <p:sldId id="261" r:id="rId21"/>
    <p:sldId id="273"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159" d="100"/>
          <a:sy n="159" d="100"/>
        </p:scale>
        <p:origin x="63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7102EB-983A-419E-91CA-AA8B3075B405}" type="datetimeFigureOut">
              <a:rPr lang="nl-NL" smtClean="0"/>
              <a:t>18-2-2026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E61B5F-7B35-48CC-8B39-402096262ACA}" type="slidenum">
              <a:rPr lang="nl-NL" smtClean="0"/>
              <a:t>‹nr.›</a:t>
            </a:fld>
            <a:endParaRPr lang="nl-NL"/>
          </a:p>
        </p:txBody>
      </p:sp>
    </p:spTree>
    <p:extLst>
      <p:ext uri="{BB962C8B-B14F-4D97-AF65-F5344CB8AC3E}">
        <p14:creationId xmlns:p14="http://schemas.microsoft.com/office/powerpoint/2010/main" val="109893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D360D-F566-68FC-1A90-F4A76BFB13C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4901B7-BE4E-E1E6-FE4D-902E726822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841AF8F-8BA3-8E7F-376B-5BF3DDCE9151}"/>
              </a:ext>
            </a:extLst>
          </p:cNvPr>
          <p:cNvSpPr>
            <a:spLocks noGrp="1"/>
          </p:cNvSpPr>
          <p:nvPr>
            <p:ph type="body" idx="1"/>
          </p:nvPr>
        </p:nvSpPr>
        <p:spPr/>
        <p:txBody>
          <a:bodyPr/>
          <a:lstStyle/>
          <a:p>
            <a:pPr marL="0" indent="0">
              <a:buFont typeface="Arial" panose="020B0604020202020204" pitchFamily="34" charset="0"/>
              <a:buNone/>
            </a:pPr>
            <a:r>
              <a:rPr lang="nl-NL" dirty="0"/>
              <a:t>Wat duurt het lang! Ik kan me goed voorstellen dat dat is wat het eerste is dat in u opkomt. Het duurt ook lang. Ook langer dan wij wenselijk vinden. Maar voordat ik daarop inga, is het wel goed te weten wat er dan precies allemaal gebeurt tussen het moment dat er een beroepschrift wordt ingediend en het moment dat er uitspraak wordt gedaan. In een standaard omgevingszaak is het streven om dat ongeveer binnen een jaar af te ronden.</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Formele fase: binnenkomst beroepschrift, check op vereisten, griffierecht betalen, opvragen dossier en verweerschrift = 4 maanden</a:t>
            </a:r>
          </a:p>
          <a:p>
            <a:pPr marL="171450" indent="-171450">
              <a:buFont typeface="Arial" panose="020B0604020202020204" pitchFamily="34" charset="0"/>
              <a:buChar char="•"/>
            </a:pPr>
            <a:r>
              <a:rPr lang="nl-NL" dirty="0" err="1"/>
              <a:t>StAB</a:t>
            </a:r>
            <a:r>
              <a:rPr lang="nl-NL" dirty="0"/>
              <a:t>: 3 maanden + reactiemogelijkheid van 4 weken</a:t>
            </a:r>
          </a:p>
          <a:p>
            <a:pPr marL="171450" indent="-171450">
              <a:buFont typeface="Arial" panose="020B0604020202020204" pitchFamily="34" charset="0"/>
              <a:buChar char="•"/>
            </a:pPr>
            <a:r>
              <a:rPr lang="nl-NL" dirty="0"/>
              <a:t>Inhoudelijke voorbereiding: afhankelijk van indeling op de zitting</a:t>
            </a:r>
          </a:p>
          <a:p>
            <a:pPr marL="171450" indent="-171450">
              <a:buFont typeface="Arial" panose="020B0604020202020204" pitchFamily="34" charset="0"/>
              <a:buChar char="•"/>
            </a:pPr>
            <a:r>
              <a:rPr lang="nl-NL" dirty="0"/>
              <a:t>Uitspraak: 6-12 weken</a:t>
            </a:r>
          </a:p>
          <a:p>
            <a:endParaRPr lang="nl-NL" dirty="0"/>
          </a:p>
        </p:txBody>
      </p:sp>
      <p:sp>
        <p:nvSpPr>
          <p:cNvPr id="4" name="Tijdelijke aanduiding voor dianummer 3">
            <a:extLst>
              <a:ext uri="{FF2B5EF4-FFF2-40B4-BE49-F238E27FC236}">
                <a16:creationId xmlns:a16="http://schemas.microsoft.com/office/drawing/2014/main" id="{DACB9580-F0C2-B84F-7C80-EC00C1CCAFB4}"/>
              </a:ext>
            </a:extLst>
          </p:cNvPr>
          <p:cNvSpPr>
            <a:spLocks noGrp="1"/>
          </p:cNvSpPr>
          <p:nvPr>
            <p:ph type="sldNum" sz="quarter" idx="5"/>
          </p:nvPr>
        </p:nvSpPr>
        <p:spPr/>
        <p:txBody>
          <a:bodyPr/>
          <a:lstStyle/>
          <a:p>
            <a:fld id="{DD876BC4-471F-4F10-B804-6BBFED849141}" type="slidenum">
              <a:rPr lang="nl-NL" smtClean="0"/>
              <a:t>14</a:t>
            </a:fld>
            <a:endParaRPr lang="nl-NL"/>
          </a:p>
        </p:txBody>
      </p:sp>
    </p:spTree>
    <p:extLst>
      <p:ext uri="{BB962C8B-B14F-4D97-AF65-F5344CB8AC3E}">
        <p14:creationId xmlns:p14="http://schemas.microsoft.com/office/powerpoint/2010/main" val="421134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gin dia: paars/ roo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57EA37-14DB-81EE-BFCA-8A76B5BCA592}"/>
              </a:ext>
            </a:extLst>
          </p:cNvPr>
          <p:cNvSpPr>
            <a:spLocks noGrp="1"/>
          </p:cNvSpPr>
          <p:nvPr>
            <p:ph type="title"/>
          </p:nvPr>
        </p:nvSpPr>
        <p:spPr>
          <a:xfrm>
            <a:off x="838200" y="2858378"/>
            <a:ext cx="5102290" cy="777810"/>
          </a:xfrm>
        </p:spPr>
        <p:txBody>
          <a:bodyPr>
            <a:normAutofit/>
          </a:bodyPr>
          <a:lstStyle>
            <a:lvl1pPr algn="ctr">
              <a:defRPr sz="3600" b="1">
                <a:solidFill>
                  <a:schemeClr val="bg1"/>
                </a:solidFill>
                <a:latin typeface="Univers" panose="020B0603020202030204" pitchFamily="34" charset="0"/>
              </a:defRPr>
            </a:lvl1pPr>
          </a:lstStyle>
          <a:p>
            <a:endParaRPr lang="nl-NL" dirty="0"/>
          </a:p>
        </p:txBody>
      </p:sp>
      <p:sp>
        <p:nvSpPr>
          <p:cNvPr id="5" name="Tijdelijke aanduiding voor tekst 4">
            <a:extLst>
              <a:ext uri="{FF2B5EF4-FFF2-40B4-BE49-F238E27FC236}">
                <a16:creationId xmlns:a16="http://schemas.microsoft.com/office/drawing/2014/main" id="{BA9DE00D-7B5F-8AC2-19CB-81AFBB094DC0}"/>
              </a:ext>
            </a:extLst>
          </p:cNvPr>
          <p:cNvSpPr>
            <a:spLocks noGrp="1"/>
          </p:cNvSpPr>
          <p:nvPr>
            <p:ph type="body" sz="quarter" idx="10" hasCustomPrompt="1"/>
          </p:nvPr>
        </p:nvSpPr>
        <p:spPr>
          <a:xfrm>
            <a:off x="838200" y="3791179"/>
            <a:ext cx="5102290" cy="777810"/>
          </a:xfrm>
        </p:spPr>
        <p:txBody>
          <a:bodyPr/>
          <a:lstStyle>
            <a:lvl1pPr algn="ctr">
              <a:defRPr sz="2400"/>
            </a:lvl1pPr>
          </a:lstStyle>
          <a:p>
            <a:pPr lvl="0"/>
            <a:r>
              <a:rPr lang="nl-NL" dirty="0"/>
              <a:t>Ondertitel toevoegen</a:t>
            </a:r>
          </a:p>
        </p:txBody>
      </p:sp>
      <p:sp>
        <p:nvSpPr>
          <p:cNvPr id="7" name="Tijdelijke aanduiding voor afbeelding 6">
            <a:extLst>
              <a:ext uri="{FF2B5EF4-FFF2-40B4-BE49-F238E27FC236}">
                <a16:creationId xmlns:a16="http://schemas.microsoft.com/office/drawing/2014/main" id="{239F9D3B-02F2-C774-6046-6137A8E7EF79}"/>
              </a:ext>
            </a:extLst>
          </p:cNvPr>
          <p:cNvSpPr>
            <a:spLocks noGrp="1"/>
          </p:cNvSpPr>
          <p:nvPr>
            <p:ph type="pic" sz="quarter" idx="11"/>
          </p:nvPr>
        </p:nvSpPr>
        <p:spPr>
          <a:xfrm>
            <a:off x="6537649" y="696913"/>
            <a:ext cx="5417814" cy="5915025"/>
          </a:xfrm>
          <a:solidFill>
            <a:srgbClr val="F0F0F0"/>
          </a:solidFill>
        </p:spPr>
        <p:txBody>
          <a:bodyPr>
            <a:normAutofit/>
          </a:bodyPr>
          <a:lstStyle>
            <a:lvl1pPr marL="552450" indent="-285750">
              <a:buFont typeface="Arial" panose="020B0604020202020204" pitchFamily="34" charset="0"/>
              <a:buChar char="•"/>
              <a:defRPr sz="2000" b="0">
                <a:solidFill>
                  <a:schemeClr val="tx1"/>
                </a:solidFill>
              </a:defRPr>
            </a:lvl1pPr>
          </a:lstStyle>
          <a:p>
            <a:endParaRPr lang="nl-NL" dirty="0"/>
          </a:p>
          <a:p>
            <a:r>
              <a:rPr lang="nl-NL" dirty="0"/>
              <a:t>Afbeelding</a:t>
            </a:r>
          </a:p>
        </p:txBody>
      </p:sp>
    </p:spTree>
    <p:extLst>
      <p:ext uri="{BB962C8B-B14F-4D97-AF65-F5344CB8AC3E}">
        <p14:creationId xmlns:p14="http://schemas.microsoft.com/office/powerpoint/2010/main" val="2588510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66588E-A2FA-7833-6A3D-4C6E7010F596}"/>
              </a:ext>
            </a:extLst>
          </p:cNvPr>
          <p:cNvSpPr>
            <a:spLocks noGrp="1"/>
          </p:cNvSpPr>
          <p:nvPr>
            <p:ph type="title"/>
          </p:nvPr>
        </p:nvSpPr>
        <p:spPr>
          <a:xfrm>
            <a:off x="529828" y="1468016"/>
            <a:ext cx="5566172" cy="721568"/>
          </a:xfrm>
        </p:spPr>
        <p:txBody>
          <a:bodyPr anchor="b">
            <a:normAutofit/>
          </a:bodyPr>
          <a:lstStyle>
            <a:lvl1pPr>
              <a:defRPr sz="2800"/>
            </a:lvl1pPr>
          </a:lstStyle>
          <a:p>
            <a:r>
              <a:rPr lang="nl-NL" dirty="0"/>
              <a:t>Klik om stijl te bewerken</a:t>
            </a:r>
          </a:p>
        </p:txBody>
      </p:sp>
      <p:sp>
        <p:nvSpPr>
          <p:cNvPr id="4" name="Tijdelijke aanduiding voor tekst 3">
            <a:extLst>
              <a:ext uri="{FF2B5EF4-FFF2-40B4-BE49-F238E27FC236}">
                <a16:creationId xmlns:a16="http://schemas.microsoft.com/office/drawing/2014/main" id="{6676E26A-6D5C-A635-EAB2-E3C411CDFF07}"/>
              </a:ext>
            </a:extLst>
          </p:cNvPr>
          <p:cNvSpPr>
            <a:spLocks noGrp="1"/>
          </p:cNvSpPr>
          <p:nvPr>
            <p:ph type="body" sz="half" idx="2"/>
          </p:nvPr>
        </p:nvSpPr>
        <p:spPr>
          <a:xfrm>
            <a:off x="529828" y="2376196"/>
            <a:ext cx="5566172" cy="42484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9" name="Tijdelijke aanduiding voor afbeelding 8">
            <a:extLst>
              <a:ext uri="{FF2B5EF4-FFF2-40B4-BE49-F238E27FC236}">
                <a16:creationId xmlns:a16="http://schemas.microsoft.com/office/drawing/2014/main" id="{FC1E5B55-B52F-3B6D-EA14-B17E72BD5BF1}"/>
              </a:ext>
            </a:extLst>
          </p:cNvPr>
          <p:cNvSpPr>
            <a:spLocks noGrp="1"/>
          </p:cNvSpPr>
          <p:nvPr>
            <p:ph type="pic" sz="quarter" idx="10"/>
          </p:nvPr>
        </p:nvSpPr>
        <p:spPr>
          <a:xfrm>
            <a:off x="6332376" y="1468016"/>
            <a:ext cx="5616737" cy="5156622"/>
          </a:xfrm>
          <a:solidFill>
            <a:srgbClr val="F0F0F0"/>
          </a:solidFill>
        </p:spPr>
        <p:txBody>
          <a:bodyPr/>
          <a:lstStyle>
            <a:lvl1pPr marL="457200" indent="-457200">
              <a:buFont typeface="Arial" panose="020B0604020202020204" pitchFamily="34" charset="0"/>
              <a:buChar char="•"/>
              <a:defRPr/>
            </a:lvl1pPr>
          </a:lstStyle>
          <a:p>
            <a:endParaRPr lang="nl-NL" dirty="0"/>
          </a:p>
        </p:txBody>
      </p:sp>
    </p:spTree>
    <p:extLst>
      <p:ext uri="{BB962C8B-B14F-4D97-AF65-F5344CB8AC3E}">
        <p14:creationId xmlns:p14="http://schemas.microsoft.com/office/powerpoint/2010/main" val="854546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F2D479EF-55B4-F964-4542-9D40241911C7}"/>
              </a:ext>
            </a:extLst>
          </p:cNvPr>
          <p:cNvSpPr>
            <a:spLocks noGrp="1"/>
          </p:cNvSpPr>
          <p:nvPr>
            <p:ph type="pic" sz="quarter" idx="10"/>
          </p:nvPr>
        </p:nvSpPr>
        <p:spPr>
          <a:xfrm>
            <a:off x="236538" y="1468016"/>
            <a:ext cx="11712575" cy="5150272"/>
          </a:xfrm>
        </p:spPr>
        <p:txBody>
          <a:bodyPr/>
          <a:lstStyle/>
          <a:p>
            <a:endParaRPr lang="nl-NL" dirty="0"/>
          </a:p>
        </p:txBody>
      </p:sp>
    </p:spTree>
    <p:extLst>
      <p:ext uri="{BB962C8B-B14F-4D97-AF65-F5344CB8AC3E}">
        <p14:creationId xmlns:p14="http://schemas.microsoft.com/office/powerpoint/2010/main" val="1376689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8DDA5B-226D-33A3-D53B-BBA3B3E5B8E4}"/>
              </a:ext>
            </a:extLst>
          </p:cNvPr>
          <p:cNvSpPr>
            <a:spLocks noGrp="1"/>
          </p:cNvSpPr>
          <p:nvPr>
            <p:ph type="title"/>
          </p:nvPr>
        </p:nvSpPr>
        <p:spPr>
          <a:xfrm>
            <a:off x="529828" y="1476000"/>
            <a:ext cx="11132344" cy="1185317"/>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CBFBF8F-338B-0AFB-7761-F0ACE31DA529}"/>
              </a:ext>
            </a:extLst>
          </p:cNvPr>
          <p:cNvSpPr>
            <a:spLocks noGrp="1"/>
          </p:cNvSpPr>
          <p:nvPr>
            <p:ph idx="1"/>
          </p:nvPr>
        </p:nvSpPr>
        <p:spPr>
          <a:xfrm>
            <a:off x="240506" y="2884866"/>
            <a:ext cx="11710988" cy="37274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7310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E4810B8-B541-DA48-E686-E92F96FF2500}"/>
              </a:ext>
            </a:extLst>
          </p:cNvPr>
          <p:cNvSpPr>
            <a:spLocks noGrp="1"/>
          </p:cNvSpPr>
          <p:nvPr>
            <p:ph type="body" idx="1"/>
          </p:nvPr>
        </p:nvSpPr>
        <p:spPr>
          <a:xfrm>
            <a:off x="529827" y="1463449"/>
            <a:ext cx="53608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919D67D5-01A7-9DBD-BCEA-C956E6DFD36F}"/>
              </a:ext>
            </a:extLst>
          </p:cNvPr>
          <p:cNvSpPr>
            <a:spLocks noGrp="1"/>
          </p:cNvSpPr>
          <p:nvPr>
            <p:ph sz="half" idx="2"/>
          </p:nvPr>
        </p:nvSpPr>
        <p:spPr>
          <a:xfrm>
            <a:off x="529827" y="2424210"/>
            <a:ext cx="5360899" cy="41943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8B5BFB5-F4CF-FDD2-EC7E-48D98B7CD97C}"/>
              </a:ext>
            </a:extLst>
          </p:cNvPr>
          <p:cNvSpPr>
            <a:spLocks noGrp="1"/>
          </p:cNvSpPr>
          <p:nvPr>
            <p:ph type="body" sz="quarter" idx="3"/>
          </p:nvPr>
        </p:nvSpPr>
        <p:spPr>
          <a:xfrm>
            <a:off x="6172199" y="1463449"/>
            <a:ext cx="5489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9BE4BFFB-4E3C-DA4F-6262-85E575C6C161}"/>
              </a:ext>
            </a:extLst>
          </p:cNvPr>
          <p:cNvSpPr>
            <a:spLocks noGrp="1"/>
          </p:cNvSpPr>
          <p:nvPr>
            <p:ph sz="quarter" idx="4"/>
          </p:nvPr>
        </p:nvSpPr>
        <p:spPr>
          <a:xfrm>
            <a:off x="6172200" y="2424210"/>
            <a:ext cx="5489972" cy="41943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275812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ind dia: paars/ roo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B04A0F7-BEE7-9D7D-4A21-15FECE2243D6}"/>
              </a:ext>
            </a:extLst>
          </p:cNvPr>
          <p:cNvSpPr txBox="1"/>
          <p:nvPr userDrawn="1"/>
        </p:nvSpPr>
        <p:spPr>
          <a:xfrm>
            <a:off x="1676400" y="5102352"/>
            <a:ext cx="321259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rPr>
              <a:t>T</a:t>
            </a:r>
            <a:r>
              <a:rPr lang="en-GB" sz="1400" dirty="0">
                <a:solidFill>
                  <a:schemeClr val="bg1"/>
                </a:solidFill>
              </a:rPr>
              <a:t> 070 - 426 44 26</a:t>
            </a:r>
            <a:br>
              <a:rPr lang="en-GB" sz="1400" dirty="0">
                <a:solidFill>
                  <a:schemeClr val="bg1"/>
                </a:solidFill>
              </a:rPr>
            </a:br>
            <a:r>
              <a:rPr lang="en-GB" sz="1400" b="1" dirty="0">
                <a:solidFill>
                  <a:schemeClr val="bg1"/>
                </a:solidFill>
              </a:rPr>
              <a:t>F</a:t>
            </a:r>
            <a:r>
              <a:rPr lang="en-GB" sz="1400" dirty="0">
                <a:solidFill>
                  <a:schemeClr val="bg1"/>
                </a:solidFill>
              </a:rPr>
              <a:t> 070 - 365 13 80</a:t>
            </a:r>
            <a:br>
              <a:rPr lang="en-GB" sz="1400" dirty="0">
                <a:solidFill>
                  <a:schemeClr val="bg1"/>
                </a:solidFill>
              </a:rPr>
            </a:br>
            <a:r>
              <a:rPr lang="en-GB" sz="1400" b="1" dirty="0">
                <a:solidFill>
                  <a:schemeClr val="bg1"/>
                </a:solidFill>
              </a:rPr>
              <a:t>E</a:t>
            </a:r>
            <a:r>
              <a:rPr lang="en-GB" sz="1400" dirty="0">
                <a:solidFill>
                  <a:schemeClr val="bg1"/>
                </a:solidFill>
              </a:rPr>
              <a:t> voor­lich­ting@raad­van­sta­te.nl</a:t>
            </a:r>
            <a:endParaRPr lang="en-NL" sz="1400" dirty="0">
              <a:solidFill>
                <a:schemeClr val="bg1"/>
              </a:solidFill>
            </a:endParaRPr>
          </a:p>
        </p:txBody>
      </p:sp>
      <p:sp>
        <p:nvSpPr>
          <p:cNvPr id="4" name="Tekstvak 3">
            <a:extLst>
              <a:ext uri="{FF2B5EF4-FFF2-40B4-BE49-F238E27FC236}">
                <a16:creationId xmlns:a16="http://schemas.microsoft.com/office/drawing/2014/main" id="{B2152CD3-1894-B629-EAD3-2435427C5913}"/>
              </a:ext>
            </a:extLst>
          </p:cNvPr>
          <p:cNvSpPr txBox="1"/>
          <p:nvPr userDrawn="1"/>
        </p:nvSpPr>
        <p:spPr>
          <a:xfrm>
            <a:off x="5446776" y="5108448"/>
            <a:ext cx="2100072"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solidFill>
                  <a:schemeClr val="bg1"/>
                </a:solidFill>
              </a:rPr>
              <a:t>Bezoekadres</a:t>
            </a:r>
            <a:br>
              <a:rPr lang="en-GB" sz="1400" dirty="0">
                <a:solidFill>
                  <a:schemeClr val="bg1"/>
                </a:solidFill>
              </a:rPr>
            </a:br>
            <a:r>
              <a:rPr lang="en-GB" sz="1400" dirty="0" err="1">
                <a:solidFill>
                  <a:schemeClr val="bg1"/>
                </a:solidFill>
              </a:rPr>
              <a:t>Kneuterdijk</a:t>
            </a:r>
            <a:r>
              <a:rPr lang="en-GB" sz="1400" dirty="0">
                <a:solidFill>
                  <a:schemeClr val="bg1"/>
                </a:solidFill>
              </a:rPr>
              <a:t> 22</a:t>
            </a:r>
            <a:br>
              <a:rPr lang="en-GB" sz="1400" dirty="0">
                <a:solidFill>
                  <a:schemeClr val="bg1"/>
                </a:solidFill>
              </a:rPr>
            </a:br>
            <a:r>
              <a:rPr lang="en-GB" sz="1400" dirty="0">
                <a:solidFill>
                  <a:schemeClr val="bg1"/>
                </a:solidFill>
              </a:rPr>
              <a:t>2514 EN  Den Haag</a:t>
            </a:r>
            <a:endParaRPr lang="en-NL" sz="1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L" sz="1600" dirty="0">
              <a:solidFill>
                <a:schemeClr val="bg2">
                  <a:lumMod val="10000"/>
                </a:schemeClr>
              </a:solidFill>
            </a:endParaRPr>
          </a:p>
        </p:txBody>
      </p:sp>
      <p:sp>
        <p:nvSpPr>
          <p:cNvPr id="6" name="Tekstvak 5">
            <a:extLst>
              <a:ext uri="{FF2B5EF4-FFF2-40B4-BE49-F238E27FC236}">
                <a16:creationId xmlns:a16="http://schemas.microsoft.com/office/drawing/2014/main" id="{E8EA5B88-9D04-DAD0-03C8-E5FDE323A2F1}"/>
              </a:ext>
            </a:extLst>
          </p:cNvPr>
          <p:cNvSpPr txBox="1"/>
          <p:nvPr userDrawn="1"/>
        </p:nvSpPr>
        <p:spPr>
          <a:xfrm>
            <a:off x="8104632" y="5102352"/>
            <a:ext cx="2575560"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solidFill>
                  <a:schemeClr val="bg1"/>
                </a:solidFill>
              </a:rPr>
              <a:t>Postadres</a:t>
            </a:r>
            <a:br>
              <a:rPr lang="en-GB" sz="1400" b="1" dirty="0">
                <a:solidFill>
                  <a:schemeClr val="bg1"/>
                </a:solidFill>
              </a:rPr>
            </a:br>
            <a:r>
              <a:rPr lang="en-GB" sz="1400" dirty="0">
                <a:solidFill>
                  <a:schemeClr val="bg1"/>
                </a:solidFill>
              </a:rPr>
              <a:t>Postbus 20019</a:t>
            </a:r>
            <a:br>
              <a:rPr lang="en-GB" sz="1400" dirty="0">
                <a:solidFill>
                  <a:schemeClr val="bg1"/>
                </a:solidFill>
              </a:rPr>
            </a:br>
            <a:r>
              <a:rPr lang="en-GB" sz="1400" dirty="0">
                <a:solidFill>
                  <a:schemeClr val="bg1"/>
                </a:solidFill>
              </a:rPr>
              <a:t>2500 EA  Den Haag</a:t>
            </a:r>
            <a:endParaRPr lang="en-NL" sz="1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L" sz="1600" dirty="0">
              <a:solidFill>
                <a:schemeClr val="bg2">
                  <a:lumMod val="10000"/>
                </a:schemeClr>
              </a:solidFill>
            </a:endParaRPr>
          </a:p>
        </p:txBody>
      </p:sp>
    </p:spTree>
    <p:extLst>
      <p:ext uri="{BB962C8B-B14F-4D97-AF65-F5344CB8AC3E}">
        <p14:creationId xmlns:p14="http://schemas.microsoft.com/office/powerpoint/2010/main" val="3296518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rantenkoppen">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FA96A213-8BDD-D2BC-C729-ED9A2CF6DA17}"/>
              </a:ext>
            </a:extLst>
          </p:cNvPr>
          <p:cNvSpPr>
            <a:spLocks noGrp="1"/>
          </p:cNvSpPr>
          <p:nvPr>
            <p:ph type="body" sz="quarter" idx="13"/>
          </p:nvPr>
        </p:nvSpPr>
        <p:spPr>
          <a:xfrm>
            <a:off x="445454" y="1687454"/>
            <a:ext cx="5650546" cy="1331761"/>
          </a:xfrm>
          <a:prstGeom prst="rect">
            <a:avLst/>
          </a:prstGeom>
          <a:blipFill>
            <a:blip r:embed="rId2"/>
            <a:stretch>
              <a:fillRect l="-3041" t="-4064" r="-3041" b="-4064"/>
            </a:stretch>
          </a:blipFill>
        </p:spPr>
        <p:txBody>
          <a:bodyPr lIns="180000" tIns="252000" rIns="216000" anchor="t" anchorCtr="0"/>
          <a:lstStyle>
            <a:lvl1pPr marL="88900" indent="0" defTabSz="538163">
              <a:buNone/>
              <a:tabLst>
                <a:tab pos="88900" algn="l"/>
              </a:tabLst>
              <a:defRPr sz="2000" b="1">
                <a:latin typeface="Univers" panose="020B0603020202030204" pitchFamily="34" charset="0"/>
              </a:defRPr>
            </a:lvl1pPr>
          </a:lstStyle>
          <a:p>
            <a:pPr lvl="0"/>
            <a:r>
              <a:rPr lang="nl-NL" dirty="0"/>
              <a:t>Klikken om de tekststijl van het model te bewerken</a:t>
            </a:r>
          </a:p>
        </p:txBody>
      </p:sp>
      <p:sp>
        <p:nvSpPr>
          <p:cNvPr id="4" name="Tijdelijke aanduiding voor tekst 27">
            <a:extLst>
              <a:ext uri="{FF2B5EF4-FFF2-40B4-BE49-F238E27FC236}">
                <a16:creationId xmlns:a16="http://schemas.microsoft.com/office/drawing/2014/main" id="{ABE82CF3-3F42-7C72-DEDF-204D029239C4}"/>
              </a:ext>
            </a:extLst>
          </p:cNvPr>
          <p:cNvSpPr>
            <a:spLocks noGrp="1"/>
          </p:cNvSpPr>
          <p:nvPr>
            <p:ph type="body" sz="quarter" idx="14"/>
          </p:nvPr>
        </p:nvSpPr>
        <p:spPr>
          <a:xfrm>
            <a:off x="6529136" y="1720027"/>
            <a:ext cx="5217410" cy="1647380"/>
          </a:xfrm>
          <a:prstGeom prst="rect">
            <a:avLst/>
          </a:prstGeom>
          <a:blipFill>
            <a:blip r:embed="rId3"/>
            <a:stretch>
              <a:fillRect l="-3041" t="-4064" r="-3041" b="-4064"/>
            </a:stretch>
          </a:blipFill>
        </p:spPr>
        <p:txBody>
          <a:bodyPr lIns="216000" rIns="216000" anchor="ctr" anchorCtr="0"/>
          <a:lstStyle>
            <a:lvl1pPr marL="0" indent="0">
              <a:buNone/>
              <a:defRPr sz="2000">
                <a:latin typeface="Univers" panose="020B0603020202030204" pitchFamily="34" charset="0"/>
              </a:defRPr>
            </a:lvl1pPr>
          </a:lstStyle>
          <a:p>
            <a:pPr lvl="0"/>
            <a:r>
              <a:rPr lang="nl-NL" dirty="0"/>
              <a:t>Klikken om de tekststijl van het model te bewerken</a:t>
            </a:r>
          </a:p>
        </p:txBody>
      </p:sp>
      <p:sp>
        <p:nvSpPr>
          <p:cNvPr id="5" name="Tijdelijke aanduiding voor tekst 27">
            <a:extLst>
              <a:ext uri="{FF2B5EF4-FFF2-40B4-BE49-F238E27FC236}">
                <a16:creationId xmlns:a16="http://schemas.microsoft.com/office/drawing/2014/main" id="{287253A5-6E67-E799-9C03-437BC85E03ED}"/>
              </a:ext>
            </a:extLst>
          </p:cNvPr>
          <p:cNvSpPr>
            <a:spLocks noGrp="1"/>
          </p:cNvSpPr>
          <p:nvPr>
            <p:ph type="body" sz="quarter" idx="15"/>
          </p:nvPr>
        </p:nvSpPr>
        <p:spPr>
          <a:xfrm>
            <a:off x="445454" y="3114683"/>
            <a:ext cx="5117146" cy="1051267"/>
          </a:xfrm>
          <a:prstGeom prst="rect">
            <a:avLst/>
          </a:prstGeom>
          <a:blipFill>
            <a:blip r:embed="rId4"/>
            <a:stretch>
              <a:fillRect l="-3041" t="-4064" r="-3041" b="-4064"/>
            </a:stretch>
          </a:blipFill>
        </p:spPr>
        <p:txBody>
          <a:bodyPr lIns="288000" tIns="216000" rIns="108000"/>
          <a:lstStyle>
            <a:lvl1pPr marL="0" indent="0">
              <a:buNone/>
              <a:defRPr sz="2000" b="0"/>
            </a:lvl1pPr>
          </a:lstStyle>
          <a:p>
            <a:pPr lvl="0"/>
            <a:r>
              <a:rPr lang="nl-NL" dirty="0"/>
              <a:t>Klikken om de tekststijl van het model te bewerken</a:t>
            </a:r>
          </a:p>
        </p:txBody>
      </p:sp>
      <p:sp>
        <p:nvSpPr>
          <p:cNvPr id="6" name="Tijdelijke aanduiding voor tekst 27">
            <a:extLst>
              <a:ext uri="{FF2B5EF4-FFF2-40B4-BE49-F238E27FC236}">
                <a16:creationId xmlns:a16="http://schemas.microsoft.com/office/drawing/2014/main" id="{6C46B4B7-2006-0DAA-60B8-9E060A734D76}"/>
              </a:ext>
            </a:extLst>
          </p:cNvPr>
          <p:cNvSpPr>
            <a:spLocks noGrp="1"/>
          </p:cNvSpPr>
          <p:nvPr>
            <p:ph type="body" sz="quarter" idx="17"/>
          </p:nvPr>
        </p:nvSpPr>
        <p:spPr>
          <a:xfrm>
            <a:off x="6681787" y="3569586"/>
            <a:ext cx="5031421" cy="1581292"/>
          </a:xfrm>
          <a:prstGeom prst="rect">
            <a:avLst/>
          </a:prstGeom>
          <a:blipFill>
            <a:blip r:embed="rId5"/>
            <a:stretch>
              <a:fillRect l="-3041" t="-4064" r="-3041" b="-4064"/>
            </a:stretch>
          </a:blipFill>
        </p:spPr>
        <p:txBody>
          <a:bodyPr lIns="288000" tIns="288000" rIns="216000"/>
          <a:lstStyle>
            <a:lvl1pPr marL="0" indent="0">
              <a:buNone/>
              <a:defRPr sz="2000">
                <a:latin typeface="Univers" panose="020B0603020202030204" pitchFamily="34" charset="0"/>
              </a:defRPr>
            </a:lvl1pPr>
          </a:lstStyle>
          <a:p>
            <a:pPr lvl="0"/>
            <a:r>
              <a:rPr lang="nl-NL" dirty="0"/>
              <a:t>Klikken om de tekststijl van het model te bewerken</a:t>
            </a:r>
          </a:p>
        </p:txBody>
      </p:sp>
      <p:sp>
        <p:nvSpPr>
          <p:cNvPr id="7" name="Tijdelijke aanduiding voor tekst 27">
            <a:extLst>
              <a:ext uri="{FF2B5EF4-FFF2-40B4-BE49-F238E27FC236}">
                <a16:creationId xmlns:a16="http://schemas.microsoft.com/office/drawing/2014/main" id="{994650A0-CAD8-E0A5-D03A-67DCD56518A4}"/>
              </a:ext>
            </a:extLst>
          </p:cNvPr>
          <p:cNvSpPr>
            <a:spLocks noGrp="1"/>
          </p:cNvSpPr>
          <p:nvPr>
            <p:ph type="body" sz="quarter" idx="18"/>
          </p:nvPr>
        </p:nvSpPr>
        <p:spPr>
          <a:xfrm>
            <a:off x="445454" y="4280468"/>
            <a:ext cx="5308548" cy="1331761"/>
          </a:xfrm>
          <a:prstGeom prst="rect">
            <a:avLst/>
          </a:prstGeom>
          <a:blipFill>
            <a:blip r:embed="rId6"/>
            <a:stretch>
              <a:fillRect l="-3041" t="-4064" r="-3041" b="-4064"/>
            </a:stretch>
          </a:blipFill>
        </p:spPr>
        <p:txBody>
          <a:bodyPr lIns="324000" tIns="288000" rIns="252000" bIns="0"/>
          <a:lstStyle>
            <a:lvl1pPr marL="0" indent="0">
              <a:buNone/>
              <a:defRPr sz="2000" b="1">
                <a:latin typeface="Univers" panose="020B0603020202030204" pitchFamily="34" charset="0"/>
              </a:defRPr>
            </a:lvl1pPr>
          </a:lstStyle>
          <a:p>
            <a:pPr lvl="0"/>
            <a:r>
              <a:rPr lang="nl-NL" dirty="0"/>
              <a:t>Klikken om de tekststijl van het model te bewerken</a:t>
            </a:r>
          </a:p>
        </p:txBody>
      </p:sp>
      <p:sp>
        <p:nvSpPr>
          <p:cNvPr id="8" name="Tijdelijke aanduiding voor tekst 27">
            <a:extLst>
              <a:ext uri="{FF2B5EF4-FFF2-40B4-BE49-F238E27FC236}">
                <a16:creationId xmlns:a16="http://schemas.microsoft.com/office/drawing/2014/main" id="{2B1398E1-F414-43A7-8F31-F05A91B31658}"/>
              </a:ext>
            </a:extLst>
          </p:cNvPr>
          <p:cNvSpPr>
            <a:spLocks noGrp="1"/>
          </p:cNvSpPr>
          <p:nvPr>
            <p:ph type="body" sz="quarter" idx="19"/>
          </p:nvPr>
        </p:nvSpPr>
        <p:spPr>
          <a:xfrm>
            <a:off x="6638925" y="5353058"/>
            <a:ext cx="5117146" cy="1051267"/>
          </a:xfrm>
          <a:prstGeom prst="rect">
            <a:avLst/>
          </a:prstGeom>
          <a:blipFill>
            <a:blip r:embed="rId4"/>
            <a:stretch>
              <a:fillRect l="-3041" t="-4064" r="-3041" b="-4064"/>
            </a:stretch>
          </a:blipFill>
        </p:spPr>
        <p:txBody>
          <a:bodyPr lIns="288000" tIns="216000" rIns="108000"/>
          <a:lstStyle>
            <a:lvl1pPr marL="0" indent="0">
              <a:buNone/>
              <a:defRPr sz="2000" b="0"/>
            </a:lvl1pPr>
          </a:lstStyle>
          <a:p>
            <a:pPr lvl="0"/>
            <a:r>
              <a:rPr lang="nl-NL" dirty="0"/>
              <a:t>Klikken om de tekststijl van het model te bewerken</a:t>
            </a:r>
          </a:p>
        </p:txBody>
      </p:sp>
      <p:sp>
        <p:nvSpPr>
          <p:cNvPr id="9" name="Tijdelijke aanduiding voor tekst 27">
            <a:extLst>
              <a:ext uri="{FF2B5EF4-FFF2-40B4-BE49-F238E27FC236}">
                <a16:creationId xmlns:a16="http://schemas.microsoft.com/office/drawing/2014/main" id="{20CE37C5-ADE2-C829-4FC9-CA6E127F5A22}"/>
              </a:ext>
            </a:extLst>
          </p:cNvPr>
          <p:cNvSpPr>
            <a:spLocks noGrp="1"/>
          </p:cNvSpPr>
          <p:nvPr>
            <p:ph type="body" sz="quarter" idx="20"/>
          </p:nvPr>
        </p:nvSpPr>
        <p:spPr>
          <a:xfrm>
            <a:off x="445453" y="5707697"/>
            <a:ext cx="5650545" cy="807403"/>
          </a:xfrm>
          <a:prstGeom prst="rect">
            <a:avLst/>
          </a:prstGeom>
          <a:blipFill>
            <a:blip r:embed="rId3"/>
            <a:stretch>
              <a:fillRect l="-3041" t="-4064" r="-3041" b="-4064"/>
            </a:stretch>
          </a:blipFill>
        </p:spPr>
        <p:txBody>
          <a:bodyPr lIns="216000" rIns="216000" anchor="ctr" anchorCtr="0"/>
          <a:lstStyle>
            <a:lvl1pPr marL="0" indent="0">
              <a:buNone/>
              <a:defRPr sz="2000">
                <a:latin typeface="Univers" panose="020B0603020202030204" pitchFamily="34" charset="0"/>
              </a:defRPr>
            </a:lvl1pPr>
          </a:lstStyle>
          <a:p>
            <a:pPr lvl="0"/>
            <a:r>
              <a:rPr lang="nl-NL" dirty="0"/>
              <a:t>Klikken om de tekststijl van het model te bewerken</a:t>
            </a:r>
          </a:p>
        </p:txBody>
      </p:sp>
    </p:spTree>
    <p:extLst>
      <p:ext uri="{BB962C8B-B14F-4D97-AF65-F5344CB8AC3E}">
        <p14:creationId xmlns:p14="http://schemas.microsoft.com/office/powerpoint/2010/main" val="18052764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35A3F33-FA3E-7E97-0F2C-DCAC2EEF0C36}"/>
              </a:ext>
            </a:extLst>
          </p:cNvPr>
          <p:cNvSpPr>
            <a:spLocks noGrp="1"/>
          </p:cNvSpPr>
          <p:nvPr>
            <p:ph type="title"/>
          </p:nvPr>
        </p:nvSpPr>
        <p:spPr>
          <a:xfrm>
            <a:off x="838200" y="1179999"/>
            <a:ext cx="510229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CF5DED7F-3166-2D4C-4052-14E1DACA21F2}"/>
              </a:ext>
            </a:extLst>
          </p:cNvPr>
          <p:cNvSpPr>
            <a:spLocks noGrp="1"/>
          </p:cNvSpPr>
          <p:nvPr>
            <p:ph type="body" idx="1"/>
          </p:nvPr>
        </p:nvSpPr>
        <p:spPr>
          <a:xfrm>
            <a:off x="838200" y="2687215"/>
            <a:ext cx="5102290" cy="3489747"/>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Rechthoek 6">
            <a:extLst>
              <a:ext uri="{FF2B5EF4-FFF2-40B4-BE49-F238E27FC236}">
                <a16:creationId xmlns:a16="http://schemas.microsoft.com/office/drawing/2014/main" id="{9F0D6E4A-2B5F-2028-E17F-C03BE147A88E}"/>
              </a:ext>
            </a:extLst>
          </p:cNvPr>
          <p:cNvSpPr/>
          <p:nvPr userDrawn="1"/>
        </p:nvSpPr>
        <p:spPr>
          <a:xfrm>
            <a:off x="0" y="1458857"/>
            <a:ext cx="240506" cy="24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a:extLst>
              <a:ext uri="{FF2B5EF4-FFF2-40B4-BE49-F238E27FC236}">
                <a16:creationId xmlns:a16="http://schemas.microsoft.com/office/drawing/2014/main" id="{33930138-DAC5-378D-F689-9DBD28367288}"/>
              </a:ext>
            </a:extLst>
          </p:cNvPr>
          <p:cNvSpPr/>
          <p:nvPr userDrawn="1"/>
        </p:nvSpPr>
        <p:spPr>
          <a:xfrm>
            <a:off x="11951494" y="1476000"/>
            <a:ext cx="240506" cy="24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B74013ED-316F-17EF-F215-4EE972C85FC5}"/>
              </a:ext>
            </a:extLst>
          </p:cNvPr>
          <p:cNvSpPr/>
          <p:nvPr userDrawn="1"/>
        </p:nvSpPr>
        <p:spPr>
          <a:xfrm>
            <a:off x="0" y="6616800"/>
            <a:ext cx="240506" cy="24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Rechthoek 9">
            <a:extLst>
              <a:ext uri="{FF2B5EF4-FFF2-40B4-BE49-F238E27FC236}">
                <a16:creationId xmlns:a16="http://schemas.microsoft.com/office/drawing/2014/main" id="{6107A460-9121-A2D0-8C6D-752D5B85C561}"/>
              </a:ext>
            </a:extLst>
          </p:cNvPr>
          <p:cNvSpPr/>
          <p:nvPr userDrawn="1"/>
        </p:nvSpPr>
        <p:spPr>
          <a:xfrm>
            <a:off x="11951494" y="6616800"/>
            <a:ext cx="240506" cy="24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907423053"/>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bg1"/>
          </a:solidFill>
          <a:latin typeface="Univers" panose="020B0603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2C7F2F4-48BF-870A-FE97-B8A101C5D945}"/>
              </a:ext>
            </a:extLst>
          </p:cNvPr>
          <p:cNvSpPr>
            <a:spLocks noGrp="1"/>
          </p:cNvSpPr>
          <p:nvPr>
            <p:ph type="title"/>
          </p:nvPr>
        </p:nvSpPr>
        <p:spPr>
          <a:xfrm>
            <a:off x="529828" y="1476000"/>
            <a:ext cx="11132344" cy="1185317"/>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5BD13286-432A-6AFC-1D07-5867A0047897}"/>
              </a:ext>
            </a:extLst>
          </p:cNvPr>
          <p:cNvSpPr>
            <a:spLocks noGrp="1"/>
          </p:cNvSpPr>
          <p:nvPr>
            <p:ph type="body" idx="1"/>
          </p:nvPr>
        </p:nvSpPr>
        <p:spPr>
          <a:xfrm>
            <a:off x="529828" y="2884866"/>
            <a:ext cx="11132344" cy="3213279"/>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Rechthoek 7">
            <a:extLst>
              <a:ext uri="{FF2B5EF4-FFF2-40B4-BE49-F238E27FC236}">
                <a16:creationId xmlns:a16="http://schemas.microsoft.com/office/drawing/2014/main" id="{F1DC083B-004F-53C8-77E9-049E4847C99D}"/>
              </a:ext>
            </a:extLst>
          </p:cNvPr>
          <p:cNvSpPr/>
          <p:nvPr userDrawn="1"/>
        </p:nvSpPr>
        <p:spPr>
          <a:xfrm>
            <a:off x="11951494" y="1476000"/>
            <a:ext cx="240506" cy="24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8E3E5353-C969-85FD-054D-B5F3108A9938}"/>
              </a:ext>
            </a:extLst>
          </p:cNvPr>
          <p:cNvSpPr/>
          <p:nvPr userDrawn="1"/>
        </p:nvSpPr>
        <p:spPr>
          <a:xfrm>
            <a:off x="0" y="6616800"/>
            <a:ext cx="240506" cy="24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Rechthoek 9">
            <a:extLst>
              <a:ext uri="{FF2B5EF4-FFF2-40B4-BE49-F238E27FC236}">
                <a16:creationId xmlns:a16="http://schemas.microsoft.com/office/drawing/2014/main" id="{C5B8C957-4217-A2C8-7F18-F44CAA1E0A6D}"/>
              </a:ext>
            </a:extLst>
          </p:cNvPr>
          <p:cNvSpPr/>
          <p:nvPr userDrawn="1"/>
        </p:nvSpPr>
        <p:spPr>
          <a:xfrm>
            <a:off x="11951494" y="6616800"/>
            <a:ext cx="240506" cy="24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014046293"/>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35A3F33-FA3E-7E97-0F2C-DCAC2EEF0C36}"/>
              </a:ext>
            </a:extLst>
          </p:cNvPr>
          <p:cNvSpPr>
            <a:spLocks noGrp="1"/>
          </p:cNvSpPr>
          <p:nvPr>
            <p:ph type="title"/>
          </p:nvPr>
        </p:nvSpPr>
        <p:spPr>
          <a:xfrm>
            <a:off x="838200" y="1179999"/>
            <a:ext cx="10494264"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CF5DED7F-3166-2D4C-4052-14E1DACA21F2}"/>
              </a:ext>
            </a:extLst>
          </p:cNvPr>
          <p:cNvSpPr>
            <a:spLocks noGrp="1"/>
          </p:cNvSpPr>
          <p:nvPr>
            <p:ph type="body" idx="1"/>
          </p:nvPr>
        </p:nvSpPr>
        <p:spPr>
          <a:xfrm>
            <a:off x="838200" y="2687215"/>
            <a:ext cx="10494264" cy="3489747"/>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Rechthoek 6">
            <a:extLst>
              <a:ext uri="{FF2B5EF4-FFF2-40B4-BE49-F238E27FC236}">
                <a16:creationId xmlns:a16="http://schemas.microsoft.com/office/drawing/2014/main" id="{9F0D6E4A-2B5F-2028-E17F-C03BE147A88E}"/>
              </a:ext>
            </a:extLst>
          </p:cNvPr>
          <p:cNvSpPr/>
          <p:nvPr userDrawn="1"/>
        </p:nvSpPr>
        <p:spPr>
          <a:xfrm>
            <a:off x="0" y="1458857"/>
            <a:ext cx="240506" cy="24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a:extLst>
              <a:ext uri="{FF2B5EF4-FFF2-40B4-BE49-F238E27FC236}">
                <a16:creationId xmlns:a16="http://schemas.microsoft.com/office/drawing/2014/main" id="{33930138-DAC5-378D-F689-9DBD28367288}"/>
              </a:ext>
            </a:extLst>
          </p:cNvPr>
          <p:cNvSpPr/>
          <p:nvPr userDrawn="1"/>
        </p:nvSpPr>
        <p:spPr>
          <a:xfrm>
            <a:off x="11951494" y="1476000"/>
            <a:ext cx="240506" cy="24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B74013ED-316F-17EF-F215-4EE972C85FC5}"/>
              </a:ext>
            </a:extLst>
          </p:cNvPr>
          <p:cNvSpPr/>
          <p:nvPr userDrawn="1"/>
        </p:nvSpPr>
        <p:spPr>
          <a:xfrm>
            <a:off x="0" y="6616800"/>
            <a:ext cx="240506" cy="24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Rechthoek 9">
            <a:extLst>
              <a:ext uri="{FF2B5EF4-FFF2-40B4-BE49-F238E27FC236}">
                <a16:creationId xmlns:a16="http://schemas.microsoft.com/office/drawing/2014/main" id="{6107A460-9121-A2D0-8C6D-752D5B85C561}"/>
              </a:ext>
            </a:extLst>
          </p:cNvPr>
          <p:cNvSpPr/>
          <p:nvPr userDrawn="1"/>
        </p:nvSpPr>
        <p:spPr>
          <a:xfrm>
            <a:off x="11951494" y="6616800"/>
            <a:ext cx="240506" cy="24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299692277"/>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bg1"/>
          </a:solidFill>
          <a:latin typeface="Univers" panose="020B0603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722328"/>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7DF80-BACA-FCC4-C72A-2F1E65F12C73}"/>
              </a:ext>
            </a:extLst>
          </p:cNvPr>
          <p:cNvSpPr>
            <a:spLocks noGrp="1"/>
          </p:cNvSpPr>
          <p:nvPr>
            <p:ph type="title"/>
          </p:nvPr>
        </p:nvSpPr>
        <p:spPr>
          <a:xfrm>
            <a:off x="838200" y="2935377"/>
            <a:ext cx="5102290" cy="777810"/>
          </a:xfrm>
        </p:spPr>
        <p:txBody>
          <a:bodyPr/>
          <a:lstStyle/>
          <a:p>
            <a:r>
              <a:rPr lang="nl-NL" dirty="0"/>
              <a:t>Raad van State</a:t>
            </a:r>
          </a:p>
        </p:txBody>
      </p:sp>
      <p:sp>
        <p:nvSpPr>
          <p:cNvPr id="3" name="Tijdelijke aanduiding voor tekst 2">
            <a:extLst>
              <a:ext uri="{FF2B5EF4-FFF2-40B4-BE49-F238E27FC236}">
                <a16:creationId xmlns:a16="http://schemas.microsoft.com/office/drawing/2014/main" id="{53B20F23-F160-B34A-AC28-D9B0A99A50A8}"/>
              </a:ext>
            </a:extLst>
          </p:cNvPr>
          <p:cNvSpPr>
            <a:spLocks noGrp="1"/>
          </p:cNvSpPr>
          <p:nvPr>
            <p:ph type="body" sz="quarter" idx="10"/>
          </p:nvPr>
        </p:nvSpPr>
        <p:spPr>
          <a:xfrm>
            <a:off x="838200" y="3868178"/>
            <a:ext cx="5102290" cy="777810"/>
          </a:xfrm>
        </p:spPr>
        <p:txBody>
          <a:bodyPr/>
          <a:lstStyle/>
          <a:p>
            <a:pPr marL="0" indent="0">
              <a:buNone/>
            </a:pPr>
            <a:endParaRPr lang="nl-NL" dirty="0"/>
          </a:p>
        </p:txBody>
      </p:sp>
      <p:pic>
        <p:nvPicPr>
          <p:cNvPr id="8" name="Tijdelijke aanduiding voor afbeelding 7" descr="Afbeelding met buitenshuis, gebouw, hemel, Luchtfotografie&#10;&#10;Door AI gegenereerde inhoud is mogelijk onjuist.">
            <a:extLst>
              <a:ext uri="{FF2B5EF4-FFF2-40B4-BE49-F238E27FC236}">
                <a16:creationId xmlns:a16="http://schemas.microsoft.com/office/drawing/2014/main" id="{01EB2483-1C3D-DCBD-0421-25BC38A53F1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p:blipFill>
        <p:spPr>
          <a:xfrm>
            <a:off x="6537649" y="696913"/>
            <a:ext cx="5417814" cy="5915025"/>
          </a:xfrm>
        </p:spPr>
      </p:pic>
    </p:spTree>
    <p:extLst>
      <p:ext uri="{BB962C8B-B14F-4D97-AF65-F5344CB8AC3E}">
        <p14:creationId xmlns:p14="http://schemas.microsoft.com/office/powerpoint/2010/main" val="4155783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720F3988-1105-ADED-AF9B-D7D022AFB912}"/>
              </a:ext>
            </a:extLst>
          </p:cNvPr>
          <p:cNvSpPr>
            <a:spLocks noGrp="1"/>
          </p:cNvSpPr>
          <p:nvPr>
            <p:ph type="body" sz="quarter" idx="19"/>
          </p:nvPr>
        </p:nvSpPr>
        <p:spPr>
          <a:xfrm>
            <a:off x="6443789" y="5286104"/>
            <a:ext cx="5117146" cy="1244346"/>
          </a:xfrm>
        </p:spPr>
        <p:txBody>
          <a:bodyPr/>
          <a:lstStyle/>
          <a:p>
            <a:r>
              <a:rPr lang="nl-NL" b="1" dirty="0"/>
              <a:t>Woonminister Keijzer heroverweegt huurbevriezing na vernietigend advies Raad van State</a:t>
            </a:r>
          </a:p>
          <a:p>
            <a:endParaRPr lang="nl-NL" dirty="0"/>
          </a:p>
        </p:txBody>
      </p:sp>
      <p:sp>
        <p:nvSpPr>
          <p:cNvPr id="8" name="Tijdelijke aanduiding voor tekst 7">
            <a:extLst>
              <a:ext uri="{FF2B5EF4-FFF2-40B4-BE49-F238E27FC236}">
                <a16:creationId xmlns:a16="http://schemas.microsoft.com/office/drawing/2014/main" id="{5DA4733F-519A-2994-431C-9FF366969DA3}"/>
              </a:ext>
            </a:extLst>
          </p:cNvPr>
          <p:cNvSpPr>
            <a:spLocks noGrp="1"/>
          </p:cNvSpPr>
          <p:nvPr>
            <p:ph type="body" sz="quarter" idx="20"/>
          </p:nvPr>
        </p:nvSpPr>
        <p:spPr>
          <a:xfrm>
            <a:off x="2220685" y="4217197"/>
            <a:ext cx="7855132" cy="1153408"/>
          </a:xfrm>
        </p:spPr>
        <p:txBody>
          <a:bodyPr>
            <a:normAutofit/>
          </a:bodyPr>
          <a:lstStyle/>
          <a:p>
            <a:endParaRPr lang="nl-NL" b="1" i="0" dirty="0">
              <a:solidFill>
                <a:srgbClr val="000000"/>
              </a:solidFill>
              <a:effectLst/>
              <a:latin typeface="Roboto" panose="02000000000000000000" pitchFamily="2" charset="0"/>
            </a:endParaRPr>
          </a:p>
          <a:p>
            <a:r>
              <a:rPr lang="nl-NL" dirty="0"/>
              <a:t>Raad van State waarschuwt voor claims als kabinet toeslag op pakketjes van buiten de EU invoert</a:t>
            </a:r>
          </a:p>
          <a:p>
            <a:endParaRPr lang="nl-NL" dirty="0"/>
          </a:p>
        </p:txBody>
      </p:sp>
      <p:sp>
        <p:nvSpPr>
          <p:cNvPr id="9" name="Tijdelijke aanduiding voor tekst 1">
            <a:extLst>
              <a:ext uri="{FF2B5EF4-FFF2-40B4-BE49-F238E27FC236}">
                <a16:creationId xmlns:a16="http://schemas.microsoft.com/office/drawing/2014/main" id="{E33835D2-E684-DEE0-9DB2-689B938D71BD}"/>
              </a:ext>
            </a:extLst>
          </p:cNvPr>
          <p:cNvSpPr>
            <a:spLocks noGrp="1"/>
          </p:cNvSpPr>
          <p:nvPr>
            <p:ph type="body" sz="quarter" idx="13"/>
          </p:nvPr>
        </p:nvSpPr>
        <p:spPr>
          <a:xfrm>
            <a:off x="445452" y="1584960"/>
            <a:ext cx="5431473" cy="1431924"/>
          </a:xfrm>
        </p:spPr>
        <p:txBody>
          <a:bodyPr/>
          <a:lstStyle/>
          <a:p>
            <a:r>
              <a:rPr lang="nl-NL" dirty="0"/>
              <a:t>Raad van State adviseert tegen verbod op religieuze uitingen boa’s, daarvoor moet eerst wet worden aangepast</a:t>
            </a:r>
          </a:p>
        </p:txBody>
      </p:sp>
      <p:sp>
        <p:nvSpPr>
          <p:cNvPr id="10" name="Tijdelijke aanduiding voor tekst 4">
            <a:extLst>
              <a:ext uri="{FF2B5EF4-FFF2-40B4-BE49-F238E27FC236}">
                <a16:creationId xmlns:a16="http://schemas.microsoft.com/office/drawing/2014/main" id="{AD1645D9-6DC0-F3EC-A429-04F1F6B925E3}"/>
              </a:ext>
            </a:extLst>
          </p:cNvPr>
          <p:cNvSpPr txBox="1">
            <a:spLocks/>
          </p:cNvSpPr>
          <p:nvPr/>
        </p:nvSpPr>
        <p:spPr>
          <a:xfrm>
            <a:off x="6443789" y="3016883"/>
            <a:ext cx="5274306" cy="1023894"/>
          </a:xfrm>
          <a:prstGeom prst="rect">
            <a:avLst/>
          </a:prstGeom>
          <a:blipFill>
            <a:blip r:embed="rId2"/>
            <a:stretch>
              <a:fillRect l="-3041" t="-4064" r="-3041" b="-4064"/>
            </a:stretch>
          </a:blipFill>
        </p:spPr>
        <p:txBody>
          <a:bodyPr lIns="288000" tIns="288000" rIns="21600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Univers" panose="020B0603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b="1" dirty="0"/>
              <a:t>Rouwverlof? Oké, vijf dagen dan. En alleen als je een gezin hebt</a:t>
            </a:r>
          </a:p>
        </p:txBody>
      </p:sp>
      <p:sp>
        <p:nvSpPr>
          <p:cNvPr id="11" name="Tijdelijke aanduiding voor tekst 2">
            <a:extLst>
              <a:ext uri="{FF2B5EF4-FFF2-40B4-BE49-F238E27FC236}">
                <a16:creationId xmlns:a16="http://schemas.microsoft.com/office/drawing/2014/main" id="{5103B769-1E64-2A4E-03E1-DE41B26D3209}"/>
              </a:ext>
            </a:extLst>
          </p:cNvPr>
          <p:cNvSpPr>
            <a:spLocks noGrp="1"/>
          </p:cNvSpPr>
          <p:nvPr>
            <p:ph type="body" sz="quarter" idx="14"/>
          </p:nvPr>
        </p:nvSpPr>
        <p:spPr>
          <a:xfrm>
            <a:off x="6264945" y="1657379"/>
            <a:ext cx="5217410" cy="1359504"/>
          </a:xfrm>
        </p:spPr>
        <p:txBody>
          <a:bodyPr/>
          <a:lstStyle/>
          <a:p>
            <a:r>
              <a:rPr lang="nl-NL" dirty="0"/>
              <a:t>Raad van State kraakt wetsvoorstel ‘eerlijker ’vermogensbelasting en stuurt kabinet terug naar de tekentafel</a:t>
            </a:r>
          </a:p>
        </p:txBody>
      </p:sp>
      <p:sp>
        <p:nvSpPr>
          <p:cNvPr id="12" name="Tijdelijke aanduiding voor tekst 3">
            <a:extLst>
              <a:ext uri="{FF2B5EF4-FFF2-40B4-BE49-F238E27FC236}">
                <a16:creationId xmlns:a16="http://schemas.microsoft.com/office/drawing/2014/main" id="{6F169EDB-0851-2290-B082-FF4B24D42CC2}"/>
              </a:ext>
            </a:extLst>
          </p:cNvPr>
          <p:cNvSpPr>
            <a:spLocks noGrp="1"/>
          </p:cNvSpPr>
          <p:nvPr>
            <p:ph type="body" sz="quarter" idx="15"/>
          </p:nvPr>
        </p:nvSpPr>
        <p:spPr>
          <a:xfrm>
            <a:off x="473905" y="3076087"/>
            <a:ext cx="5245856" cy="1141110"/>
          </a:xfrm>
        </p:spPr>
        <p:txBody>
          <a:bodyPr/>
          <a:lstStyle/>
          <a:p>
            <a:r>
              <a:rPr lang="nl-NL" b="1" dirty="0"/>
              <a:t>RvS staat achter openbaar maken WO II-archief, maar adviseert aanpassingen</a:t>
            </a:r>
          </a:p>
        </p:txBody>
      </p:sp>
      <p:sp>
        <p:nvSpPr>
          <p:cNvPr id="13" name="Tijdelijke aanduiding voor tekst 5">
            <a:extLst>
              <a:ext uri="{FF2B5EF4-FFF2-40B4-BE49-F238E27FC236}">
                <a16:creationId xmlns:a16="http://schemas.microsoft.com/office/drawing/2014/main" id="{CA2F5C8C-72F6-D63C-1F50-291DAC750505}"/>
              </a:ext>
            </a:extLst>
          </p:cNvPr>
          <p:cNvSpPr txBox="1">
            <a:spLocks/>
          </p:cNvSpPr>
          <p:nvPr/>
        </p:nvSpPr>
        <p:spPr>
          <a:xfrm>
            <a:off x="626427" y="5547025"/>
            <a:ext cx="5308548" cy="983424"/>
          </a:xfrm>
          <a:prstGeom prst="rect">
            <a:avLst/>
          </a:prstGeom>
          <a:blipFill>
            <a:blip r:embed="rId3"/>
            <a:stretch>
              <a:fillRect l="-3041" t="-4064" r="-3041" b="-4064"/>
            </a:stretch>
          </a:blipFill>
        </p:spPr>
        <p:txBody>
          <a:bodyPr lIns="324000" tIns="288000" rIns="252000" bIns="0"/>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Univers" panose="020B0603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t>Raad van State kritisch op Spoedwet vervangen omgevingswaarde stikstof</a:t>
            </a:r>
          </a:p>
        </p:txBody>
      </p:sp>
    </p:spTree>
    <p:extLst>
      <p:ext uri="{BB962C8B-B14F-4D97-AF65-F5344CB8AC3E}">
        <p14:creationId xmlns:p14="http://schemas.microsoft.com/office/powerpoint/2010/main" val="1622520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FCE3B6-090A-60D4-746C-B8E7449A932B}"/>
              </a:ext>
            </a:extLst>
          </p:cNvPr>
          <p:cNvSpPr>
            <a:spLocks noGrp="1"/>
          </p:cNvSpPr>
          <p:nvPr>
            <p:ph type="title"/>
          </p:nvPr>
        </p:nvSpPr>
        <p:spPr>
          <a:xfrm>
            <a:off x="529828" y="1468016"/>
            <a:ext cx="6543634" cy="721568"/>
          </a:xfrm>
        </p:spPr>
        <p:txBody>
          <a:bodyPr>
            <a:normAutofit fontScale="90000"/>
          </a:bodyPr>
          <a:lstStyle/>
          <a:p>
            <a:r>
              <a:rPr lang="nl-NL" sz="3900" dirty="0"/>
              <a:t>Begrotingstoezicht &amp; Klimaat</a:t>
            </a:r>
            <a:endParaRPr lang="nl-NL" dirty="0"/>
          </a:p>
        </p:txBody>
      </p:sp>
      <p:pic>
        <p:nvPicPr>
          <p:cNvPr id="6" name="Tijdelijke aanduiding voor afbeelding 5" descr="Afbeelding met boekenkast, Planken, Publicatie, overdekt&#10;&#10;Door AI gegenereerde inhoud is mogelijk onjuist.">
            <a:extLst>
              <a:ext uri="{FF2B5EF4-FFF2-40B4-BE49-F238E27FC236}">
                <a16:creationId xmlns:a16="http://schemas.microsoft.com/office/drawing/2014/main" id="{2C02FBEB-5906-6C54-12C8-5339F2D389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7577959" y="1468016"/>
            <a:ext cx="4371154" cy="5156622"/>
          </a:xfrm>
        </p:spPr>
      </p:pic>
      <p:sp>
        <p:nvSpPr>
          <p:cNvPr id="7" name="Tijdelijke aanduiding voor inhoud 2">
            <a:extLst>
              <a:ext uri="{FF2B5EF4-FFF2-40B4-BE49-F238E27FC236}">
                <a16:creationId xmlns:a16="http://schemas.microsoft.com/office/drawing/2014/main" id="{B3F557F7-7199-3540-178F-AD099E49FE83}"/>
              </a:ext>
            </a:extLst>
          </p:cNvPr>
          <p:cNvSpPr txBox="1">
            <a:spLocks/>
          </p:cNvSpPr>
          <p:nvPr/>
        </p:nvSpPr>
        <p:spPr>
          <a:xfrm>
            <a:off x="529828" y="2452059"/>
            <a:ext cx="3084814" cy="42603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91811" lvl="1" indent="-145905">
              <a:lnSpc>
                <a:spcPts val="1891"/>
              </a:lnSpc>
              <a:buFont typeface="Arial"/>
              <a:buChar char="•"/>
            </a:pPr>
            <a:r>
              <a:rPr lang="en-US" sz="1600" dirty="0" err="1"/>
              <a:t>Begrotingstoezicht</a:t>
            </a:r>
            <a:r>
              <a:rPr lang="en-US" sz="1600" dirty="0"/>
              <a:t> </a:t>
            </a:r>
            <a:r>
              <a:rPr lang="en-US" sz="1600" dirty="0" err="1"/>
              <a:t>sinds</a:t>
            </a:r>
            <a:r>
              <a:rPr lang="en-US" sz="1600" dirty="0"/>
              <a:t> 2014</a:t>
            </a:r>
            <a:br>
              <a:rPr lang="en-US" sz="1600" dirty="0"/>
            </a:br>
            <a:endParaRPr lang="en-US" sz="1600" dirty="0"/>
          </a:p>
          <a:p>
            <a:pPr marL="291811" lvl="1" indent="-145905">
              <a:lnSpc>
                <a:spcPts val="1891"/>
              </a:lnSpc>
              <a:buFont typeface="Arial"/>
              <a:buChar char="•"/>
            </a:pPr>
            <a:r>
              <a:rPr lang="en-US" sz="1600" dirty="0" err="1"/>
              <a:t>Onafhankelijk</a:t>
            </a:r>
            <a:r>
              <a:rPr lang="en-US" sz="1600" dirty="0"/>
              <a:t> </a:t>
            </a:r>
            <a:r>
              <a:rPr lang="en-US" sz="1600" dirty="0" err="1"/>
              <a:t>toezicht</a:t>
            </a:r>
            <a:r>
              <a:rPr lang="en-US" sz="1600" dirty="0"/>
              <a:t> op </a:t>
            </a:r>
            <a:r>
              <a:rPr lang="en-US" sz="1600" dirty="0" err="1"/>
              <a:t>naleving</a:t>
            </a:r>
            <a:r>
              <a:rPr lang="en-US" sz="1600" dirty="0"/>
              <a:t> </a:t>
            </a:r>
            <a:r>
              <a:rPr lang="en-US" sz="1600" dirty="0" err="1"/>
              <a:t>Europese</a:t>
            </a:r>
            <a:r>
              <a:rPr lang="en-US" sz="1600" dirty="0"/>
              <a:t> </a:t>
            </a:r>
            <a:r>
              <a:rPr lang="en-US" sz="1600" dirty="0" err="1"/>
              <a:t>begrotingsregels</a:t>
            </a:r>
            <a:r>
              <a:rPr lang="en-US" sz="1600" dirty="0"/>
              <a:t> </a:t>
            </a:r>
            <a:r>
              <a:rPr lang="en-US" sz="1600" dirty="0" err="1"/>
              <a:t>uit</a:t>
            </a:r>
            <a:r>
              <a:rPr lang="en-US" sz="1600" dirty="0"/>
              <a:t> het </a:t>
            </a:r>
            <a:r>
              <a:rPr lang="en-US" sz="1600" dirty="0" err="1"/>
              <a:t>Stabiliteitspact</a:t>
            </a:r>
            <a:br>
              <a:rPr lang="en-US" sz="1600" dirty="0"/>
            </a:br>
            <a:endParaRPr lang="en-US" sz="1600" dirty="0"/>
          </a:p>
          <a:p>
            <a:pPr marL="291811" lvl="1" indent="-145905">
              <a:lnSpc>
                <a:spcPts val="1891"/>
              </a:lnSpc>
              <a:buFont typeface="Arial"/>
              <a:buChar char="•"/>
            </a:pPr>
            <a:r>
              <a:rPr lang="en-US" sz="1600" dirty="0" err="1"/>
              <a:t>Voorjaarsrapportage</a:t>
            </a:r>
            <a:r>
              <a:rPr lang="en-US" sz="1600" dirty="0"/>
              <a:t> (</a:t>
            </a:r>
            <a:r>
              <a:rPr lang="en-US" sz="1600" dirty="0" err="1"/>
              <a:t>april</a:t>
            </a:r>
            <a:r>
              <a:rPr lang="en-US" sz="1600" dirty="0"/>
              <a:t>) en </a:t>
            </a:r>
            <a:r>
              <a:rPr lang="en-US" sz="1600" dirty="0" err="1"/>
              <a:t>septemberrapportage</a:t>
            </a:r>
            <a:r>
              <a:rPr lang="en-US" sz="1600" dirty="0"/>
              <a:t> (</a:t>
            </a:r>
            <a:r>
              <a:rPr lang="en-US" sz="1600" dirty="0" err="1"/>
              <a:t>Prinsjesdag</a:t>
            </a:r>
            <a:r>
              <a:rPr lang="en-US" sz="1600" dirty="0"/>
              <a:t>)</a:t>
            </a:r>
            <a:br>
              <a:rPr lang="en-US" sz="1600" dirty="0"/>
            </a:br>
            <a:endParaRPr lang="en-US" sz="1600" dirty="0"/>
          </a:p>
          <a:p>
            <a:pPr marL="291811" lvl="1" indent="-145905">
              <a:lnSpc>
                <a:spcPts val="1891"/>
              </a:lnSpc>
              <a:buFont typeface="Arial"/>
              <a:buChar char="•"/>
            </a:pPr>
            <a:r>
              <a:rPr lang="en-US" sz="1600" dirty="0" err="1"/>
              <a:t>Aansluiten</a:t>
            </a:r>
            <a:r>
              <a:rPr lang="en-US" sz="1600" dirty="0"/>
              <a:t> op </a:t>
            </a:r>
            <a:r>
              <a:rPr lang="en-US" sz="1600" dirty="0" err="1"/>
              <a:t>belangrijkste</a:t>
            </a:r>
            <a:r>
              <a:rPr lang="en-US" sz="1600" dirty="0"/>
              <a:t> </a:t>
            </a:r>
            <a:r>
              <a:rPr lang="en-US" sz="1600" dirty="0" err="1"/>
              <a:t>momenten</a:t>
            </a:r>
            <a:r>
              <a:rPr lang="en-US" sz="1600" dirty="0"/>
              <a:t> in </a:t>
            </a:r>
            <a:r>
              <a:rPr lang="en-US" sz="1600" dirty="0" err="1"/>
              <a:t>Europees</a:t>
            </a:r>
            <a:r>
              <a:rPr lang="en-US" sz="1600" dirty="0"/>
              <a:t> en </a:t>
            </a:r>
            <a:r>
              <a:rPr lang="en-US" sz="1600" dirty="0" err="1"/>
              <a:t>Nederlands</a:t>
            </a:r>
            <a:r>
              <a:rPr lang="en-US" sz="1600" dirty="0"/>
              <a:t> </a:t>
            </a:r>
            <a:r>
              <a:rPr lang="en-US" sz="1600" dirty="0" err="1"/>
              <a:t>begrotingsproces</a:t>
            </a:r>
            <a:r>
              <a:rPr lang="en-US" sz="1600" dirty="0"/>
              <a:t>.</a:t>
            </a:r>
          </a:p>
          <a:p>
            <a:endParaRPr lang="nl-NL" dirty="0"/>
          </a:p>
        </p:txBody>
      </p:sp>
      <p:sp>
        <p:nvSpPr>
          <p:cNvPr id="8" name="Tijdelijke aanduiding voor inhoud 4">
            <a:extLst>
              <a:ext uri="{FF2B5EF4-FFF2-40B4-BE49-F238E27FC236}">
                <a16:creationId xmlns:a16="http://schemas.microsoft.com/office/drawing/2014/main" id="{D6D499E4-4BC3-973D-252A-1511FC136AA7}"/>
              </a:ext>
            </a:extLst>
          </p:cNvPr>
          <p:cNvSpPr txBox="1">
            <a:spLocks/>
          </p:cNvSpPr>
          <p:nvPr/>
        </p:nvSpPr>
        <p:spPr>
          <a:xfrm>
            <a:off x="4271291" y="2455208"/>
            <a:ext cx="3002032" cy="40816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nl-NL" sz="1600" dirty="0"/>
              <a:t>Afdeling advisering toetst sinds 2019 het klimaatbeleid van de regering</a:t>
            </a:r>
          </a:p>
          <a:p>
            <a:pPr marL="285750" indent="-285750"/>
            <a:r>
              <a:rPr lang="nl-NL" sz="1600" dirty="0"/>
              <a:t>Klimaatwet</a:t>
            </a:r>
          </a:p>
          <a:p>
            <a:pPr lvl="1"/>
            <a:r>
              <a:rPr lang="nl-NL" sz="1600" dirty="0"/>
              <a:t>2050: 95% minder broeikasgassen </a:t>
            </a:r>
          </a:p>
          <a:p>
            <a:pPr lvl="1"/>
            <a:r>
              <a:rPr lang="nl-NL" sz="1600" dirty="0"/>
              <a:t>2030: 55% minder broeikasgassen </a:t>
            </a:r>
          </a:p>
          <a:p>
            <a:pPr marL="285750" indent="-285750"/>
            <a:r>
              <a:rPr lang="nl-NL" sz="1600" dirty="0"/>
              <a:t>Vijfjaarlijks Klimaatplan, tweejaarlijkse Voortgangsrapportage en jaarlijkse Klimaatnota</a:t>
            </a:r>
          </a:p>
        </p:txBody>
      </p:sp>
    </p:spTree>
    <p:extLst>
      <p:ext uri="{BB962C8B-B14F-4D97-AF65-F5344CB8AC3E}">
        <p14:creationId xmlns:p14="http://schemas.microsoft.com/office/powerpoint/2010/main" val="397372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A559B-B5A8-A5F9-6AC9-8844E21936EC}"/>
              </a:ext>
            </a:extLst>
          </p:cNvPr>
          <p:cNvSpPr>
            <a:spLocks noGrp="1"/>
          </p:cNvSpPr>
          <p:nvPr>
            <p:ph type="title"/>
          </p:nvPr>
        </p:nvSpPr>
        <p:spPr>
          <a:xfrm>
            <a:off x="529828" y="1476000"/>
            <a:ext cx="11156752" cy="1185317"/>
          </a:xfrm>
        </p:spPr>
        <p:txBody>
          <a:bodyPr anchor="ctr">
            <a:normAutofit/>
          </a:bodyPr>
          <a:lstStyle/>
          <a:p>
            <a:r>
              <a:rPr lang="nl-NL" dirty="0"/>
              <a:t>Afdeling bestuursrechtspraak</a:t>
            </a:r>
          </a:p>
        </p:txBody>
      </p:sp>
      <p:pic>
        <p:nvPicPr>
          <p:cNvPr id="6" name="Tijdelijke aanduiding voor inhoud 5" descr="Afbeelding met overdekt, muur, meubels, plafond&#10;&#10;Door AI gegenereerde inhoud is mogelijk onjuist.">
            <a:extLst>
              <a:ext uri="{FF2B5EF4-FFF2-40B4-BE49-F238E27FC236}">
                <a16:creationId xmlns:a16="http://schemas.microsoft.com/office/drawing/2014/main" id="{739D0BCF-8D92-40A8-A669-B81683FCAE9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a:stretch/>
        </p:blipFill>
        <p:spPr>
          <a:xfrm>
            <a:off x="240506" y="2661317"/>
            <a:ext cx="11710988" cy="3950977"/>
          </a:xfrm>
          <a:noFill/>
        </p:spPr>
      </p:pic>
    </p:spTree>
    <p:extLst>
      <p:ext uri="{BB962C8B-B14F-4D97-AF65-F5344CB8AC3E}">
        <p14:creationId xmlns:p14="http://schemas.microsoft.com/office/powerpoint/2010/main" val="1651311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9CF8EC-B2CB-7AA3-5E45-91F00128B237}"/>
              </a:ext>
            </a:extLst>
          </p:cNvPr>
          <p:cNvSpPr>
            <a:spLocks noGrp="1"/>
          </p:cNvSpPr>
          <p:nvPr>
            <p:ph type="title"/>
          </p:nvPr>
        </p:nvSpPr>
        <p:spPr>
          <a:xfrm>
            <a:off x="529827" y="1468016"/>
            <a:ext cx="5566172" cy="1265659"/>
          </a:xfrm>
        </p:spPr>
        <p:txBody>
          <a:bodyPr>
            <a:noAutofit/>
          </a:bodyPr>
          <a:lstStyle/>
          <a:p>
            <a:r>
              <a:rPr lang="nl-NL" sz="4000" dirty="0"/>
              <a:t>Afdeling bestuursrechtspraak</a:t>
            </a:r>
          </a:p>
        </p:txBody>
      </p:sp>
      <p:sp>
        <p:nvSpPr>
          <p:cNvPr id="3" name="Tijdelijke aanduiding voor tekst 2">
            <a:extLst>
              <a:ext uri="{FF2B5EF4-FFF2-40B4-BE49-F238E27FC236}">
                <a16:creationId xmlns:a16="http://schemas.microsoft.com/office/drawing/2014/main" id="{0EF84984-E1B2-3819-2584-37A9077C4C38}"/>
              </a:ext>
            </a:extLst>
          </p:cNvPr>
          <p:cNvSpPr>
            <a:spLocks noGrp="1"/>
          </p:cNvSpPr>
          <p:nvPr>
            <p:ph type="body" sz="half" idx="2"/>
          </p:nvPr>
        </p:nvSpPr>
        <p:spPr>
          <a:xfrm>
            <a:off x="529828" y="2886076"/>
            <a:ext cx="5566172" cy="3738562"/>
          </a:xfrm>
        </p:spPr>
        <p:txBody>
          <a:bodyPr>
            <a:normAutofit/>
          </a:bodyPr>
          <a:lstStyle/>
          <a:p>
            <a:pPr marL="291811" lvl="1" indent="-145905">
              <a:lnSpc>
                <a:spcPts val="1891"/>
              </a:lnSpc>
              <a:buFont typeface="Arial"/>
              <a:buChar char="•"/>
            </a:pPr>
            <a:r>
              <a:rPr lang="en-US" sz="1600" dirty="0" err="1"/>
              <a:t>Hoogste</a:t>
            </a:r>
            <a:r>
              <a:rPr lang="en-US" sz="1600" dirty="0"/>
              <a:t> </a:t>
            </a:r>
            <a:r>
              <a:rPr lang="en-US" sz="1600" dirty="0" err="1"/>
              <a:t>algemene</a:t>
            </a:r>
            <a:r>
              <a:rPr lang="en-US" sz="1600" dirty="0"/>
              <a:t> </a:t>
            </a:r>
            <a:r>
              <a:rPr lang="en-US" sz="1600" dirty="0" err="1"/>
              <a:t>bestuursrechter</a:t>
            </a:r>
            <a:endParaRPr lang="en-US" sz="1600" dirty="0"/>
          </a:p>
          <a:p>
            <a:pPr marL="291811" lvl="1" indent="-145905">
              <a:lnSpc>
                <a:spcPts val="1891"/>
              </a:lnSpc>
              <a:buFont typeface="Arial"/>
              <a:buChar char="•"/>
            </a:pPr>
            <a:r>
              <a:rPr lang="en-US" sz="1600" dirty="0"/>
              <a:t>Direct </a:t>
            </a:r>
            <a:r>
              <a:rPr lang="en-US" sz="1600" dirty="0" err="1"/>
              <a:t>beroep</a:t>
            </a:r>
            <a:r>
              <a:rPr lang="en-US" sz="1600" dirty="0"/>
              <a:t> en </a:t>
            </a:r>
            <a:r>
              <a:rPr lang="en-US" sz="1600" dirty="0" err="1"/>
              <a:t>hoger</a:t>
            </a:r>
            <a:r>
              <a:rPr lang="en-US" sz="1600" dirty="0"/>
              <a:t> </a:t>
            </a:r>
            <a:r>
              <a:rPr lang="en-US" sz="1600" dirty="0" err="1"/>
              <a:t>beroep</a:t>
            </a:r>
            <a:endParaRPr lang="en-US" sz="1600" dirty="0"/>
          </a:p>
          <a:p>
            <a:pPr marL="291811" lvl="1" indent="-145905">
              <a:lnSpc>
                <a:spcPts val="1891"/>
              </a:lnSpc>
              <a:buFont typeface="Arial"/>
              <a:buChar char="•"/>
            </a:pPr>
            <a:r>
              <a:rPr lang="en-US" sz="1600" b="1" dirty="0" err="1"/>
              <a:t>Omgevingsrecht</a:t>
            </a:r>
            <a:r>
              <a:rPr lang="en-US" sz="1600" b="1" dirty="0"/>
              <a:t> </a:t>
            </a:r>
          </a:p>
          <a:p>
            <a:pPr marL="674830" lvl="2" indent="-285750">
              <a:lnSpc>
                <a:spcPts val="1891"/>
              </a:lnSpc>
              <a:buFont typeface="Arial" panose="020B0604020202020204" pitchFamily="34" charset="0"/>
              <a:buChar char="•"/>
            </a:pPr>
            <a:r>
              <a:rPr lang="en-US" sz="1600" dirty="0" err="1"/>
              <a:t>Bestemmingsplannen</a:t>
            </a:r>
            <a:r>
              <a:rPr lang="en-US" sz="1600" dirty="0"/>
              <a:t>, </a:t>
            </a:r>
            <a:r>
              <a:rPr lang="en-US" sz="1600" dirty="0" err="1"/>
              <a:t>omgevingsvergunningen</a:t>
            </a:r>
            <a:r>
              <a:rPr lang="en-US" sz="1600" dirty="0"/>
              <a:t>, </a:t>
            </a:r>
            <a:r>
              <a:rPr lang="en-US" sz="1600" dirty="0" err="1"/>
              <a:t>tracébesluiten</a:t>
            </a:r>
            <a:r>
              <a:rPr lang="en-US" sz="1600" dirty="0"/>
              <a:t>, </a:t>
            </a:r>
            <a:r>
              <a:rPr lang="en-US" sz="1600" dirty="0" err="1"/>
              <a:t>natuurvergunningen</a:t>
            </a:r>
            <a:endParaRPr lang="en-US" sz="1600" dirty="0"/>
          </a:p>
          <a:p>
            <a:pPr marL="291811" lvl="1" indent="-145905">
              <a:lnSpc>
                <a:spcPts val="1891"/>
              </a:lnSpc>
              <a:buFont typeface="Arial"/>
              <a:buChar char="•"/>
            </a:pPr>
            <a:r>
              <a:rPr lang="en-US" sz="1600" b="1" dirty="0" err="1"/>
              <a:t>Algemeen</a:t>
            </a:r>
            <a:r>
              <a:rPr lang="en-US" sz="1600" b="1" dirty="0"/>
              <a:t> </a:t>
            </a:r>
            <a:r>
              <a:rPr lang="en-US" sz="1600" b="1" dirty="0" err="1"/>
              <a:t>bestuursrecht</a:t>
            </a:r>
            <a:r>
              <a:rPr lang="en-US" sz="1600" b="1" dirty="0"/>
              <a:t> </a:t>
            </a:r>
          </a:p>
          <a:p>
            <a:pPr marL="674830" lvl="2" indent="-285750">
              <a:lnSpc>
                <a:spcPts val="1891"/>
              </a:lnSpc>
              <a:buFont typeface="Arial" panose="020B0604020202020204" pitchFamily="34" charset="0"/>
              <a:buChar char="•"/>
            </a:pPr>
            <a:r>
              <a:rPr lang="en-US" sz="1600" dirty="0"/>
              <a:t>Subsidies, </a:t>
            </a:r>
            <a:r>
              <a:rPr lang="en-US" sz="1600" dirty="0" err="1"/>
              <a:t>onderwijs</a:t>
            </a:r>
            <a:r>
              <a:rPr lang="en-US" sz="1600" dirty="0"/>
              <a:t>, </a:t>
            </a:r>
            <a:r>
              <a:rPr lang="en-US" sz="1600" dirty="0" err="1"/>
              <a:t>toeslagen</a:t>
            </a:r>
            <a:r>
              <a:rPr lang="en-US" sz="1600" dirty="0"/>
              <a:t>, </a:t>
            </a:r>
            <a:br>
              <a:rPr lang="en-US" sz="1600" dirty="0"/>
            </a:br>
            <a:r>
              <a:rPr lang="en-US" sz="1600" dirty="0"/>
              <a:t>Wet open </a:t>
            </a:r>
            <a:r>
              <a:rPr lang="en-US" sz="1600" dirty="0" err="1"/>
              <a:t>overheid</a:t>
            </a:r>
            <a:r>
              <a:rPr lang="en-US" sz="1600" dirty="0"/>
              <a:t>, APV’s, </a:t>
            </a:r>
            <a:r>
              <a:rPr lang="en-US" sz="1600" dirty="0" err="1"/>
              <a:t>Bibob</a:t>
            </a:r>
            <a:r>
              <a:rPr lang="en-US" sz="1600" dirty="0"/>
              <a:t> en </a:t>
            </a:r>
            <a:r>
              <a:rPr lang="en-US" sz="1600" dirty="0" err="1"/>
              <a:t>kiesrecht</a:t>
            </a:r>
            <a:endParaRPr lang="en-US" sz="1600" dirty="0"/>
          </a:p>
          <a:p>
            <a:pPr marL="291811" lvl="1" indent="-145905">
              <a:lnSpc>
                <a:spcPts val="1891"/>
              </a:lnSpc>
              <a:buFont typeface="Arial"/>
              <a:buChar char="•"/>
            </a:pPr>
            <a:r>
              <a:rPr lang="en-US" sz="1600" b="1" dirty="0" err="1"/>
              <a:t>Vreemdelingenrecht</a:t>
            </a:r>
            <a:r>
              <a:rPr lang="en-US" sz="1600" b="1" dirty="0"/>
              <a:t> </a:t>
            </a:r>
          </a:p>
          <a:p>
            <a:pPr marL="674830" lvl="2" indent="-285750">
              <a:lnSpc>
                <a:spcPts val="1891"/>
              </a:lnSpc>
              <a:buFont typeface="Arial" panose="020B0604020202020204" pitchFamily="34" charset="0"/>
              <a:buChar char="•"/>
            </a:pPr>
            <a:r>
              <a:rPr lang="en-US" sz="1600" dirty="0" err="1"/>
              <a:t>Asiel</a:t>
            </a:r>
            <a:r>
              <a:rPr lang="en-US" sz="1600" dirty="0"/>
              <a:t>- en </a:t>
            </a:r>
            <a:r>
              <a:rPr lang="en-US" sz="1600" dirty="0" err="1"/>
              <a:t>bewaringszaken</a:t>
            </a:r>
            <a:r>
              <a:rPr lang="en-US" sz="1600" dirty="0"/>
              <a:t>, </a:t>
            </a:r>
            <a:r>
              <a:rPr lang="en-US" sz="1600" dirty="0" err="1"/>
              <a:t>naturalisaties</a:t>
            </a:r>
            <a:r>
              <a:rPr lang="en-US" sz="1600" dirty="0"/>
              <a:t>, </a:t>
            </a:r>
            <a:br>
              <a:rPr lang="en-US" sz="1600" dirty="0"/>
            </a:br>
            <a:r>
              <a:rPr lang="en-US" sz="1600" dirty="0"/>
              <a:t>Wet </a:t>
            </a:r>
            <a:r>
              <a:rPr lang="en-US" sz="1600" dirty="0" err="1"/>
              <a:t>arbeid</a:t>
            </a:r>
            <a:r>
              <a:rPr lang="en-US" sz="1600" dirty="0"/>
              <a:t> </a:t>
            </a:r>
            <a:r>
              <a:rPr lang="en-US" sz="1600" dirty="0" err="1"/>
              <a:t>vreemdelingen</a:t>
            </a:r>
            <a:endParaRPr lang="nl-NL" sz="1600" dirty="0"/>
          </a:p>
        </p:txBody>
      </p:sp>
      <p:pic>
        <p:nvPicPr>
          <p:cNvPr id="7" name="Tijdelijke aanduiding voor afbeelding 6" descr="Afbeelding met muur, overdekt, plafond, meubels&#10;&#10;Door AI gegenereerde inhoud is mogelijk onjuist.">
            <a:extLst>
              <a:ext uri="{FF2B5EF4-FFF2-40B4-BE49-F238E27FC236}">
                <a16:creationId xmlns:a16="http://schemas.microsoft.com/office/drawing/2014/main" id="{80A5B04E-1555-E3A2-C0F7-C479363E54B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981109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850F8-2563-4661-363E-8F702A32F3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F5CA94-3D40-F978-8572-57AEA5570F3F}"/>
              </a:ext>
            </a:extLst>
          </p:cNvPr>
          <p:cNvSpPr>
            <a:spLocks noGrp="1" noRot="1" noMove="1" noResize="1" noEditPoints="1" noAdjustHandles="1" noChangeArrowheads="1" noChangeShapeType="1"/>
          </p:cNvSpPr>
          <p:nvPr>
            <p:ph type="title"/>
          </p:nvPr>
        </p:nvSpPr>
        <p:spPr>
          <a:xfrm>
            <a:off x="529828" y="1476000"/>
            <a:ext cx="11156752" cy="1185317"/>
          </a:xfrm>
        </p:spPr>
        <p:txBody>
          <a:bodyPr anchor="ctr">
            <a:normAutofit/>
          </a:bodyPr>
          <a:lstStyle/>
          <a:p>
            <a:r>
              <a:rPr lang="nl-NL" sz="4000" dirty="0"/>
              <a:t>Van beroepschrift tot uitspraak</a:t>
            </a:r>
          </a:p>
        </p:txBody>
      </p:sp>
      <p:pic>
        <p:nvPicPr>
          <p:cNvPr id="73" name="Afbeelding 72">
            <a:extLst>
              <a:ext uri="{FF2B5EF4-FFF2-40B4-BE49-F238E27FC236}">
                <a16:creationId xmlns:a16="http://schemas.microsoft.com/office/drawing/2014/main" id="{2C09C104-2594-C351-E4E0-8150E2B36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75205"/>
            <a:ext cx="12192000" cy="4110518"/>
          </a:xfrm>
          <a:prstGeom prst="rect">
            <a:avLst/>
          </a:prstGeom>
        </p:spPr>
      </p:pic>
      <p:pic>
        <p:nvPicPr>
          <p:cNvPr id="71" name="Afbeelding 70">
            <a:extLst>
              <a:ext uri="{FF2B5EF4-FFF2-40B4-BE49-F238E27FC236}">
                <a16:creationId xmlns:a16="http://schemas.microsoft.com/office/drawing/2014/main" id="{05C54B55-F47C-7C4D-B65F-B7D745B23F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2375205"/>
            <a:ext cx="12191998" cy="4110518"/>
          </a:xfrm>
          <a:prstGeom prst="rect">
            <a:avLst/>
          </a:prstGeom>
        </p:spPr>
      </p:pic>
      <p:pic>
        <p:nvPicPr>
          <p:cNvPr id="69" name="Afbeelding 68">
            <a:extLst>
              <a:ext uri="{FF2B5EF4-FFF2-40B4-BE49-F238E27FC236}">
                <a16:creationId xmlns:a16="http://schemas.microsoft.com/office/drawing/2014/main" id="{9297C8D6-27C8-A298-C21A-97C9781328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375205"/>
            <a:ext cx="12191998" cy="4110518"/>
          </a:xfrm>
          <a:prstGeom prst="rect">
            <a:avLst/>
          </a:prstGeom>
        </p:spPr>
      </p:pic>
      <p:pic>
        <p:nvPicPr>
          <p:cNvPr id="67" name="Afbeelding 66">
            <a:extLst>
              <a:ext uri="{FF2B5EF4-FFF2-40B4-BE49-F238E27FC236}">
                <a16:creationId xmlns:a16="http://schemas.microsoft.com/office/drawing/2014/main" id="{5B5465CF-D99D-42C0-299E-77ADAA3F68D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 y="2375205"/>
            <a:ext cx="12191998" cy="4110518"/>
          </a:xfrm>
          <a:prstGeom prst="rect">
            <a:avLst/>
          </a:prstGeom>
        </p:spPr>
      </p:pic>
      <p:pic>
        <p:nvPicPr>
          <p:cNvPr id="65" name="Afbeelding 64">
            <a:extLst>
              <a:ext uri="{FF2B5EF4-FFF2-40B4-BE49-F238E27FC236}">
                <a16:creationId xmlns:a16="http://schemas.microsoft.com/office/drawing/2014/main" id="{B8472DDF-DCE2-D03B-01D4-D5770506423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 y="2375205"/>
            <a:ext cx="12191998" cy="4110518"/>
          </a:xfrm>
          <a:prstGeom prst="rect">
            <a:avLst/>
          </a:prstGeom>
        </p:spPr>
      </p:pic>
      <p:pic>
        <p:nvPicPr>
          <p:cNvPr id="63" name="Afbeelding 62">
            <a:extLst>
              <a:ext uri="{FF2B5EF4-FFF2-40B4-BE49-F238E27FC236}">
                <a16:creationId xmlns:a16="http://schemas.microsoft.com/office/drawing/2014/main" id="{E44420DF-4A60-B05A-C558-10A39379245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 y="2375205"/>
            <a:ext cx="12191998" cy="4110518"/>
          </a:xfrm>
          <a:prstGeom prst="rect">
            <a:avLst/>
          </a:prstGeom>
        </p:spPr>
      </p:pic>
      <p:pic>
        <p:nvPicPr>
          <p:cNvPr id="61" name="Afbeelding 60">
            <a:extLst>
              <a:ext uri="{FF2B5EF4-FFF2-40B4-BE49-F238E27FC236}">
                <a16:creationId xmlns:a16="http://schemas.microsoft.com/office/drawing/2014/main" id="{EAB5BA43-9327-D0E9-B40B-5D0E8544B23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 y="2375205"/>
            <a:ext cx="12191998" cy="4110518"/>
          </a:xfrm>
          <a:prstGeom prst="rect">
            <a:avLst/>
          </a:prstGeom>
        </p:spPr>
      </p:pic>
      <p:pic>
        <p:nvPicPr>
          <p:cNvPr id="77" name="Afbeelding 76">
            <a:extLst>
              <a:ext uri="{FF2B5EF4-FFF2-40B4-BE49-F238E27FC236}">
                <a16:creationId xmlns:a16="http://schemas.microsoft.com/office/drawing/2014/main" id="{2D3C2CC6-ACB0-C54A-E4A3-6B361C69D09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5" y="2375205"/>
            <a:ext cx="12191998" cy="4110518"/>
          </a:xfrm>
          <a:prstGeom prst="rect">
            <a:avLst/>
          </a:prstGeom>
        </p:spPr>
      </p:pic>
    </p:spTree>
    <p:extLst>
      <p:ext uri="{BB962C8B-B14F-4D97-AF65-F5344CB8AC3E}">
        <p14:creationId xmlns:p14="http://schemas.microsoft.com/office/powerpoint/2010/main" val="158792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5A1DEA-A373-27E2-4FB0-CE7F750108F0}"/>
              </a:ext>
            </a:extLst>
          </p:cNvPr>
          <p:cNvSpPr>
            <a:spLocks noGrp="1"/>
          </p:cNvSpPr>
          <p:nvPr>
            <p:ph type="title"/>
          </p:nvPr>
        </p:nvSpPr>
        <p:spPr/>
        <p:txBody>
          <a:bodyPr>
            <a:normAutofit/>
          </a:bodyPr>
          <a:lstStyle/>
          <a:p>
            <a:r>
              <a:rPr lang="nl-NL" sz="4000" dirty="0"/>
              <a:t>Toetsing besluiten</a:t>
            </a:r>
          </a:p>
        </p:txBody>
      </p:sp>
      <p:sp>
        <p:nvSpPr>
          <p:cNvPr id="3" name="Tijdelijke aanduiding voor tekst 2">
            <a:extLst>
              <a:ext uri="{FF2B5EF4-FFF2-40B4-BE49-F238E27FC236}">
                <a16:creationId xmlns:a16="http://schemas.microsoft.com/office/drawing/2014/main" id="{20DFFA82-AFFF-5CB5-511A-13B4C6C66BCA}"/>
              </a:ext>
            </a:extLst>
          </p:cNvPr>
          <p:cNvSpPr>
            <a:spLocks noGrp="1"/>
          </p:cNvSpPr>
          <p:nvPr>
            <p:ph type="body" sz="half" idx="2"/>
          </p:nvPr>
        </p:nvSpPr>
        <p:spPr/>
        <p:txBody>
          <a:bodyPr/>
          <a:lstStyle/>
          <a:p>
            <a:pPr marL="285750" indent="-285750">
              <a:buFont typeface="Arial" panose="020B0604020202020204" pitchFamily="34" charset="0"/>
              <a:buChar char="•"/>
            </a:pPr>
            <a:r>
              <a:rPr lang="nl-NL" sz="1600" dirty="0">
                <a:latin typeface="+mj-lt"/>
                <a:ea typeface="Times New Roman" panose="02020603050405020304" pitchFamily="18" charset="0"/>
                <a:cs typeface="Arial" panose="020B0604020202020204" pitchFamily="34" charset="0"/>
              </a:rPr>
              <a:t>Besluiten worden getoetst </a:t>
            </a:r>
            <a:r>
              <a:rPr lang="nl-NL" sz="1600" dirty="0">
                <a:effectLst/>
                <a:latin typeface="+mj-lt"/>
                <a:ea typeface="Times New Roman" panose="02020603050405020304" pitchFamily="18" charset="0"/>
                <a:cs typeface="Arial" panose="020B0604020202020204" pitchFamily="34" charset="0"/>
              </a:rPr>
              <a:t>aan de hand van de bezwaren die daartegen zijn aangevoerd. </a:t>
            </a:r>
          </a:p>
          <a:p>
            <a:pPr marL="285750" indent="-285750">
              <a:buFont typeface="Arial" panose="020B0604020202020204" pitchFamily="34" charset="0"/>
              <a:buChar char="•"/>
            </a:pPr>
            <a:r>
              <a:rPr lang="nl-NL" sz="1600" dirty="0">
                <a:latin typeface="+mj-lt"/>
                <a:ea typeface="Times New Roman" panose="02020603050405020304" pitchFamily="18" charset="0"/>
                <a:cs typeface="Arial" panose="020B0604020202020204" pitchFamily="34" charset="0"/>
              </a:rPr>
              <a:t>Is het besluit r</a:t>
            </a:r>
            <a:r>
              <a:rPr lang="nl-NL" sz="1600" dirty="0">
                <a:effectLst/>
                <a:latin typeface="+mj-lt"/>
                <a:ea typeface="Times New Roman" panose="02020603050405020304" pitchFamily="18" charset="0"/>
                <a:cs typeface="Arial" panose="020B0604020202020204" pitchFamily="34" charset="0"/>
              </a:rPr>
              <a:t>echtmatig? Heeft overheid zich aan de wet gehouden, is het besluit zorgvuldig voorbereid en goed gemotiveerd? </a:t>
            </a:r>
          </a:p>
          <a:p>
            <a:pPr marL="285750" indent="-285750">
              <a:buFont typeface="Arial" panose="020B0604020202020204" pitchFamily="34" charset="0"/>
              <a:buChar char="•"/>
            </a:pPr>
            <a:r>
              <a:rPr lang="nl-NL" sz="1600" dirty="0">
                <a:effectLst/>
                <a:latin typeface="+mj-lt"/>
                <a:ea typeface="Times New Roman" panose="02020603050405020304" pitchFamily="18" charset="0"/>
                <a:cs typeface="Arial" panose="020B0604020202020204" pitchFamily="34" charset="0"/>
              </a:rPr>
              <a:t>Bij bepaalde besluiten kijkt de bestuursrechter of alle belangen goed tegen elkaar zijn afgewogen.</a:t>
            </a:r>
            <a:endParaRPr lang="nl-NL" sz="1600" dirty="0">
              <a:effectLst/>
              <a:latin typeface="+mj-lt"/>
              <a:ea typeface="Times New Roman" panose="02020603050405020304" pitchFamily="18" charset="0"/>
              <a:cs typeface="Times New Roman" panose="02020603050405020304" pitchFamily="18" charset="0"/>
            </a:endParaRPr>
          </a:p>
          <a:p>
            <a:endParaRPr lang="nl-NL" dirty="0"/>
          </a:p>
        </p:txBody>
      </p:sp>
      <p:pic>
        <p:nvPicPr>
          <p:cNvPr id="10" name="Tijdelijke aanduiding voor afbeelding 9" descr="Afbeelding met muur, overdekt, computer, bureau&#10;&#10;Door AI gegenereerde inhoud is mogelijk onjuist.">
            <a:extLst>
              <a:ext uri="{FF2B5EF4-FFF2-40B4-BE49-F238E27FC236}">
                <a16:creationId xmlns:a16="http://schemas.microsoft.com/office/drawing/2014/main" id="{8307A9EF-B1F5-8FAF-654C-0F8938EBB61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6332376" y="1468016"/>
            <a:ext cx="5616737" cy="5156622"/>
          </a:xfrm>
        </p:spPr>
      </p:pic>
    </p:spTree>
    <p:extLst>
      <p:ext uri="{BB962C8B-B14F-4D97-AF65-F5344CB8AC3E}">
        <p14:creationId xmlns:p14="http://schemas.microsoft.com/office/powerpoint/2010/main" val="2003582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70F8F6-6AC0-0341-6945-42DC6B9C88ED}"/>
              </a:ext>
            </a:extLst>
          </p:cNvPr>
          <p:cNvSpPr>
            <a:spLocks noGrp="1"/>
          </p:cNvSpPr>
          <p:nvPr>
            <p:ph type="title"/>
          </p:nvPr>
        </p:nvSpPr>
        <p:spPr>
          <a:xfrm>
            <a:off x="529828" y="1468016"/>
            <a:ext cx="5566172" cy="1246609"/>
          </a:xfrm>
        </p:spPr>
        <p:txBody>
          <a:bodyPr>
            <a:noAutofit/>
          </a:bodyPr>
          <a:lstStyle/>
          <a:p>
            <a:r>
              <a:rPr lang="nl-NL" sz="4000" dirty="0"/>
              <a:t>Rechtseenheid en rechtsontwikkeling</a:t>
            </a:r>
          </a:p>
        </p:txBody>
      </p:sp>
      <p:sp>
        <p:nvSpPr>
          <p:cNvPr id="3" name="Tijdelijke aanduiding voor tekst 2">
            <a:extLst>
              <a:ext uri="{FF2B5EF4-FFF2-40B4-BE49-F238E27FC236}">
                <a16:creationId xmlns:a16="http://schemas.microsoft.com/office/drawing/2014/main" id="{4F41E303-F0F5-DACA-506F-E4C19C5FAF2E}"/>
              </a:ext>
            </a:extLst>
          </p:cNvPr>
          <p:cNvSpPr>
            <a:spLocks noGrp="1"/>
          </p:cNvSpPr>
          <p:nvPr>
            <p:ph type="body" sz="half" idx="2"/>
          </p:nvPr>
        </p:nvSpPr>
        <p:spPr>
          <a:xfrm>
            <a:off x="529828" y="2819400"/>
            <a:ext cx="5566172" cy="3805238"/>
          </a:xfrm>
        </p:spPr>
        <p:txBody>
          <a:bodyPr/>
          <a:lstStyle/>
          <a:p>
            <a:pPr marL="285750" indent="-285750">
              <a:buFont typeface="Arial" panose="020B0604020202020204" pitchFamily="34" charset="0"/>
              <a:buChar char="•"/>
            </a:pPr>
            <a:r>
              <a:rPr lang="nl-NL" sz="1600" dirty="0">
                <a:latin typeface="+mj-lt"/>
                <a:ea typeface="Times New Roman" panose="02020603050405020304" pitchFamily="18" charset="0"/>
                <a:cs typeface="Arial" panose="020B0604020202020204" pitchFamily="34" charset="0"/>
              </a:rPr>
              <a:t>Individuele rechtsbescherming, maar Afdeling bestuursrechtspraak heeft ook </a:t>
            </a:r>
            <a:r>
              <a:rPr lang="nl-NL" sz="1600" dirty="0">
                <a:effectLst/>
                <a:latin typeface="+mj-lt"/>
                <a:ea typeface="Times New Roman" panose="02020603050405020304" pitchFamily="18" charset="0"/>
                <a:cs typeface="Arial" panose="020B0604020202020204" pitchFamily="34" charset="0"/>
              </a:rPr>
              <a:t>belangrijke taak op het gebied van rechtseenheid en rechtsontwikkeling. </a:t>
            </a:r>
          </a:p>
          <a:p>
            <a:pPr marL="285750" indent="-285750">
              <a:buFont typeface="Arial" panose="020B0604020202020204" pitchFamily="34" charset="0"/>
              <a:buChar char="•"/>
            </a:pPr>
            <a:r>
              <a:rPr lang="nl-NL" sz="1600" dirty="0">
                <a:effectLst/>
                <a:latin typeface="+mj-lt"/>
                <a:ea typeface="Times New Roman" panose="02020603050405020304" pitchFamily="18" charset="0"/>
                <a:cs typeface="Arial" panose="020B0604020202020204" pitchFamily="34" charset="0"/>
              </a:rPr>
              <a:t>In goede samenwerking met de drie andere hoge bestuursrechters in Nederland: de Hoge Raad, de Centrale Raad van Beroep en het College van Beroep voor het bedrijfsleven.</a:t>
            </a:r>
            <a:endParaRPr lang="nl-NL" sz="1600" dirty="0">
              <a:effectLst/>
              <a:latin typeface="+mj-lt"/>
              <a:ea typeface="Times New Roman" panose="02020603050405020304" pitchFamily="18" charset="0"/>
              <a:cs typeface="Times New Roman" panose="02020603050405020304" pitchFamily="18" charset="0"/>
            </a:endParaRPr>
          </a:p>
          <a:p>
            <a:endParaRPr lang="nl-NL" dirty="0"/>
          </a:p>
        </p:txBody>
      </p:sp>
      <p:pic>
        <p:nvPicPr>
          <p:cNvPr id="10" name="Tijdelijke aanduiding voor afbeelding 9" descr="Afbeelding met muur, overdekt, houten&#10;&#10;Door AI gegenereerde inhoud is mogelijk onjuist.">
            <a:extLst>
              <a:ext uri="{FF2B5EF4-FFF2-40B4-BE49-F238E27FC236}">
                <a16:creationId xmlns:a16="http://schemas.microsoft.com/office/drawing/2014/main" id="{5CAB0BB1-C797-62D3-C916-BFBA7BEC66D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064421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2A1AA66-6982-9499-6B2F-68BC874B8AA3}"/>
              </a:ext>
            </a:extLst>
          </p:cNvPr>
          <p:cNvSpPr>
            <a:spLocks noGrp="1"/>
          </p:cNvSpPr>
          <p:nvPr>
            <p:ph type="body" sz="quarter" idx="13"/>
          </p:nvPr>
        </p:nvSpPr>
        <p:spPr/>
        <p:txBody>
          <a:bodyPr/>
          <a:lstStyle/>
          <a:p>
            <a:r>
              <a:rPr lang="nl-NL" sz="2400" dirty="0"/>
              <a:t>Raad van State beperkt schuiven met stikstofruimte verder</a:t>
            </a:r>
          </a:p>
        </p:txBody>
      </p:sp>
      <p:sp>
        <p:nvSpPr>
          <p:cNvPr id="3" name="Tijdelijke aanduiding voor tekst 2">
            <a:extLst>
              <a:ext uri="{FF2B5EF4-FFF2-40B4-BE49-F238E27FC236}">
                <a16:creationId xmlns:a16="http://schemas.microsoft.com/office/drawing/2014/main" id="{2C87F1AB-17B9-2644-FC8C-465C87249FE8}"/>
              </a:ext>
            </a:extLst>
          </p:cNvPr>
          <p:cNvSpPr>
            <a:spLocks noGrp="1"/>
          </p:cNvSpPr>
          <p:nvPr>
            <p:ph type="body" sz="quarter" idx="14"/>
          </p:nvPr>
        </p:nvSpPr>
        <p:spPr>
          <a:xfrm>
            <a:off x="6529136" y="1720027"/>
            <a:ext cx="5217410" cy="1214762"/>
          </a:xfrm>
        </p:spPr>
        <p:txBody>
          <a:bodyPr/>
          <a:lstStyle/>
          <a:p>
            <a:endParaRPr lang="nl-NL" dirty="0"/>
          </a:p>
          <a:p>
            <a:r>
              <a:rPr lang="nl-NL" dirty="0"/>
              <a:t>Vluchtelingen die niet op tijd inburgeren mogen geen boete krijgen, zegt Raad van State</a:t>
            </a:r>
          </a:p>
          <a:p>
            <a:endParaRPr lang="nl-NL" b="1" dirty="0"/>
          </a:p>
        </p:txBody>
      </p:sp>
      <p:sp>
        <p:nvSpPr>
          <p:cNvPr id="4" name="Tijdelijke aanduiding voor tekst 3">
            <a:extLst>
              <a:ext uri="{FF2B5EF4-FFF2-40B4-BE49-F238E27FC236}">
                <a16:creationId xmlns:a16="http://schemas.microsoft.com/office/drawing/2014/main" id="{3A4671C1-9F9E-FCE4-D834-D267D80A1DD7}"/>
              </a:ext>
            </a:extLst>
          </p:cNvPr>
          <p:cNvSpPr>
            <a:spLocks noGrp="1"/>
          </p:cNvSpPr>
          <p:nvPr>
            <p:ph type="body" sz="quarter" idx="15"/>
          </p:nvPr>
        </p:nvSpPr>
        <p:spPr/>
        <p:txBody>
          <a:bodyPr/>
          <a:lstStyle/>
          <a:p>
            <a:r>
              <a:rPr lang="nl-NL" b="1" dirty="0"/>
              <a:t>RvS: bioscoop mag niet zomaar contant geld weigeren 'vanwege veiligheid'</a:t>
            </a:r>
          </a:p>
        </p:txBody>
      </p:sp>
      <p:sp>
        <p:nvSpPr>
          <p:cNvPr id="5" name="Tijdelijke aanduiding voor tekst 4">
            <a:extLst>
              <a:ext uri="{FF2B5EF4-FFF2-40B4-BE49-F238E27FC236}">
                <a16:creationId xmlns:a16="http://schemas.microsoft.com/office/drawing/2014/main" id="{D834399A-3043-D215-F86F-0665FC5B8F05}"/>
              </a:ext>
            </a:extLst>
          </p:cNvPr>
          <p:cNvSpPr>
            <a:spLocks noGrp="1"/>
          </p:cNvSpPr>
          <p:nvPr>
            <p:ph type="body" sz="quarter" idx="17"/>
          </p:nvPr>
        </p:nvSpPr>
        <p:spPr>
          <a:xfrm>
            <a:off x="6105524" y="3019216"/>
            <a:ext cx="5650546" cy="1146734"/>
          </a:xfrm>
        </p:spPr>
        <p:txBody>
          <a:bodyPr/>
          <a:lstStyle/>
          <a:p>
            <a:r>
              <a:rPr lang="nl-NL" b="1" dirty="0"/>
              <a:t>Raad van State: bestuurlijk verplaatsen van XR-activisten mocht niet (op deze manier)</a:t>
            </a:r>
          </a:p>
        </p:txBody>
      </p:sp>
      <p:sp>
        <p:nvSpPr>
          <p:cNvPr id="6" name="Tijdelijke aanduiding voor tekst 5">
            <a:extLst>
              <a:ext uri="{FF2B5EF4-FFF2-40B4-BE49-F238E27FC236}">
                <a16:creationId xmlns:a16="http://schemas.microsoft.com/office/drawing/2014/main" id="{9B4FE084-31B4-060F-6C3E-EC0DE46FCDA8}"/>
              </a:ext>
            </a:extLst>
          </p:cNvPr>
          <p:cNvSpPr>
            <a:spLocks noGrp="1"/>
          </p:cNvSpPr>
          <p:nvPr>
            <p:ph type="body" sz="quarter" idx="18"/>
          </p:nvPr>
        </p:nvSpPr>
        <p:spPr>
          <a:xfrm>
            <a:off x="2394857" y="4250377"/>
            <a:ext cx="8203474" cy="730926"/>
          </a:xfrm>
        </p:spPr>
        <p:txBody>
          <a:bodyPr/>
          <a:lstStyle/>
          <a:p>
            <a:r>
              <a:rPr lang="nl-NL" dirty="0"/>
              <a:t>Vlotte afhandeling van bezwaren tegen woningbouw werkt</a:t>
            </a:r>
          </a:p>
        </p:txBody>
      </p:sp>
      <p:sp>
        <p:nvSpPr>
          <p:cNvPr id="9" name="Tijdelijke aanduiding voor tekst 8">
            <a:extLst>
              <a:ext uri="{FF2B5EF4-FFF2-40B4-BE49-F238E27FC236}">
                <a16:creationId xmlns:a16="http://schemas.microsoft.com/office/drawing/2014/main" id="{AEF0A05A-540C-2ADC-726D-E825C5457593}"/>
              </a:ext>
            </a:extLst>
          </p:cNvPr>
          <p:cNvSpPr>
            <a:spLocks noGrp="1"/>
          </p:cNvSpPr>
          <p:nvPr>
            <p:ph type="body" sz="quarter" idx="19"/>
          </p:nvPr>
        </p:nvSpPr>
        <p:spPr>
          <a:xfrm>
            <a:off x="7080069" y="5059680"/>
            <a:ext cx="4676002" cy="1344646"/>
          </a:xfrm>
        </p:spPr>
        <p:txBody>
          <a:bodyPr/>
          <a:lstStyle/>
          <a:p>
            <a:r>
              <a:rPr lang="nl-NL" b="1" dirty="0"/>
              <a:t>Burgemeesters mogen demonstratie voor ingang abortuskliniek verbieden, oordeelt Raad van State</a:t>
            </a:r>
          </a:p>
          <a:p>
            <a:endParaRPr lang="nl-NL" dirty="0"/>
          </a:p>
        </p:txBody>
      </p:sp>
      <p:sp>
        <p:nvSpPr>
          <p:cNvPr id="10" name="Tijdelijke aanduiding voor tekst 9">
            <a:extLst>
              <a:ext uri="{FF2B5EF4-FFF2-40B4-BE49-F238E27FC236}">
                <a16:creationId xmlns:a16="http://schemas.microsoft.com/office/drawing/2014/main" id="{888C6C9D-A4BD-9F5A-451E-9FB3629CBE3A}"/>
              </a:ext>
            </a:extLst>
          </p:cNvPr>
          <p:cNvSpPr>
            <a:spLocks noGrp="1"/>
          </p:cNvSpPr>
          <p:nvPr>
            <p:ph type="body" sz="quarter" idx="20"/>
          </p:nvPr>
        </p:nvSpPr>
        <p:spPr>
          <a:xfrm>
            <a:off x="445453" y="5353059"/>
            <a:ext cx="5650545" cy="1051267"/>
          </a:xfrm>
        </p:spPr>
        <p:txBody>
          <a:bodyPr/>
          <a:lstStyle/>
          <a:p>
            <a:endParaRPr lang="nl-NL" b="1" i="0" dirty="0">
              <a:solidFill>
                <a:srgbClr val="000000"/>
              </a:solidFill>
              <a:effectLst/>
              <a:latin typeface="Domine"/>
            </a:endParaRPr>
          </a:p>
          <a:p>
            <a:r>
              <a:rPr lang="nl-NL" b="1" dirty="0"/>
              <a:t>Raad van State: megabouwproject met 5.600 woningen in Valkenhorst mag beginnen</a:t>
            </a:r>
          </a:p>
          <a:p>
            <a:endParaRPr lang="nl-NL" dirty="0"/>
          </a:p>
        </p:txBody>
      </p:sp>
    </p:spTree>
    <p:extLst>
      <p:ext uri="{BB962C8B-B14F-4D97-AF65-F5344CB8AC3E}">
        <p14:creationId xmlns:p14="http://schemas.microsoft.com/office/powerpoint/2010/main" val="1162299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897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buitenshuis, hemel, Tuinarchitectuur, boom&#10;&#10;Door AI gegenereerde inhoud is mogelijk onjuist.">
            <a:extLst>
              <a:ext uri="{FF2B5EF4-FFF2-40B4-BE49-F238E27FC236}">
                <a16:creationId xmlns:a16="http://schemas.microsoft.com/office/drawing/2014/main" id="{0FD3B606-2953-4944-0029-5CA9B32F979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76716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A559B-B5A8-A5F9-6AC9-8844E21936EC}"/>
              </a:ext>
            </a:extLst>
          </p:cNvPr>
          <p:cNvSpPr>
            <a:spLocks noGrp="1"/>
          </p:cNvSpPr>
          <p:nvPr>
            <p:ph type="title"/>
          </p:nvPr>
        </p:nvSpPr>
        <p:spPr>
          <a:xfrm>
            <a:off x="529828" y="1476000"/>
            <a:ext cx="11132344" cy="1185317"/>
          </a:xfrm>
        </p:spPr>
        <p:txBody>
          <a:bodyPr anchor="ctr">
            <a:normAutofit/>
          </a:bodyPr>
          <a:lstStyle/>
          <a:p>
            <a:r>
              <a:rPr lang="nl-NL" dirty="0"/>
              <a:t>Organisatie</a:t>
            </a:r>
          </a:p>
        </p:txBody>
      </p:sp>
      <p:pic>
        <p:nvPicPr>
          <p:cNvPr id="8" name="Afbeelding 7">
            <a:extLst>
              <a:ext uri="{FF2B5EF4-FFF2-40B4-BE49-F238E27FC236}">
                <a16:creationId xmlns:a16="http://schemas.microsoft.com/office/drawing/2014/main" id="{9C0F4542-8D50-34F3-B9D6-2F1C5AA6DF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0522" y="308988"/>
            <a:ext cx="10730954" cy="8048216"/>
          </a:xfrm>
          <a:prstGeom prst="rect">
            <a:avLst/>
          </a:prstGeom>
        </p:spPr>
      </p:pic>
    </p:spTree>
    <p:extLst>
      <p:ext uri="{BB962C8B-B14F-4D97-AF65-F5344CB8AC3E}">
        <p14:creationId xmlns:p14="http://schemas.microsoft.com/office/powerpoint/2010/main" val="146463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A559B-B5A8-A5F9-6AC9-8844E21936EC}"/>
              </a:ext>
            </a:extLst>
          </p:cNvPr>
          <p:cNvSpPr>
            <a:spLocks noGrp="1"/>
          </p:cNvSpPr>
          <p:nvPr>
            <p:ph type="title"/>
          </p:nvPr>
        </p:nvSpPr>
        <p:spPr>
          <a:xfrm>
            <a:off x="529828" y="1476000"/>
            <a:ext cx="11132344" cy="1185317"/>
          </a:xfrm>
        </p:spPr>
        <p:txBody>
          <a:bodyPr anchor="ctr">
            <a:normAutofit/>
          </a:bodyPr>
          <a:lstStyle/>
          <a:p>
            <a:r>
              <a:rPr lang="nl-NL" dirty="0"/>
              <a:t>Afdeling advisering</a:t>
            </a:r>
          </a:p>
        </p:txBody>
      </p:sp>
      <p:pic>
        <p:nvPicPr>
          <p:cNvPr id="11" name="Tijdelijke aanduiding voor inhoud 10" descr="Afbeelding met overdekt, muur, meubels, vloer&#10;&#10;Door AI gegenereerde inhoud is mogelijk onjuist.">
            <a:extLst>
              <a:ext uri="{FF2B5EF4-FFF2-40B4-BE49-F238E27FC236}">
                <a16:creationId xmlns:a16="http://schemas.microsoft.com/office/drawing/2014/main" id="{A2833C66-3102-E737-A783-78587DE67AA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a:stretch/>
        </p:blipFill>
        <p:spPr>
          <a:xfrm>
            <a:off x="240506" y="2661317"/>
            <a:ext cx="11710988" cy="3950977"/>
          </a:xfrm>
          <a:noFill/>
        </p:spPr>
      </p:pic>
    </p:spTree>
    <p:extLst>
      <p:ext uri="{BB962C8B-B14F-4D97-AF65-F5344CB8AC3E}">
        <p14:creationId xmlns:p14="http://schemas.microsoft.com/office/powerpoint/2010/main" val="3640098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F6539-AE16-88C9-3E21-F54BF774A0FA}"/>
              </a:ext>
            </a:extLst>
          </p:cNvPr>
          <p:cNvSpPr>
            <a:spLocks noGrp="1"/>
          </p:cNvSpPr>
          <p:nvPr>
            <p:ph type="title"/>
          </p:nvPr>
        </p:nvSpPr>
        <p:spPr>
          <a:xfrm>
            <a:off x="529828" y="1468016"/>
            <a:ext cx="5585222" cy="721568"/>
          </a:xfrm>
        </p:spPr>
        <p:txBody>
          <a:bodyPr>
            <a:normAutofit/>
          </a:bodyPr>
          <a:lstStyle/>
          <a:p>
            <a:r>
              <a:rPr lang="nl-NL" sz="4000" dirty="0"/>
              <a:t>Afdeling advisering</a:t>
            </a:r>
          </a:p>
        </p:txBody>
      </p:sp>
      <p:sp>
        <p:nvSpPr>
          <p:cNvPr id="3" name="Tijdelijke aanduiding voor tekst 2">
            <a:extLst>
              <a:ext uri="{FF2B5EF4-FFF2-40B4-BE49-F238E27FC236}">
                <a16:creationId xmlns:a16="http://schemas.microsoft.com/office/drawing/2014/main" id="{815BAF90-B54C-2900-14FC-1416FDA12AC8}"/>
              </a:ext>
            </a:extLst>
          </p:cNvPr>
          <p:cNvSpPr>
            <a:spLocks noGrp="1"/>
          </p:cNvSpPr>
          <p:nvPr>
            <p:ph type="body" sz="half" idx="2"/>
          </p:nvPr>
        </p:nvSpPr>
        <p:spPr>
          <a:xfrm>
            <a:off x="529828" y="2299996"/>
            <a:ext cx="5585222" cy="4248442"/>
          </a:xfrm>
        </p:spPr>
        <p:txBody>
          <a:bodyPr>
            <a:noAutofit/>
          </a:bodyPr>
          <a:lstStyle/>
          <a:p>
            <a:pPr marL="291811" lvl="1" indent="-145905">
              <a:lnSpc>
                <a:spcPts val="1891"/>
              </a:lnSpc>
              <a:buFont typeface="Arial"/>
              <a:buChar char="•"/>
            </a:pPr>
            <a:r>
              <a:rPr lang="en-US" sz="1600" dirty="0" err="1"/>
              <a:t>Adviseur</a:t>
            </a:r>
            <a:r>
              <a:rPr lang="en-US" sz="1600" dirty="0"/>
              <a:t> van </a:t>
            </a:r>
            <a:r>
              <a:rPr lang="en-US" sz="1600" dirty="0" err="1"/>
              <a:t>regering</a:t>
            </a:r>
            <a:r>
              <a:rPr lang="en-US" sz="1600" dirty="0"/>
              <a:t>, </a:t>
            </a:r>
            <a:r>
              <a:rPr lang="en-US" sz="1600" dirty="0" err="1"/>
              <a:t>Eerste</a:t>
            </a:r>
            <a:r>
              <a:rPr lang="en-US" sz="1600" dirty="0"/>
              <a:t> en Tweede Kamer</a:t>
            </a:r>
            <a:br>
              <a:rPr lang="en-US" sz="1600" dirty="0"/>
            </a:br>
            <a:endParaRPr lang="en-US" sz="1600" dirty="0"/>
          </a:p>
          <a:p>
            <a:pPr marL="291811" lvl="1" indent="-145905">
              <a:lnSpc>
                <a:spcPts val="1891"/>
              </a:lnSpc>
              <a:buFont typeface="Arial"/>
              <a:buChar char="•"/>
            </a:pPr>
            <a:r>
              <a:rPr lang="en-US" sz="1600" dirty="0" err="1"/>
              <a:t>Adviseert</a:t>
            </a:r>
            <a:r>
              <a:rPr lang="en-US" sz="1600" dirty="0"/>
              <a:t> over alle </a:t>
            </a:r>
            <a:r>
              <a:rPr lang="en-US" sz="1600" dirty="0" err="1"/>
              <a:t>wetsvoorstellen</a:t>
            </a:r>
            <a:r>
              <a:rPr lang="en-US" sz="1600" dirty="0"/>
              <a:t>, </a:t>
            </a:r>
            <a:r>
              <a:rPr lang="en-US" sz="1600" dirty="0" err="1"/>
              <a:t>verdragen</a:t>
            </a:r>
            <a:r>
              <a:rPr lang="en-US" sz="1600" dirty="0"/>
              <a:t> en   </a:t>
            </a:r>
            <a:r>
              <a:rPr lang="en-US" sz="1600" dirty="0" err="1"/>
              <a:t>algemene</a:t>
            </a:r>
            <a:r>
              <a:rPr lang="en-US" sz="1600" dirty="0"/>
              <a:t> </a:t>
            </a:r>
            <a:r>
              <a:rPr lang="en-US" sz="1600" dirty="0" err="1"/>
              <a:t>maatregelen</a:t>
            </a:r>
            <a:r>
              <a:rPr lang="en-US" sz="1600" dirty="0"/>
              <a:t> van </a:t>
            </a:r>
            <a:r>
              <a:rPr lang="en-US" sz="1600" dirty="0" err="1"/>
              <a:t>bestuur</a:t>
            </a:r>
            <a:br>
              <a:rPr lang="en-US" sz="1600" dirty="0"/>
            </a:br>
            <a:endParaRPr lang="en-US" sz="1600" dirty="0"/>
          </a:p>
          <a:p>
            <a:pPr marL="291811" lvl="1" indent="-145905">
              <a:lnSpc>
                <a:spcPts val="1891"/>
              </a:lnSpc>
              <a:buFont typeface="Arial"/>
              <a:buChar char="•"/>
            </a:pPr>
            <a:r>
              <a:rPr lang="en-US" sz="1600" dirty="0"/>
              <a:t>Vast </a:t>
            </a:r>
            <a:r>
              <a:rPr lang="en-US" sz="1600" dirty="0" err="1"/>
              <a:t>beoordelingskader</a:t>
            </a:r>
            <a:r>
              <a:rPr lang="en-US" sz="1600" dirty="0"/>
              <a:t>: </a:t>
            </a:r>
          </a:p>
          <a:p>
            <a:pPr marL="888856" lvl="2" indent="-285750">
              <a:lnSpc>
                <a:spcPts val="1891"/>
              </a:lnSpc>
              <a:buFont typeface="Arial" panose="020B0604020202020204" pitchFamily="34" charset="0"/>
              <a:buChar char="•"/>
            </a:pPr>
            <a:r>
              <a:rPr lang="en-US" sz="1600" dirty="0" err="1"/>
              <a:t>Beleidsanalyse</a:t>
            </a:r>
            <a:endParaRPr lang="en-US" sz="1600" dirty="0"/>
          </a:p>
          <a:p>
            <a:pPr marL="888856" lvl="2" indent="-285750">
              <a:lnSpc>
                <a:spcPts val="1891"/>
              </a:lnSpc>
              <a:buFont typeface="Arial" panose="020B0604020202020204" pitchFamily="34" charset="0"/>
              <a:buChar char="•"/>
            </a:pPr>
            <a:r>
              <a:rPr lang="en-US" sz="1600" dirty="0" err="1"/>
              <a:t>Constitutionele</a:t>
            </a:r>
            <a:r>
              <a:rPr lang="en-US" sz="1600" dirty="0"/>
              <a:t> en </a:t>
            </a:r>
            <a:r>
              <a:rPr lang="en-US" sz="1600" dirty="0" err="1"/>
              <a:t>juridische</a:t>
            </a:r>
            <a:r>
              <a:rPr lang="en-US" sz="1600" dirty="0"/>
              <a:t> </a:t>
            </a:r>
            <a:r>
              <a:rPr lang="en-US" sz="1600" dirty="0" err="1"/>
              <a:t>analyse</a:t>
            </a:r>
            <a:endParaRPr lang="en-US" sz="1600" dirty="0"/>
          </a:p>
          <a:p>
            <a:pPr marL="888856" lvl="2" indent="-285750">
              <a:lnSpc>
                <a:spcPts val="1891"/>
              </a:lnSpc>
              <a:buFont typeface="Arial" panose="020B0604020202020204" pitchFamily="34" charset="0"/>
              <a:buChar char="•"/>
            </a:pPr>
            <a:r>
              <a:rPr lang="en-US" sz="1600" dirty="0" err="1"/>
              <a:t>Uitvoeringsanalyse</a:t>
            </a:r>
            <a:endParaRPr lang="en-US" sz="1600" dirty="0"/>
          </a:p>
          <a:p>
            <a:pPr marL="888856" lvl="2" indent="-285750">
              <a:lnSpc>
                <a:spcPts val="1891"/>
              </a:lnSpc>
              <a:buFont typeface="Arial" panose="020B0604020202020204" pitchFamily="34" charset="0"/>
              <a:buChar char="•"/>
            </a:pPr>
            <a:r>
              <a:rPr lang="en-US" sz="1600" dirty="0" err="1"/>
              <a:t>Analyse</a:t>
            </a:r>
            <a:r>
              <a:rPr lang="en-US" sz="1600" dirty="0"/>
              <a:t> van de </a:t>
            </a:r>
            <a:r>
              <a:rPr lang="en-US" sz="1600" dirty="0" err="1"/>
              <a:t>gevolgen</a:t>
            </a:r>
            <a:r>
              <a:rPr lang="en-US" sz="1600" dirty="0"/>
              <a:t> </a:t>
            </a:r>
            <a:r>
              <a:rPr lang="en-US" sz="1600" dirty="0" err="1"/>
              <a:t>voor</a:t>
            </a:r>
            <a:r>
              <a:rPr lang="en-US" sz="1600" dirty="0"/>
              <a:t> de </a:t>
            </a:r>
            <a:r>
              <a:rPr lang="en-US" sz="1600" dirty="0" err="1"/>
              <a:t>rechtspraktijk</a:t>
            </a:r>
            <a:br>
              <a:rPr lang="en-US" sz="1600" dirty="0"/>
            </a:br>
            <a:endParaRPr lang="en-US" sz="1600" dirty="0"/>
          </a:p>
          <a:p>
            <a:pPr marL="431656" lvl="1" indent="-285750">
              <a:lnSpc>
                <a:spcPts val="1891"/>
              </a:lnSpc>
              <a:buFont typeface="Arial" panose="020B0604020202020204" pitchFamily="34" charset="0"/>
              <a:buChar char="•"/>
            </a:pPr>
            <a:r>
              <a:rPr lang="en-US" sz="1600" dirty="0"/>
              <a:t>Op </a:t>
            </a:r>
            <a:r>
              <a:rPr lang="en-US" sz="1600" dirty="0" err="1"/>
              <a:t>verzoek</a:t>
            </a:r>
            <a:r>
              <a:rPr lang="en-US" sz="1600" dirty="0"/>
              <a:t> </a:t>
            </a:r>
            <a:r>
              <a:rPr lang="en-US" sz="1600" dirty="0" err="1"/>
              <a:t>regering</a:t>
            </a:r>
            <a:r>
              <a:rPr lang="en-US" sz="1600" dirty="0"/>
              <a:t>, </a:t>
            </a:r>
            <a:r>
              <a:rPr lang="en-US" sz="1600" dirty="0" err="1"/>
              <a:t>Eerste</a:t>
            </a:r>
            <a:r>
              <a:rPr lang="en-US" sz="1600" dirty="0"/>
              <a:t> en Tweede Kamer </a:t>
            </a:r>
            <a:r>
              <a:rPr lang="en-US" sz="1600" dirty="0" err="1"/>
              <a:t>ook</a:t>
            </a:r>
            <a:r>
              <a:rPr lang="en-US" sz="1600" dirty="0"/>
              <a:t> </a:t>
            </a:r>
            <a:r>
              <a:rPr lang="en-US" sz="1600" dirty="0" err="1"/>
              <a:t>voorlichtingen</a:t>
            </a:r>
            <a:endParaRPr lang="en-US" sz="1600" dirty="0"/>
          </a:p>
          <a:p>
            <a:pPr marL="431656" lvl="1" indent="-285750">
              <a:lnSpc>
                <a:spcPts val="1891"/>
              </a:lnSpc>
              <a:buFont typeface="Arial" panose="020B0604020202020204" pitchFamily="34" charset="0"/>
              <a:buChar char="•"/>
            </a:pPr>
            <a:r>
              <a:rPr lang="en-US" sz="1600" dirty="0" err="1"/>
              <a:t>Woensdagmiddag</a:t>
            </a:r>
            <a:r>
              <a:rPr lang="en-US" sz="1600" dirty="0"/>
              <a:t>: </a:t>
            </a:r>
            <a:r>
              <a:rPr lang="en-US" sz="1600" dirty="0" err="1"/>
              <a:t>vaststelling</a:t>
            </a:r>
            <a:r>
              <a:rPr lang="en-US" sz="1600" dirty="0"/>
              <a:t> </a:t>
            </a:r>
            <a:r>
              <a:rPr lang="en-US" sz="1600" dirty="0" err="1"/>
              <a:t>adviezen</a:t>
            </a:r>
            <a:endParaRPr lang="en-US" sz="1600" dirty="0"/>
          </a:p>
          <a:p>
            <a:pPr marL="431656" lvl="1" indent="-285750">
              <a:lnSpc>
                <a:spcPts val="1891"/>
              </a:lnSpc>
              <a:buFont typeface="Arial" panose="020B0604020202020204" pitchFamily="34" charset="0"/>
              <a:buChar char="•"/>
            </a:pPr>
            <a:r>
              <a:rPr lang="en-US" sz="1600" dirty="0" err="1"/>
              <a:t>Maandagochtend</a:t>
            </a:r>
            <a:r>
              <a:rPr lang="en-US" sz="1600" dirty="0"/>
              <a:t>: </a:t>
            </a:r>
            <a:r>
              <a:rPr lang="en-US" sz="1600" dirty="0" err="1"/>
              <a:t>publicatie</a:t>
            </a:r>
            <a:r>
              <a:rPr lang="en-US" sz="1600" dirty="0"/>
              <a:t> </a:t>
            </a:r>
            <a:r>
              <a:rPr lang="en-US" sz="1600" dirty="0" err="1"/>
              <a:t>adviezen</a:t>
            </a:r>
            <a:r>
              <a:rPr lang="en-US" sz="1600" dirty="0"/>
              <a:t> website</a:t>
            </a:r>
          </a:p>
        </p:txBody>
      </p:sp>
      <p:pic>
        <p:nvPicPr>
          <p:cNvPr id="6" name="Tijdelijke aanduiding voor afbeelding 5" descr="Afbeelding met overdekt, muur, meubels, kamer&#10;&#10;Door AI gegenereerde inhoud is mogelijk onjuist.">
            <a:extLst>
              <a:ext uri="{FF2B5EF4-FFF2-40B4-BE49-F238E27FC236}">
                <a16:creationId xmlns:a16="http://schemas.microsoft.com/office/drawing/2014/main" id="{CCD06E1F-CE34-9FCF-267E-A9DD5826926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619119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F6539-AE16-88C9-3E21-F54BF774A0FA}"/>
              </a:ext>
            </a:extLst>
          </p:cNvPr>
          <p:cNvSpPr>
            <a:spLocks noGrp="1"/>
          </p:cNvSpPr>
          <p:nvPr>
            <p:ph type="title"/>
          </p:nvPr>
        </p:nvSpPr>
        <p:spPr>
          <a:xfrm>
            <a:off x="529829" y="1468016"/>
            <a:ext cx="5594746" cy="721568"/>
          </a:xfrm>
        </p:spPr>
        <p:txBody>
          <a:bodyPr>
            <a:normAutofit/>
          </a:bodyPr>
          <a:lstStyle/>
          <a:p>
            <a:r>
              <a:rPr lang="nl-NL" sz="4000" dirty="0"/>
              <a:t>Beleidsanalyse</a:t>
            </a:r>
          </a:p>
        </p:txBody>
      </p:sp>
      <p:sp>
        <p:nvSpPr>
          <p:cNvPr id="3" name="Tijdelijke aanduiding voor tekst 2">
            <a:extLst>
              <a:ext uri="{FF2B5EF4-FFF2-40B4-BE49-F238E27FC236}">
                <a16:creationId xmlns:a16="http://schemas.microsoft.com/office/drawing/2014/main" id="{815BAF90-B54C-2900-14FC-1416FDA12AC8}"/>
              </a:ext>
            </a:extLst>
          </p:cNvPr>
          <p:cNvSpPr>
            <a:spLocks noGrp="1"/>
          </p:cNvSpPr>
          <p:nvPr>
            <p:ph type="body" sz="half" idx="2"/>
          </p:nvPr>
        </p:nvSpPr>
        <p:spPr>
          <a:xfrm>
            <a:off x="529829" y="2299996"/>
            <a:ext cx="5594746" cy="4248442"/>
          </a:xfrm>
        </p:spPr>
        <p:txBody>
          <a:bodyPr>
            <a:noAutofit/>
          </a:bodyPr>
          <a:lstStyle/>
          <a:p>
            <a:pPr marL="285750" indent="-285750">
              <a:lnSpc>
                <a:spcPct val="110000"/>
              </a:lnSpc>
              <a:buFont typeface="Arial" panose="020B0604020202020204" pitchFamily="34" charset="0"/>
              <a:buChar char="•"/>
            </a:pPr>
            <a:r>
              <a:rPr lang="nl-NL" sz="1600" dirty="0"/>
              <a:t>Wat is het probleem, wat is de aanleiding en de achtergrond ervan?</a:t>
            </a:r>
          </a:p>
          <a:p>
            <a:pPr marL="285750" indent="-285750">
              <a:lnSpc>
                <a:spcPct val="110000"/>
              </a:lnSpc>
              <a:buFont typeface="Arial" panose="020B0604020202020204" pitchFamily="34" charset="0"/>
              <a:buChar char="•"/>
            </a:pPr>
            <a:r>
              <a:rPr lang="nl-NL" sz="1600" dirty="0"/>
              <a:t>Probleemaanpak. Kan het voorstel het probleem oplossen? Waarom is gekozen voor deze oplossing? En hoe doeltreffend is deze? </a:t>
            </a:r>
          </a:p>
          <a:p>
            <a:pPr marL="285750" indent="-285750">
              <a:lnSpc>
                <a:spcPct val="110000"/>
              </a:lnSpc>
              <a:buFont typeface="Arial" panose="020B0604020202020204" pitchFamily="34" charset="0"/>
              <a:buChar char="•"/>
            </a:pPr>
            <a:r>
              <a:rPr lang="nl-NL" sz="1600" dirty="0"/>
              <a:t>Wordt de samenleving niet overspoeld met nieuwe regels?</a:t>
            </a:r>
          </a:p>
          <a:p>
            <a:pPr marL="285750" indent="-285750">
              <a:lnSpc>
                <a:spcPct val="110000"/>
              </a:lnSpc>
              <a:buFont typeface="Arial" panose="020B0604020202020204" pitchFamily="34" charset="0"/>
              <a:buChar char="•"/>
            </a:pPr>
            <a:r>
              <a:rPr lang="nl-NL" sz="1600" dirty="0"/>
              <a:t>En wat zijn de financiële gevolgen van een voorstel, voor nu, maar ook voor later?</a:t>
            </a:r>
          </a:p>
        </p:txBody>
      </p:sp>
      <p:pic>
        <p:nvPicPr>
          <p:cNvPr id="7" name="Tijdelijke aanduiding voor afbeelding 7" descr="Afbeelding met cirkel, Graphics, schermopname, grafische vormgeving&#10;&#10;Automatisch gegenereerde beschrijving">
            <a:extLst>
              <a:ext uri="{FF2B5EF4-FFF2-40B4-BE49-F238E27FC236}">
                <a16:creationId xmlns:a16="http://schemas.microsoft.com/office/drawing/2014/main" id="{0CEDF0BE-D414-7410-CD3F-E25F9981322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6332538" y="1468438"/>
            <a:ext cx="5616575" cy="5156200"/>
          </a:xfrm>
          <a:noFill/>
        </p:spPr>
      </p:pic>
    </p:spTree>
    <p:extLst>
      <p:ext uri="{BB962C8B-B14F-4D97-AF65-F5344CB8AC3E}">
        <p14:creationId xmlns:p14="http://schemas.microsoft.com/office/powerpoint/2010/main" val="2733731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F6539-AE16-88C9-3E21-F54BF774A0FA}"/>
              </a:ext>
            </a:extLst>
          </p:cNvPr>
          <p:cNvSpPr>
            <a:spLocks noGrp="1"/>
          </p:cNvSpPr>
          <p:nvPr>
            <p:ph type="title"/>
          </p:nvPr>
        </p:nvSpPr>
        <p:spPr>
          <a:xfrm>
            <a:off x="515435" y="1798216"/>
            <a:ext cx="5275765" cy="721568"/>
          </a:xfrm>
        </p:spPr>
        <p:txBody>
          <a:bodyPr>
            <a:noAutofit/>
          </a:bodyPr>
          <a:lstStyle/>
          <a:p>
            <a:r>
              <a:rPr lang="nl-NL" sz="3600" dirty="0"/>
              <a:t>Constitutionele en juridische analyse</a:t>
            </a:r>
          </a:p>
        </p:txBody>
      </p:sp>
      <p:sp>
        <p:nvSpPr>
          <p:cNvPr id="3" name="Tijdelijke aanduiding voor tekst 2">
            <a:extLst>
              <a:ext uri="{FF2B5EF4-FFF2-40B4-BE49-F238E27FC236}">
                <a16:creationId xmlns:a16="http://schemas.microsoft.com/office/drawing/2014/main" id="{815BAF90-B54C-2900-14FC-1416FDA12AC8}"/>
              </a:ext>
            </a:extLst>
          </p:cNvPr>
          <p:cNvSpPr>
            <a:spLocks noGrp="1"/>
          </p:cNvSpPr>
          <p:nvPr>
            <p:ph type="body" sz="half" idx="2"/>
          </p:nvPr>
        </p:nvSpPr>
        <p:spPr>
          <a:xfrm>
            <a:off x="529827" y="2630196"/>
            <a:ext cx="5594747" cy="3994442"/>
          </a:xfrm>
        </p:spPr>
        <p:txBody>
          <a:bodyPr>
            <a:noAutofit/>
          </a:bodyPr>
          <a:lstStyle/>
          <a:p>
            <a:pPr marL="285750" indent="-285750">
              <a:lnSpc>
                <a:spcPct val="110000"/>
              </a:lnSpc>
              <a:buFont typeface="Arial" panose="020B0604020202020204" pitchFamily="34" charset="0"/>
              <a:buChar char="•"/>
            </a:pPr>
            <a:r>
              <a:rPr lang="nl-NL" sz="1600" b="1" dirty="0"/>
              <a:t>Verhouding tot hoger recht</a:t>
            </a:r>
          </a:p>
          <a:p>
            <a:pPr marL="742950" lvl="1" indent="-285750">
              <a:lnSpc>
                <a:spcPct val="110000"/>
              </a:lnSpc>
              <a:buFont typeface="Arial" panose="020B0604020202020204" pitchFamily="34" charset="0"/>
              <a:buChar char="•"/>
            </a:pPr>
            <a:r>
              <a:rPr lang="nl-NL" dirty="0"/>
              <a:t>Past het voorstel binnen de kaders van de Grondwet, het Statuut van het Koninkrijk en mensenrechtenverdragen? </a:t>
            </a:r>
          </a:p>
          <a:p>
            <a:pPr marL="285750" indent="-285750">
              <a:lnSpc>
                <a:spcPct val="110000"/>
              </a:lnSpc>
              <a:buFont typeface="Arial" panose="020B0604020202020204" pitchFamily="34" charset="0"/>
              <a:buChar char="•"/>
            </a:pPr>
            <a:r>
              <a:rPr lang="nl-NL" sz="1600" b="1" dirty="0"/>
              <a:t>Juridische systematiek</a:t>
            </a:r>
          </a:p>
          <a:p>
            <a:pPr marL="742950" lvl="1" indent="-285750">
              <a:lnSpc>
                <a:spcPct val="110000"/>
              </a:lnSpc>
              <a:buFont typeface="Arial" panose="020B0604020202020204" pitchFamily="34" charset="0"/>
              <a:buChar char="•"/>
            </a:pPr>
            <a:r>
              <a:rPr lang="nl-NL" dirty="0"/>
              <a:t>Is de aanpak van het probleem juridisch goed geregeld in het voorstel? </a:t>
            </a:r>
          </a:p>
          <a:p>
            <a:pPr marL="742950" lvl="1" indent="-285750">
              <a:lnSpc>
                <a:spcPct val="110000"/>
              </a:lnSpc>
              <a:buFont typeface="Arial" panose="020B0604020202020204" pitchFamily="34" charset="0"/>
              <a:buChar char="•"/>
            </a:pPr>
            <a:r>
              <a:rPr lang="nl-NL" dirty="0"/>
              <a:t>Zijn de bevoegdheden voor bijvoorbeeld ministers, provincies en gemeenten goed geregeld? </a:t>
            </a:r>
          </a:p>
          <a:p>
            <a:pPr marL="742950" lvl="1" indent="-285750">
              <a:lnSpc>
                <a:spcPct val="110000"/>
              </a:lnSpc>
              <a:buFont typeface="Arial" panose="020B0604020202020204" pitchFamily="34" charset="0"/>
              <a:buChar char="•"/>
            </a:pPr>
            <a:r>
              <a:rPr lang="nl-NL" dirty="0"/>
              <a:t>Kunnen zij afwijken om mogelijk ongewenste gevolgen tegen te gaan? </a:t>
            </a:r>
          </a:p>
          <a:p>
            <a:pPr marL="742950" lvl="1" indent="-285750">
              <a:lnSpc>
                <a:spcPct val="110000"/>
              </a:lnSpc>
              <a:buFont typeface="Arial" panose="020B0604020202020204" pitchFamily="34" charset="0"/>
              <a:buChar char="•"/>
            </a:pPr>
            <a:r>
              <a:rPr lang="nl-NL" dirty="0"/>
              <a:t>Verder wordt nagegaan hoe de handhaving, het toezicht en de rechtsbescherming is geregeld.</a:t>
            </a:r>
          </a:p>
        </p:txBody>
      </p:sp>
      <p:pic>
        <p:nvPicPr>
          <p:cNvPr id="6" name="Tijdelijke aanduiding voor afbeelding 6" descr="Afbeelding met cirkel, Graphics, illustratie, ontwerp&#10;&#10;Automatisch gegenereerde beschrijving">
            <a:extLst>
              <a:ext uri="{FF2B5EF4-FFF2-40B4-BE49-F238E27FC236}">
                <a16:creationId xmlns:a16="http://schemas.microsoft.com/office/drawing/2014/main" id="{37D844ED-858F-C16A-747F-ABA332B8F3B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3" b="293"/>
          <a:stretch/>
        </p:blipFill>
        <p:spPr>
          <a:xfrm>
            <a:off x="6332538" y="1468438"/>
            <a:ext cx="5616575" cy="5156200"/>
          </a:xfrm>
          <a:noFill/>
        </p:spPr>
      </p:pic>
    </p:spTree>
    <p:extLst>
      <p:ext uri="{BB962C8B-B14F-4D97-AF65-F5344CB8AC3E}">
        <p14:creationId xmlns:p14="http://schemas.microsoft.com/office/powerpoint/2010/main" val="2101984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F6539-AE16-88C9-3E21-F54BF774A0FA}"/>
              </a:ext>
            </a:extLst>
          </p:cNvPr>
          <p:cNvSpPr>
            <a:spLocks noGrp="1"/>
          </p:cNvSpPr>
          <p:nvPr>
            <p:ph type="title"/>
          </p:nvPr>
        </p:nvSpPr>
        <p:spPr>
          <a:xfrm>
            <a:off x="529827" y="1468016"/>
            <a:ext cx="5594747" cy="721568"/>
          </a:xfrm>
        </p:spPr>
        <p:txBody>
          <a:bodyPr>
            <a:normAutofit/>
          </a:bodyPr>
          <a:lstStyle/>
          <a:p>
            <a:r>
              <a:rPr lang="nl-NL" sz="4000" dirty="0"/>
              <a:t>Uitvoeringsanalyse</a:t>
            </a:r>
          </a:p>
        </p:txBody>
      </p:sp>
      <p:sp>
        <p:nvSpPr>
          <p:cNvPr id="3" name="Tijdelijke aanduiding voor tekst 2">
            <a:extLst>
              <a:ext uri="{FF2B5EF4-FFF2-40B4-BE49-F238E27FC236}">
                <a16:creationId xmlns:a16="http://schemas.microsoft.com/office/drawing/2014/main" id="{815BAF90-B54C-2900-14FC-1416FDA12AC8}"/>
              </a:ext>
            </a:extLst>
          </p:cNvPr>
          <p:cNvSpPr>
            <a:spLocks noGrp="1"/>
          </p:cNvSpPr>
          <p:nvPr>
            <p:ph type="body" sz="half" idx="2"/>
          </p:nvPr>
        </p:nvSpPr>
        <p:spPr>
          <a:xfrm>
            <a:off x="529827" y="2299996"/>
            <a:ext cx="5594747" cy="4248442"/>
          </a:xfrm>
        </p:spPr>
        <p:txBody>
          <a:bodyPr>
            <a:noAutofit/>
          </a:bodyPr>
          <a:lstStyle/>
          <a:p>
            <a:pPr marL="285750" indent="-285750">
              <a:lnSpc>
                <a:spcPct val="110000"/>
              </a:lnSpc>
              <a:buFont typeface="Arial" panose="020B0604020202020204" pitchFamily="34" charset="0"/>
              <a:buChar char="•"/>
            </a:pPr>
            <a:r>
              <a:rPr lang="nl-NL" sz="1600" b="1" dirty="0" err="1"/>
              <a:t>Doenvermogen</a:t>
            </a:r>
            <a:endParaRPr lang="nl-NL" sz="1600" b="1" dirty="0"/>
          </a:p>
          <a:p>
            <a:pPr marL="742950" lvl="1" indent="-285750">
              <a:lnSpc>
                <a:spcPct val="110000"/>
              </a:lnSpc>
              <a:buFont typeface="Arial" panose="020B0604020202020204" pitchFamily="34" charset="0"/>
              <a:buChar char="•"/>
            </a:pPr>
            <a:r>
              <a:rPr lang="nl-NL" sz="1600" dirty="0"/>
              <a:t>Kunnen burgers en bedrijven met de regels uit de voeten (‘</a:t>
            </a:r>
            <a:r>
              <a:rPr lang="nl-NL" sz="1600" dirty="0" err="1"/>
              <a:t>doenvermogen</a:t>
            </a:r>
            <a:r>
              <a:rPr lang="nl-NL" sz="1600" dirty="0"/>
              <a:t>’). Wat zijn de gevolgen van onoplettendheid en kleine fouten? Is herstel mogelijk? Is de techniek voldoende gebruiksvriendelijk?</a:t>
            </a:r>
          </a:p>
          <a:p>
            <a:pPr marL="285750" indent="-285750">
              <a:lnSpc>
                <a:spcPct val="110000"/>
              </a:lnSpc>
              <a:buFont typeface="Arial" panose="020B0604020202020204" pitchFamily="34" charset="0"/>
              <a:buChar char="•"/>
            </a:pPr>
            <a:r>
              <a:rPr lang="nl-NL" sz="1600" b="1" dirty="0"/>
              <a:t>Uitvoerbaarheid en handhaafbaarheid regels</a:t>
            </a:r>
          </a:p>
          <a:p>
            <a:pPr marL="742950" lvl="1" indent="-285750">
              <a:lnSpc>
                <a:spcPct val="110000"/>
              </a:lnSpc>
              <a:buFont typeface="Arial" panose="020B0604020202020204" pitchFamily="34" charset="0"/>
              <a:buChar char="•"/>
            </a:pPr>
            <a:r>
              <a:rPr lang="nl-NL" sz="1600" dirty="0"/>
              <a:t>Zijn de regels voldoende duidelijk, uitvoerbaar en handhaafbaar? </a:t>
            </a:r>
            <a:br>
              <a:rPr lang="nl-NL" sz="1600" dirty="0"/>
            </a:br>
            <a:r>
              <a:rPr lang="nl-NL" sz="1600" dirty="0"/>
              <a:t>Zijn er voldoende mensen en middelen? Zijn alle (ICT‑)systemen beschikbaar?</a:t>
            </a:r>
          </a:p>
        </p:txBody>
      </p:sp>
      <p:pic>
        <p:nvPicPr>
          <p:cNvPr id="8" name="Tijdelijke aanduiding voor afbeelding 6" descr="Afbeelding met tekenfilm, Graphics, schermopname, cirkel&#10;&#10;Automatisch gegenereerde beschrijving">
            <a:extLst>
              <a:ext uri="{FF2B5EF4-FFF2-40B4-BE49-F238E27FC236}">
                <a16:creationId xmlns:a16="http://schemas.microsoft.com/office/drawing/2014/main" id="{CA99CDD7-B0AF-5259-C17E-16419E80CED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6332538" y="1468438"/>
            <a:ext cx="5616575" cy="5156200"/>
          </a:xfrm>
          <a:noFill/>
        </p:spPr>
      </p:pic>
    </p:spTree>
    <p:extLst>
      <p:ext uri="{BB962C8B-B14F-4D97-AF65-F5344CB8AC3E}">
        <p14:creationId xmlns:p14="http://schemas.microsoft.com/office/powerpoint/2010/main" val="3267267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F6539-AE16-88C9-3E21-F54BF774A0FA}"/>
              </a:ext>
            </a:extLst>
          </p:cNvPr>
          <p:cNvSpPr>
            <a:spLocks noGrp="1"/>
          </p:cNvSpPr>
          <p:nvPr>
            <p:ph type="title"/>
          </p:nvPr>
        </p:nvSpPr>
        <p:spPr>
          <a:xfrm>
            <a:off x="515436" y="1798216"/>
            <a:ext cx="5275764" cy="721568"/>
          </a:xfrm>
        </p:spPr>
        <p:txBody>
          <a:bodyPr>
            <a:noAutofit/>
          </a:bodyPr>
          <a:lstStyle/>
          <a:p>
            <a:r>
              <a:rPr lang="en-US" sz="3600" dirty="0" err="1"/>
              <a:t>Analyse</a:t>
            </a:r>
            <a:r>
              <a:rPr lang="en-US" sz="3600" dirty="0"/>
              <a:t> </a:t>
            </a:r>
            <a:r>
              <a:rPr lang="en-US" sz="3600" dirty="0" err="1"/>
              <a:t>gevolgen</a:t>
            </a:r>
            <a:r>
              <a:rPr lang="en-US" sz="3600" dirty="0"/>
              <a:t> </a:t>
            </a:r>
            <a:r>
              <a:rPr lang="en-US" sz="3600" dirty="0" err="1"/>
              <a:t>rechtspraktijk</a:t>
            </a:r>
            <a:endParaRPr lang="nl-NL" sz="3600" dirty="0"/>
          </a:p>
        </p:txBody>
      </p:sp>
      <p:sp>
        <p:nvSpPr>
          <p:cNvPr id="3" name="Tijdelijke aanduiding voor tekst 2">
            <a:extLst>
              <a:ext uri="{FF2B5EF4-FFF2-40B4-BE49-F238E27FC236}">
                <a16:creationId xmlns:a16="http://schemas.microsoft.com/office/drawing/2014/main" id="{815BAF90-B54C-2900-14FC-1416FDA12AC8}"/>
              </a:ext>
            </a:extLst>
          </p:cNvPr>
          <p:cNvSpPr>
            <a:spLocks noGrp="1"/>
          </p:cNvSpPr>
          <p:nvPr>
            <p:ph type="body" sz="half" idx="2"/>
          </p:nvPr>
        </p:nvSpPr>
        <p:spPr>
          <a:xfrm>
            <a:off x="529828" y="2630196"/>
            <a:ext cx="5594746" cy="3994442"/>
          </a:xfrm>
        </p:spPr>
        <p:txBody>
          <a:bodyPr>
            <a:noAutofit/>
          </a:bodyPr>
          <a:lstStyle/>
          <a:p>
            <a:pPr marL="285750" indent="-285750">
              <a:lnSpc>
                <a:spcPct val="110000"/>
              </a:lnSpc>
              <a:buFont typeface="Arial" panose="020B0604020202020204" pitchFamily="34" charset="0"/>
              <a:buChar char="•"/>
            </a:pPr>
            <a:r>
              <a:rPr lang="nl-NL" sz="1600" dirty="0"/>
              <a:t>Kunnen ook de rechter, politie, OM en advocatuur met de regels uit de voeten? </a:t>
            </a:r>
          </a:p>
          <a:p>
            <a:pPr marL="285750" indent="-285750">
              <a:lnSpc>
                <a:spcPct val="110000"/>
              </a:lnSpc>
              <a:buFont typeface="Arial" panose="020B0604020202020204" pitchFamily="34" charset="0"/>
              <a:buChar char="•"/>
            </a:pPr>
            <a:r>
              <a:rPr lang="nl-NL" sz="1600" dirty="0"/>
              <a:t>Wat zijn de praktische gevolgen van het voorstel? Is een toename van rechterlijke procedures te verwachten? </a:t>
            </a:r>
          </a:p>
          <a:p>
            <a:pPr marL="285750" indent="-285750">
              <a:lnSpc>
                <a:spcPct val="110000"/>
              </a:lnSpc>
              <a:buFont typeface="Arial" panose="020B0604020202020204" pitchFamily="34" charset="0"/>
              <a:buChar char="•"/>
            </a:pPr>
            <a:r>
              <a:rPr lang="nl-NL" sz="1600" dirty="0"/>
              <a:t>En heeft de rechtspraak voldoende mensen en financiële middelen om een soepele inwerkintreding van de wet te kunnen verzekeren?</a:t>
            </a:r>
          </a:p>
        </p:txBody>
      </p:sp>
      <p:pic>
        <p:nvPicPr>
          <p:cNvPr id="8" name="Tijdelijke aanduiding voor afbeelding 6" descr="Afbeelding met kleding, persoon, person, schermopname&#10;&#10;Automatisch gegenereerde beschrijving">
            <a:extLst>
              <a:ext uri="{FF2B5EF4-FFF2-40B4-BE49-F238E27FC236}">
                <a16:creationId xmlns:a16="http://schemas.microsoft.com/office/drawing/2014/main" id="{4FDBDF62-9ED8-71F7-FBFB-5A9C4D4A16C9}"/>
              </a:ext>
            </a:extLst>
          </p:cNvPr>
          <p:cNvPicPr>
            <a:picLocks noGrp="1" noChangeAspect="1"/>
          </p:cNvPicPr>
          <p:nvPr>
            <p:ph type="pic" sz="quarter" idx="10"/>
          </p:nvPr>
        </p:nvPicPr>
        <p:blipFill>
          <a:blip r:embed="rId2"/>
          <a:srcRect t="293" b="293"/>
          <a:stretch/>
        </p:blipFill>
        <p:spPr>
          <a:xfrm>
            <a:off x="6332538" y="1468438"/>
            <a:ext cx="5616575" cy="5156200"/>
          </a:xfrm>
          <a:noFill/>
        </p:spPr>
      </p:pic>
    </p:spTree>
    <p:extLst>
      <p:ext uri="{BB962C8B-B14F-4D97-AF65-F5344CB8AC3E}">
        <p14:creationId xmlns:p14="http://schemas.microsoft.com/office/powerpoint/2010/main" val="711038901"/>
      </p:ext>
    </p:extLst>
  </p:cSld>
  <p:clrMapOvr>
    <a:masterClrMapping/>
  </p:clrMapOvr>
</p:sld>
</file>

<file path=ppt/theme/theme1.xml><?xml version="1.0" encoding="utf-8"?>
<a:theme xmlns:a="http://schemas.openxmlformats.org/drawingml/2006/main" name="Begin dia: paars/ rood">
  <a:themeElements>
    <a:clrScheme name="RvS huisstijl">
      <a:dk1>
        <a:srgbClr val="4B5C66"/>
      </a:dk1>
      <a:lt1>
        <a:sysClr val="window" lastClr="FFFFFF"/>
      </a:lt1>
      <a:dk2>
        <a:srgbClr val="4B5C66"/>
      </a:dk2>
      <a:lt2>
        <a:srgbClr val="E7E6E6"/>
      </a:lt2>
      <a:accent1>
        <a:srgbClr val="8ACBC1"/>
      </a:accent1>
      <a:accent2>
        <a:srgbClr val="0094AA"/>
      </a:accent2>
      <a:accent3>
        <a:srgbClr val="FDC300"/>
      </a:accent3>
      <a:accent4>
        <a:srgbClr val="E9AA00"/>
      </a:accent4>
      <a:accent5>
        <a:srgbClr val="ED6A5B"/>
      </a:accent5>
      <a:accent6>
        <a:srgbClr val="73539E"/>
      </a:accent6>
      <a:hlink>
        <a:srgbClr val="0094AA"/>
      </a:hlink>
      <a:folHlink>
        <a:srgbClr val="4B5C66"/>
      </a:folHlink>
    </a:clrScheme>
    <a:fontScheme name="Aangepast 1">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ars/ rood">
  <a:themeElements>
    <a:clrScheme name="RvS huisstijl">
      <a:dk1>
        <a:srgbClr val="4B5C66"/>
      </a:dk1>
      <a:lt1>
        <a:sysClr val="window" lastClr="FFFFFF"/>
      </a:lt1>
      <a:dk2>
        <a:srgbClr val="4B5C66"/>
      </a:dk2>
      <a:lt2>
        <a:srgbClr val="E7E6E6"/>
      </a:lt2>
      <a:accent1>
        <a:srgbClr val="8ACBC1"/>
      </a:accent1>
      <a:accent2>
        <a:srgbClr val="0094AA"/>
      </a:accent2>
      <a:accent3>
        <a:srgbClr val="FDC300"/>
      </a:accent3>
      <a:accent4>
        <a:srgbClr val="E9AA00"/>
      </a:accent4>
      <a:accent5>
        <a:srgbClr val="ED6A5B"/>
      </a:accent5>
      <a:accent6>
        <a:srgbClr val="73539E"/>
      </a:accent6>
      <a:hlink>
        <a:srgbClr val="0094AA"/>
      </a:hlink>
      <a:folHlink>
        <a:srgbClr val="4B5C66"/>
      </a:folHlink>
    </a:clrScheme>
    <a:fontScheme name="Aangepast 1">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ind dia: paars/ rood">
  <a:themeElements>
    <a:clrScheme name="RvS huisstijl">
      <a:dk1>
        <a:srgbClr val="4B5C66"/>
      </a:dk1>
      <a:lt1>
        <a:sysClr val="window" lastClr="FFFFFF"/>
      </a:lt1>
      <a:dk2>
        <a:srgbClr val="4B5C66"/>
      </a:dk2>
      <a:lt2>
        <a:srgbClr val="E7E6E6"/>
      </a:lt2>
      <a:accent1>
        <a:srgbClr val="8ACBC1"/>
      </a:accent1>
      <a:accent2>
        <a:srgbClr val="0094AA"/>
      </a:accent2>
      <a:accent3>
        <a:srgbClr val="FDC300"/>
      </a:accent3>
      <a:accent4>
        <a:srgbClr val="E9AA00"/>
      </a:accent4>
      <a:accent5>
        <a:srgbClr val="ED6A5B"/>
      </a:accent5>
      <a:accent6>
        <a:srgbClr val="73539E"/>
      </a:accent6>
      <a:hlink>
        <a:srgbClr val="0094AA"/>
      </a:hlink>
      <a:folHlink>
        <a:srgbClr val="4B5C66"/>
      </a:folHlink>
    </a:clrScheme>
    <a:fontScheme name="Aangepast 1">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rantenkoppe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57D5994CFB84478CBC59EE63709A0E" ma:contentTypeVersion="18" ma:contentTypeDescription="Een nieuw document maken." ma:contentTypeScope="" ma:versionID="ed55f15f314ed65a76c73fad257519ab">
  <xsd:schema xmlns:xsd="http://www.w3.org/2001/XMLSchema" xmlns:xs="http://www.w3.org/2001/XMLSchema" xmlns:p="http://schemas.microsoft.com/office/2006/metadata/properties" xmlns:ns2="a8800d96-54b0-4432-9f89-7670f2b7330b" xmlns:ns3="fa7d54b2-7826-4b54-ad0b-443b602d45d9" targetNamespace="http://schemas.microsoft.com/office/2006/metadata/properties" ma:root="true" ma:fieldsID="40214af05b06fdd5498c77254af57482" ns2:_="" ns3:_="">
    <xsd:import namespace="a8800d96-54b0-4432-9f89-7670f2b7330b"/>
    <xsd:import namespace="fa7d54b2-7826-4b54-ad0b-443b602d45d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00d96-54b0-4432-9f89-7670f2b733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7d54b2-7826-4b54-ad0b-443b602d45d9"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f4c88a27-cc9b-4765-9300-6d87410adc6c}" ma:internalName="TaxCatchAll" ma:showField="CatchAllData" ma:web="fa7d54b2-7826-4b54-ad0b-443b602d45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a7d54b2-7826-4b54-ad0b-443b602d45d9" xsi:nil="true"/>
    <lcf76f155ced4ddcb4097134ff3c332f xmlns="a8800d96-54b0-4432-9f89-7670f2b7330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9C934CD-90E5-4DDE-A9AB-069211D70E69}"/>
</file>

<file path=customXml/itemProps2.xml><?xml version="1.0" encoding="utf-8"?>
<ds:datastoreItem xmlns:ds="http://schemas.openxmlformats.org/officeDocument/2006/customXml" ds:itemID="{F1B774E1-8D0F-4889-B464-DCF9D713C307}"/>
</file>

<file path=customXml/itemProps3.xml><?xml version="1.0" encoding="utf-8"?>
<ds:datastoreItem xmlns:ds="http://schemas.openxmlformats.org/officeDocument/2006/customXml" ds:itemID="{5B00CF9B-835C-4E17-B082-0AED7EA15A98}"/>
</file>

<file path=docProps/app.xml><?xml version="1.0" encoding="utf-8"?>
<Properties xmlns="http://schemas.openxmlformats.org/officeDocument/2006/extended-properties" xmlns:vt="http://schemas.openxmlformats.org/officeDocument/2006/docPropsVTypes">
  <TotalTime>620</TotalTime>
  <Words>861</Words>
  <Application>Microsoft Office PowerPoint</Application>
  <PresentationFormat>Breedbeeld</PresentationFormat>
  <Paragraphs>88</Paragraphs>
  <Slides>18</Slides>
  <Notes>1</Notes>
  <HiddenSlides>0</HiddenSlides>
  <MMClips>0</MMClips>
  <ScaleCrop>false</ScaleCrop>
  <HeadingPairs>
    <vt:vector size="6" baseType="variant">
      <vt:variant>
        <vt:lpstr>Gebruikte lettertypen</vt:lpstr>
      </vt:variant>
      <vt:variant>
        <vt:i4>5</vt:i4>
      </vt:variant>
      <vt:variant>
        <vt:lpstr>Thema</vt:lpstr>
      </vt:variant>
      <vt:variant>
        <vt:i4>4</vt:i4>
      </vt:variant>
      <vt:variant>
        <vt:lpstr>Diatitels</vt:lpstr>
      </vt:variant>
      <vt:variant>
        <vt:i4>18</vt:i4>
      </vt:variant>
    </vt:vector>
  </HeadingPairs>
  <TitlesOfParts>
    <vt:vector size="27" baseType="lpstr">
      <vt:lpstr>Aptos</vt:lpstr>
      <vt:lpstr>Arial</vt:lpstr>
      <vt:lpstr>Domine</vt:lpstr>
      <vt:lpstr>Roboto</vt:lpstr>
      <vt:lpstr>Univers</vt:lpstr>
      <vt:lpstr>Begin dia: paars/ rood</vt:lpstr>
      <vt:lpstr>Paars/ rood</vt:lpstr>
      <vt:lpstr>Eind dia: paars/ rood</vt:lpstr>
      <vt:lpstr>Krantenkoppen</vt:lpstr>
      <vt:lpstr>Raad van State</vt:lpstr>
      <vt:lpstr>PowerPoint-presentatie</vt:lpstr>
      <vt:lpstr>Organisatie</vt:lpstr>
      <vt:lpstr>Afdeling advisering</vt:lpstr>
      <vt:lpstr>Afdeling advisering</vt:lpstr>
      <vt:lpstr>Beleidsanalyse</vt:lpstr>
      <vt:lpstr>Constitutionele en juridische analyse</vt:lpstr>
      <vt:lpstr>Uitvoeringsanalyse</vt:lpstr>
      <vt:lpstr>Analyse gevolgen rechtspraktijk</vt:lpstr>
      <vt:lpstr>PowerPoint-presentatie</vt:lpstr>
      <vt:lpstr>Begrotingstoezicht &amp; Klimaat</vt:lpstr>
      <vt:lpstr>Afdeling bestuursrechtspraak</vt:lpstr>
      <vt:lpstr>Afdeling bestuursrechtspraak</vt:lpstr>
      <vt:lpstr>Van beroepschrift tot uitspraak</vt:lpstr>
      <vt:lpstr>Toetsing besluiten</vt:lpstr>
      <vt:lpstr>Rechtseenheid en rechtsontwikkeling</vt:lpstr>
      <vt:lpstr>PowerPoint-presentatie</vt:lpstr>
      <vt:lpstr>PowerPoint-presentatie</vt:lpstr>
    </vt:vector>
  </TitlesOfParts>
  <Company>Raad van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Strij De Regt, R. van (Rachel)</dc:creator>
  <cp:lastModifiedBy>Sluijs, mr. G.A. van der (Wendy)</cp:lastModifiedBy>
  <cp:revision>35</cp:revision>
  <dcterms:created xsi:type="dcterms:W3CDTF">2025-02-04T12:36:55Z</dcterms:created>
  <dcterms:modified xsi:type="dcterms:W3CDTF">2026-02-18T12:59:42Z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0x0101009C57D5994CFB84478CBC59EE63709A0E</vt:lpwstr>
  </property>
</Properties>
</file>