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492" r:id="rId4"/>
    <p:sldId id="2486" r:id="rId5"/>
    <p:sldId id="2498" r:id="rId6"/>
    <p:sldId id="291" r:id="rId7"/>
    <p:sldId id="2490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0611" autoAdjust="0"/>
  </p:normalViewPr>
  <p:slideViewPr>
    <p:cSldViewPr snapToGrid="0">
      <p:cViewPr varScale="1">
        <p:scale>
          <a:sx n="86" d="100"/>
          <a:sy n="86" d="100"/>
        </p:scale>
        <p:origin x="310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095FF-4282-45C8-89F7-591C1A5E3F1C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F2CF4A-079E-4BAE-A588-35DE049E3D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830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Totaal: 5m binnenlopen, 40m spelen en 30m de rest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2CF4A-079E-4BAE-A588-35DE049E3DFF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72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2m: Welkom en kort voorstellen Sylvia Roos en Marco Veldman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3m: Waarom spelvormen? (Marco)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5m: Waarom het VN </a:t>
            </a:r>
            <a:r>
              <a:rPr lang="nl-NL" sz="1200" dirty="0" err="1">
                <a:solidFill>
                  <a:srgbClr val="FFFFFF"/>
                </a:solidFill>
              </a:rPr>
              <a:t>simspel</a:t>
            </a:r>
            <a:r>
              <a:rPr lang="nl-NL" sz="1200" dirty="0">
                <a:solidFill>
                  <a:srgbClr val="FFFFFF"/>
                </a:solidFill>
              </a:rPr>
              <a:t>? Ervaringen (Marco en Sylvia)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5m: Inleiding op het spel (Sylvia)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40m: VN-simulatiespel spelen (allen)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10m: Bekend maken winnaar, tijd voor vragen (Sylvia en Marco)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2m: Een paar laatste tips (</a:t>
            </a:r>
            <a:r>
              <a:rPr lang="nl-NL" sz="1200" dirty="0" err="1">
                <a:solidFill>
                  <a:srgbClr val="FFFFFF"/>
                </a:solidFill>
              </a:rPr>
              <a:t>powerpoint</a:t>
            </a:r>
            <a:r>
              <a:rPr lang="nl-NL" sz="1200" dirty="0">
                <a:solidFill>
                  <a:srgbClr val="FFFFFF"/>
                </a:solidFill>
              </a:rPr>
              <a:t>) 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solidFill>
                  <a:srgbClr val="FFFFFF"/>
                </a:solidFill>
              </a:rPr>
              <a:t>3m: Meenemen van de map en afscheid (allen)</a:t>
            </a:r>
          </a:p>
          <a:p>
            <a:pPr marL="0" indent="0">
              <a:buFont typeface="+mj-lt"/>
              <a:buNone/>
            </a:pPr>
            <a:r>
              <a:rPr lang="nl-NL" dirty="0"/>
              <a:t>Totaal: 5m binnenlopen, 40m spelen en 30m de rest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2CF4A-079E-4BAE-A588-35DE049E3DF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152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nl-NL" dirty="0"/>
              <a:t>Marco en Sylvia delen wat ervaringen.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2CF4A-079E-4BAE-A588-35DE049E3DF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081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Andere </a:t>
            </a:r>
            <a:r>
              <a:rPr lang="nl-NL" dirty="0" err="1"/>
              <a:t>powerpoint</a:t>
            </a:r>
            <a:r>
              <a:rPr lang="nl-NL" dirty="0"/>
              <a:t> gebruiken: vn_havo.pptx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03535-BDB8-451F-89DE-15DD65551BB5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921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Toon bijv. ‘Gamification’ of nodig uit voor contact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F2CF4A-079E-4BAE-A588-35DE049E3DF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61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61BDB0-9B2C-BDA5-FF2A-1C648828A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C03E48D-2D48-691A-59FA-34421A1C32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3C37285-C1D3-C080-C134-E4B8D4DED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D7AD25B-1FAC-0FB0-E80E-252DA28D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761192-FBC1-EA4E-FBAA-6B3893AD5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48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40C927-EB06-8781-ACB8-BCB413FF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D06263A-0B5E-0FA7-BBAD-248A037EB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EA1DE93-0997-3C06-E3BC-50A3BC9C5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620A0D-6239-DB7C-6428-81728A87D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B78FC7B-37C0-1ACB-BE57-D5766C77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902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8C98349-BAAB-E3A5-D764-E70062B65D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E5817B9-C203-2C21-FD89-BED826EED3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60297A-A908-D88A-F4BF-287B8A3BA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A68C80-0275-EB41-8C05-ACFD8A19F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189065-7106-C1AE-53A5-B3DC5E7D8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40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03D272-43D5-5714-C7D0-C0ADC42B0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0FC48-EA88-10F8-0604-D300065AA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446E602-9F0B-2514-860E-5B7B56F6C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01AD9BA-5A13-99DA-1180-D05F5D0E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7416E3-B8BC-81BA-7630-08511A997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16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C282B-1E78-2C67-8998-62C67B8A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A309D89-3545-C070-BDAE-59ADB9F30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A379D9B-64B4-D0F6-FD67-2E2BCADF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D096BC-FE60-370F-AC3A-93E53CE8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15E4E-9919-0E82-3D9F-ED86EAD5B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0969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A51C2B-5C4A-0461-44CB-9BC0064F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A67046-30FB-9B10-B760-70C589E35B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C5A6E28-676B-554F-8C00-427B18AE9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50C8EF-D525-6213-8535-466750D6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E841415-B3F6-38B7-051E-ED4F2165F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09EAB56-0BC4-19E0-0434-73ED3E96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49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121328-F14E-2FDD-49D1-93E2BC675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8E9A9B5-3247-82F4-1EEF-4FDCE21B9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52D0B6-3BCC-48A6-A61D-EA8C69325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9C34D68-5800-C915-7D96-19EC6925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CE52B4E-B3FC-90C3-3A91-6ACAA5001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A7CF028-93F7-F754-9297-8D2F3F28B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B8BA873-C0EA-E040-5BE1-A8FE2A4D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CB70FA1-2E5E-D6D8-7EFE-99E0CBBBB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27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015F8-9EA0-13A7-FD39-325296A1E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288C88D-3AF7-9392-07E0-4A2ED42A3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8EFBA73-F090-6EB1-1309-34B746AE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A7803E8-AD40-401B-E846-78C505A1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00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A825842-B554-8E78-CA36-119EC69DF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B954529-81A1-F4A3-EFCA-79C1637A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C4FAA4-B371-A1B2-D881-ECF1713E9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334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C728F-1442-3968-80D6-2153036F0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6F2DAA-E3EA-EC90-0F62-D2A6BB18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9154D5B-E2A0-A4DF-68CF-AB8E597B2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48C946-9A9C-F9E7-1D4A-AD1A6A109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3397FD9-E249-514A-6DF8-F65E49714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4861C26-0CCC-AE0C-6552-7589B48B6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711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4EE6E2-8AF4-8674-D640-709378843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C6E6134-3E51-6952-AB9A-7425D4BFB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026E045-0A15-DADE-6E86-AFB75D9BF3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7AFC4F-232D-E671-88B3-6B977D58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C07584-8830-430B-CAD3-95D59F11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7C89A2-AC8A-40A8-44F9-1F9991A64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4608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1C8ED43-82CC-3B8F-EDB3-196A35BBC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E3B1B4D-FF92-99F5-850B-5B416A0D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D19CDA-445E-0CFC-BED8-4FDEEE6AE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F8259E-91B0-4EAD-8BD2-54581C8EC27D}" type="datetimeFigureOut">
              <a:rPr lang="nl-NL" smtClean="0"/>
              <a:t>9-4-2025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18397D-9E72-46AF-4C9E-5BCFD45E5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37B52E-1341-4B61-35C2-6748C0BA0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CFEFCE-691A-4C58-A61A-374D9DAA6C4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58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veldman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B95FFB-44C1-8E2B-2669-F8223E7F0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Workshop VN-Simulatiespel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7D3414F-F083-7D33-6078-A92BE0E8B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endParaRPr lang="nl-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814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9BBDD31-D61C-2223-9A6F-0E3B30309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Agenda – wat gaan we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5928F0-39ED-629E-6C1F-450ED6772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7015"/>
            <a:ext cx="110490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Welkom en kort voorstellen Sylvia Roos en Marco Veldman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Waarom spelvormen? (Marco)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Waarom het VN </a:t>
            </a:r>
            <a:r>
              <a:rPr lang="nl-NL" sz="3200" dirty="0" err="1">
                <a:solidFill>
                  <a:srgbClr val="FFFFFF"/>
                </a:solidFill>
              </a:rPr>
              <a:t>simspel</a:t>
            </a:r>
            <a:r>
              <a:rPr lang="nl-NL" sz="3200" dirty="0">
                <a:solidFill>
                  <a:srgbClr val="FFFFFF"/>
                </a:solidFill>
              </a:rPr>
              <a:t>? Ervaringen (Marco en Sylvia)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Inleiding op het spel (Sylvia)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VN-simulatiespel spelen (allen)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Bekend maken winnaar, tijd voor vragen (Sylvia en Marco)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Een paar laatste tips (</a:t>
            </a:r>
            <a:r>
              <a:rPr lang="nl-NL" sz="3200" dirty="0" err="1">
                <a:solidFill>
                  <a:srgbClr val="FFFFFF"/>
                </a:solidFill>
              </a:rPr>
              <a:t>powerpoint</a:t>
            </a:r>
            <a:r>
              <a:rPr lang="nl-NL" sz="3200" dirty="0">
                <a:solidFill>
                  <a:srgbClr val="FFFFFF"/>
                </a:solidFill>
              </a:rPr>
              <a:t>)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>
                <a:solidFill>
                  <a:srgbClr val="FFFFFF"/>
                </a:solidFill>
              </a:rPr>
              <a:t>Meenemen van de map en afscheid (allen)</a:t>
            </a:r>
          </a:p>
        </p:txBody>
      </p:sp>
    </p:spTree>
    <p:extLst>
      <p:ext uri="{BB962C8B-B14F-4D97-AF65-F5344CB8AC3E}">
        <p14:creationId xmlns:p14="http://schemas.microsoft.com/office/powerpoint/2010/main" val="1480530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1A9F7B4E-B03D-4F64-BE33-00D074458D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22385-B87D-B091-1B89-7D6CAC642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chemeClr val="bg1"/>
                </a:solidFill>
              </a:rPr>
              <a:t>Voor en nadelen van spelvormen</a:t>
            </a:r>
          </a:p>
        </p:txBody>
      </p:sp>
      <p:sp>
        <p:nvSpPr>
          <p:cNvPr id="20" name="sketchy line">
            <a:extLst>
              <a:ext uri="{FF2B5EF4-FFF2-40B4-BE49-F238E27FC236}">
                <a16:creationId xmlns:a16="http://schemas.microsoft.com/office/drawing/2014/main" id="{7E2BE7F7-CA89-4002-ACCE-A478AEA24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4399" y="1681544"/>
            <a:ext cx="9692640" cy="18288"/>
          </a:xfrm>
          <a:custGeom>
            <a:avLst/>
            <a:gdLst>
              <a:gd name="connsiteX0" fmla="*/ 0 w 9692640"/>
              <a:gd name="connsiteY0" fmla="*/ 0 h 18288"/>
              <a:gd name="connsiteX1" fmla="*/ 401552 w 9692640"/>
              <a:gd name="connsiteY1" fmla="*/ 0 h 18288"/>
              <a:gd name="connsiteX2" fmla="*/ 996957 w 9692640"/>
              <a:gd name="connsiteY2" fmla="*/ 0 h 18288"/>
              <a:gd name="connsiteX3" fmla="*/ 1398509 w 9692640"/>
              <a:gd name="connsiteY3" fmla="*/ 0 h 18288"/>
              <a:gd name="connsiteX4" fmla="*/ 2090841 w 9692640"/>
              <a:gd name="connsiteY4" fmla="*/ 0 h 18288"/>
              <a:gd name="connsiteX5" fmla="*/ 2686246 w 9692640"/>
              <a:gd name="connsiteY5" fmla="*/ 0 h 18288"/>
              <a:gd name="connsiteX6" fmla="*/ 3475504 w 9692640"/>
              <a:gd name="connsiteY6" fmla="*/ 0 h 18288"/>
              <a:gd name="connsiteX7" fmla="*/ 4361688 w 9692640"/>
              <a:gd name="connsiteY7" fmla="*/ 0 h 18288"/>
              <a:gd name="connsiteX8" fmla="*/ 5054019 w 9692640"/>
              <a:gd name="connsiteY8" fmla="*/ 0 h 18288"/>
              <a:gd name="connsiteX9" fmla="*/ 5940204 w 9692640"/>
              <a:gd name="connsiteY9" fmla="*/ 0 h 18288"/>
              <a:gd name="connsiteX10" fmla="*/ 6632535 w 9692640"/>
              <a:gd name="connsiteY10" fmla="*/ 0 h 18288"/>
              <a:gd name="connsiteX11" fmla="*/ 7034087 w 9692640"/>
              <a:gd name="connsiteY11" fmla="*/ 0 h 18288"/>
              <a:gd name="connsiteX12" fmla="*/ 7532566 w 9692640"/>
              <a:gd name="connsiteY12" fmla="*/ 0 h 18288"/>
              <a:gd name="connsiteX13" fmla="*/ 8418750 w 9692640"/>
              <a:gd name="connsiteY13" fmla="*/ 0 h 18288"/>
              <a:gd name="connsiteX14" fmla="*/ 9692640 w 9692640"/>
              <a:gd name="connsiteY14" fmla="*/ 0 h 18288"/>
              <a:gd name="connsiteX15" fmla="*/ 9692640 w 9692640"/>
              <a:gd name="connsiteY15" fmla="*/ 18288 h 18288"/>
              <a:gd name="connsiteX16" fmla="*/ 9000309 w 9692640"/>
              <a:gd name="connsiteY16" fmla="*/ 18288 h 18288"/>
              <a:gd name="connsiteX17" fmla="*/ 8307977 w 9692640"/>
              <a:gd name="connsiteY17" fmla="*/ 18288 h 18288"/>
              <a:gd name="connsiteX18" fmla="*/ 7712572 w 9692640"/>
              <a:gd name="connsiteY18" fmla="*/ 18288 h 18288"/>
              <a:gd name="connsiteX19" fmla="*/ 7214093 w 9692640"/>
              <a:gd name="connsiteY19" fmla="*/ 18288 h 18288"/>
              <a:gd name="connsiteX20" fmla="*/ 6327909 w 9692640"/>
              <a:gd name="connsiteY20" fmla="*/ 18288 h 18288"/>
              <a:gd name="connsiteX21" fmla="*/ 5635578 w 9692640"/>
              <a:gd name="connsiteY21" fmla="*/ 18288 h 18288"/>
              <a:gd name="connsiteX22" fmla="*/ 4846320 w 9692640"/>
              <a:gd name="connsiteY22" fmla="*/ 18288 h 18288"/>
              <a:gd name="connsiteX23" fmla="*/ 4444768 w 9692640"/>
              <a:gd name="connsiteY23" fmla="*/ 18288 h 18288"/>
              <a:gd name="connsiteX24" fmla="*/ 3946289 w 9692640"/>
              <a:gd name="connsiteY24" fmla="*/ 18288 h 18288"/>
              <a:gd name="connsiteX25" fmla="*/ 3253958 w 9692640"/>
              <a:gd name="connsiteY25" fmla="*/ 18288 h 18288"/>
              <a:gd name="connsiteX26" fmla="*/ 2464700 w 9692640"/>
              <a:gd name="connsiteY26" fmla="*/ 18288 h 18288"/>
              <a:gd name="connsiteX27" fmla="*/ 2063148 w 9692640"/>
              <a:gd name="connsiteY27" fmla="*/ 18288 h 18288"/>
              <a:gd name="connsiteX28" fmla="*/ 1661595 w 9692640"/>
              <a:gd name="connsiteY28" fmla="*/ 18288 h 18288"/>
              <a:gd name="connsiteX29" fmla="*/ 969264 w 9692640"/>
              <a:gd name="connsiteY29" fmla="*/ 18288 h 18288"/>
              <a:gd name="connsiteX30" fmla="*/ 0 w 9692640"/>
              <a:gd name="connsiteY30" fmla="*/ 18288 h 18288"/>
              <a:gd name="connsiteX31" fmla="*/ 0 w 9692640"/>
              <a:gd name="connsiteY3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692640" h="18288" fill="none" extrusionOk="0">
                <a:moveTo>
                  <a:pt x="0" y="0"/>
                </a:moveTo>
                <a:cubicBezTo>
                  <a:pt x="142992" y="4732"/>
                  <a:pt x="265909" y="-3365"/>
                  <a:pt x="401552" y="0"/>
                </a:cubicBezTo>
                <a:cubicBezTo>
                  <a:pt x="537195" y="3365"/>
                  <a:pt x="738153" y="6482"/>
                  <a:pt x="996957" y="0"/>
                </a:cubicBezTo>
                <a:cubicBezTo>
                  <a:pt x="1255762" y="-6482"/>
                  <a:pt x="1280511" y="12509"/>
                  <a:pt x="1398509" y="0"/>
                </a:cubicBezTo>
                <a:cubicBezTo>
                  <a:pt x="1516507" y="-12509"/>
                  <a:pt x="1782573" y="-31523"/>
                  <a:pt x="2090841" y="0"/>
                </a:cubicBezTo>
                <a:cubicBezTo>
                  <a:pt x="2399109" y="31523"/>
                  <a:pt x="2488380" y="26286"/>
                  <a:pt x="2686246" y="0"/>
                </a:cubicBezTo>
                <a:cubicBezTo>
                  <a:pt x="2884112" y="-26286"/>
                  <a:pt x="3186024" y="-14734"/>
                  <a:pt x="3475504" y="0"/>
                </a:cubicBezTo>
                <a:cubicBezTo>
                  <a:pt x="3764984" y="14734"/>
                  <a:pt x="4053017" y="43292"/>
                  <a:pt x="4361688" y="0"/>
                </a:cubicBezTo>
                <a:cubicBezTo>
                  <a:pt x="4670359" y="-43292"/>
                  <a:pt x="4736164" y="-729"/>
                  <a:pt x="5054019" y="0"/>
                </a:cubicBezTo>
                <a:cubicBezTo>
                  <a:pt x="5371874" y="729"/>
                  <a:pt x="5543528" y="-22963"/>
                  <a:pt x="5940204" y="0"/>
                </a:cubicBezTo>
                <a:cubicBezTo>
                  <a:pt x="6336881" y="22963"/>
                  <a:pt x="6423838" y="6469"/>
                  <a:pt x="6632535" y="0"/>
                </a:cubicBezTo>
                <a:cubicBezTo>
                  <a:pt x="6841232" y="-6469"/>
                  <a:pt x="6852819" y="17036"/>
                  <a:pt x="7034087" y="0"/>
                </a:cubicBezTo>
                <a:cubicBezTo>
                  <a:pt x="7215355" y="-17036"/>
                  <a:pt x="7313136" y="11151"/>
                  <a:pt x="7532566" y="0"/>
                </a:cubicBezTo>
                <a:cubicBezTo>
                  <a:pt x="7751996" y="-11151"/>
                  <a:pt x="8015001" y="25614"/>
                  <a:pt x="8418750" y="0"/>
                </a:cubicBezTo>
                <a:cubicBezTo>
                  <a:pt x="8822499" y="-25614"/>
                  <a:pt x="9163239" y="48603"/>
                  <a:pt x="9692640" y="0"/>
                </a:cubicBezTo>
                <a:cubicBezTo>
                  <a:pt x="9691955" y="4437"/>
                  <a:pt x="9693170" y="10717"/>
                  <a:pt x="9692640" y="18288"/>
                </a:cubicBezTo>
                <a:cubicBezTo>
                  <a:pt x="9545125" y="42172"/>
                  <a:pt x="9164259" y="6706"/>
                  <a:pt x="9000309" y="18288"/>
                </a:cubicBezTo>
                <a:cubicBezTo>
                  <a:pt x="8836359" y="29870"/>
                  <a:pt x="8521035" y="-14108"/>
                  <a:pt x="8307977" y="18288"/>
                </a:cubicBezTo>
                <a:cubicBezTo>
                  <a:pt x="8094919" y="50684"/>
                  <a:pt x="7881757" y="11235"/>
                  <a:pt x="7712572" y="18288"/>
                </a:cubicBezTo>
                <a:cubicBezTo>
                  <a:pt x="7543387" y="25341"/>
                  <a:pt x="7358861" y="20625"/>
                  <a:pt x="7214093" y="18288"/>
                </a:cubicBezTo>
                <a:cubicBezTo>
                  <a:pt x="7069325" y="15951"/>
                  <a:pt x="6523705" y="52160"/>
                  <a:pt x="6327909" y="18288"/>
                </a:cubicBezTo>
                <a:cubicBezTo>
                  <a:pt x="6132113" y="-15584"/>
                  <a:pt x="5923847" y="21204"/>
                  <a:pt x="5635578" y="18288"/>
                </a:cubicBezTo>
                <a:cubicBezTo>
                  <a:pt x="5347309" y="15372"/>
                  <a:pt x="5114749" y="50642"/>
                  <a:pt x="4846320" y="18288"/>
                </a:cubicBezTo>
                <a:cubicBezTo>
                  <a:pt x="4577891" y="-14066"/>
                  <a:pt x="4576701" y="1487"/>
                  <a:pt x="4444768" y="18288"/>
                </a:cubicBezTo>
                <a:cubicBezTo>
                  <a:pt x="4312835" y="35089"/>
                  <a:pt x="4112575" y="15158"/>
                  <a:pt x="3946289" y="18288"/>
                </a:cubicBezTo>
                <a:cubicBezTo>
                  <a:pt x="3780003" y="21418"/>
                  <a:pt x="3396009" y="18797"/>
                  <a:pt x="3253958" y="18288"/>
                </a:cubicBezTo>
                <a:cubicBezTo>
                  <a:pt x="3111907" y="17779"/>
                  <a:pt x="2760272" y="57223"/>
                  <a:pt x="2464700" y="18288"/>
                </a:cubicBezTo>
                <a:cubicBezTo>
                  <a:pt x="2169128" y="-20647"/>
                  <a:pt x="2232262" y="7960"/>
                  <a:pt x="2063148" y="18288"/>
                </a:cubicBezTo>
                <a:cubicBezTo>
                  <a:pt x="1894034" y="28616"/>
                  <a:pt x="1799338" y="3019"/>
                  <a:pt x="1661595" y="18288"/>
                </a:cubicBezTo>
                <a:cubicBezTo>
                  <a:pt x="1523852" y="33557"/>
                  <a:pt x="1113928" y="-4352"/>
                  <a:pt x="969264" y="18288"/>
                </a:cubicBezTo>
                <a:cubicBezTo>
                  <a:pt x="824600" y="40928"/>
                  <a:pt x="356149" y="-3128"/>
                  <a:pt x="0" y="18288"/>
                </a:cubicBezTo>
                <a:cubicBezTo>
                  <a:pt x="-540" y="12521"/>
                  <a:pt x="894" y="7749"/>
                  <a:pt x="0" y="0"/>
                </a:cubicBezTo>
                <a:close/>
              </a:path>
              <a:path w="9692640" h="18288" stroke="0" extrusionOk="0">
                <a:moveTo>
                  <a:pt x="0" y="0"/>
                </a:moveTo>
                <a:cubicBezTo>
                  <a:pt x="162642" y="3864"/>
                  <a:pt x="346119" y="-18364"/>
                  <a:pt x="498479" y="0"/>
                </a:cubicBezTo>
                <a:cubicBezTo>
                  <a:pt x="650839" y="18364"/>
                  <a:pt x="712065" y="-9389"/>
                  <a:pt x="900031" y="0"/>
                </a:cubicBezTo>
                <a:cubicBezTo>
                  <a:pt x="1087997" y="9389"/>
                  <a:pt x="1177291" y="3685"/>
                  <a:pt x="1398509" y="0"/>
                </a:cubicBezTo>
                <a:cubicBezTo>
                  <a:pt x="1619727" y="-3685"/>
                  <a:pt x="1874008" y="-8897"/>
                  <a:pt x="2090841" y="0"/>
                </a:cubicBezTo>
                <a:cubicBezTo>
                  <a:pt x="2307674" y="8897"/>
                  <a:pt x="2573432" y="-313"/>
                  <a:pt x="2880099" y="0"/>
                </a:cubicBezTo>
                <a:cubicBezTo>
                  <a:pt x="3186766" y="313"/>
                  <a:pt x="3422577" y="10664"/>
                  <a:pt x="3766283" y="0"/>
                </a:cubicBezTo>
                <a:cubicBezTo>
                  <a:pt x="4109989" y="-10664"/>
                  <a:pt x="4342683" y="-32873"/>
                  <a:pt x="4652467" y="0"/>
                </a:cubicBezTo>
                <a:cubicBezTo>
                  <a:pt x="4962251" y="32873"/>
                  <a:pt x="5122120" y="29155"/>
                  <a:pt x="5247872" y="0"/>
                </a:cubicBezTo>
                <a:cubicBezTo>
                  <a:pt x="5373625" y="-29155"/>
                  <a:pt x="5749491" y="1706"/>
                  <a:pt x="6037130" y="0"/>
                </a:cubicBezTo>
                <a:cubicBezTo>
                  <a:pt x="6324769" y="-1706"/>
                  <a:pt x="6531407" y="1172"/>
                  <a:pt x="6729461" y="0"/>
                </a:cubicBezTo>
                <a:cubicBezTo>
                  <a:pt x="6927515" y="-1172"/>
                  <a:pt x="7096794" y="-1520"/>
                  <a:pt x="7324867" y="0"/>
                </a:cubicBezTo>
                <a:cubicBezTo>
                  <a:pt x="7552940" y="1520"/>
                  <a:pt x="7878827" y="-17110"/>
                  <a:pt x="8114124" y="0"/>
                </a:cubicBezTo>
                <a:cubicBezTo>
                  <a:pt x="8349421" y="17110"/>
                  <a:pt x="8334208" y="15114"/>
                  <a:pt x="8515677" y="0"/>
                </a:cubicBezTo>
                <a:cubicBezTo>
                  <a:pt x="8697146" y="-15114"/>
                  <a:pt x="9236164" y="22466"/>
                  <a:pt x="9692640" y="0"/>
                </a:cubicBezTo>
                <a:cubicBezTo>
                  <a:pt x="9692735" y="8251"/>
                  <a:pt x="9692514" y="12333"/>
                  <a:pt x="9692640" y="18288"/>
                </a:cubicBezTo>
                <a:cubicBezTo>
                  <a:pt x="9410102" y="47398"/>
                  <a:pt x="9172773" y="7109"/>
                  <a:pt x="9000309" y="18288"/>
                </a:cubicBezTo>
                <a:cubicBezTo>
                  <a:pt x="8827845" y="29467"/>
                  <a:pt x="8713608" y="28372"/>
                  <a:pt x="8501830" y="18288"/>
                </a:cubicBezTo>
                <a:cubicBezTo>
                  <a:pt x="8290052" y="8204"/>
                  <a:pt x="7893416" y="3561"/>
                  <a:pt x="7712572" y="18288"/>
                </a:cubicBezTo>
                <a:cubicBezTo>
                  <a:pt x="7531728" y="33015"/>
                  <a:pt x="7480716" y="17052"/>
                  <a:pt x="7311020" y="18288"/>
                </a:cubicBezTo>
                <a:cubicBezTo>
                  <a:pt x="7141324" y="19524"/>
                  <a:pt x="6962706" y="15975"/>
                  <a:pt x="6618688" y="18288"/>
                </a:cubicBezTo>
                <a:cubicBezTo>
                  <a:pt x="6274670" y="20601"/>
                  <a:pt x="6230664" y="-1692"/>
                  <a:pt x="6120210" y="18288"/>
                </a:cubicBezTo>
                <a:cubicBezTo>
                  <a:pt x="6009756" y="38268"/>
                  <a:pt x="5442516" y="28115"/>
                  <a:pt x="5234026" y="18288"/>
                </a:cubicBezTo>
                <a:cubicBezTo>
                  <a:pt x="5025536" y="8461"/>
                  <a:pt x="4953693" y="18182"/>
                  <a:pt x="4832473" y="18288"/>
                </a:cubicBezTo>
                <a:cubicBezTo>
                  <a:pt x="4711253" y="18394"/>
                  <a:pt x="4414565" y="-11251"/>
                  <a:pt x="4140142" y="18288"/>
                </a:cubicBezTo>
                <a:cubicBezTo>
                  <a:pt x="3865719" y="47827"/>
                  <a:pt x="3819081" y="16772"/>
                  <a:pt x="3738590" y="18288"/>
                </a:cubicBezTo>
                <a:cubicBezTo>
                  <a:pt x="3658099" y="19804"/>
                  <a:pt x="3427576" y="1385"/>
                  <a:pt x="3240111" y="18288"/>
                </a:cubicBezTo>
                <a:cubicBezTo>
                  <a:pt x="3052646" y="35191"/>
                  <a:pt x="2749652" y="-13914"/>
                  <a:pt x="2450853" y="18288"/>
                </a:cubicBezTo>
                <a:cubicBezTo>
                  <a:pt x="2152054" y="50490"/>
                  <a:pt x="1928331" y="61101"/>
                  <a:pt x="1564669" y="18288"/>
                </a:cubicBezTo>
                <a:cubicBezTo>
                  <a:pt x="1201007" y="-24525"/>
                  <a:pt x="1217828" y="-275"/>
                  <a:pt x="1066190" y="18288"/>
                </a:cubicBezTo>
                <a:cubicBezTo>
                  <a:pt x="914552" y="36851"/>
                  <a:pt x="418290" y="-14785"/>
                  <a:pt x="0" y="18288"/>
                </a:cubicBezTo>
                <a:cubicBezTo>
                  <a:pt x="641" y="14236"/>
                  <a:pt x="889" y="755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chemeClr val="bg1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jdelijke aanduiding voor tekst 4">
            <a:extLst>
              <a:ext uri="{FF2B5EF4-FFF2-40B4-BE49-F238E27FC236}">
                <a16:creationId xmlns:a16="http://schemas.microsoft.com/office/drawing/2014/main" id="{6ACF7505-0590-ADBA-D193-BB8692508E5A}"/>
              </a:ext>
            </a:extLst>
          </p:cNvPr>
          <p:cNvSpPr txBox="1">
            <a:spLocks/>
          </p:cNvSpPr>
          <p:nvPr/>
        </p:nvSpPr>
        <p:spPr>
          <a:xfrm>
            <a:off x="1066800" y="2048256"/>
            <a:ext cx="4754880" cy="64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>
                <a:solidFill>
                  <a:schemeClr val="bg1"/>
                </a:solidFill>
              </a:rPr>
              <a:t>VOORDELEN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1" name="Tijdelijke aanduiding voor inhoud 5">
            <a:extLst>
              <a:ext uri="{FF2B5EF4-FFF2-40B4-BE49-F238E27FC236}">
                <a16:creationId xmlns:a16="http://schemas.microsoft.com/office/drawing/2014/main" id="{677C0B3F-4FCC-95CE-AB5B-3479C6651A97}"/>
              </a:ext>
            </a:extLst>
          </p:cNvPr>
          <p:cNvSpPr txBox="1">
            <a:spLocks/>
          </p:cNvSpPr>
          <p:nvPr/>
        </p:nvSpPr>
        <p:spPr>
          <a:xfrm>
            <a:off x="1069848" y="2743200"/>
            <a:ext cx="475488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Leuk! Afwisselend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Interactief samen- en tegenwerken (competitie en coöperatie)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Iets abstracts wordt concreet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Ervaren is diepgaand leren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Redeneren is een hogere denkvaardigheid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2" name="Tijdelijke aanduiding voor tekst 6">
            <a:extLst>
              <a:ext uri="{FF2B5EF4-FFF2-40B4-BE49-F238E27FC236}">
                <a16:creationId xmlns:a16="http://schemas.microsoft.com/office/drawing/2014/main" id="{9938567E-8EDD-1A63-39B0-D92244CBAA2F}"/>
              </a:ext>
            </a:extLst>
          </p:cNvPr>
          <p:cNvSpPr txBox="1">
            <a:spLocks/>
          </p:cNvSpPr>
          <p:nvPr/>
        </p:nvSpPr>
        <p:spPr>
          <a:xfrm>
            <a:off x="6364224" y="2048256"/>
            <a:ext cx="4754880" cy="64008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>
                <a:solidFill>
                  <a:schemeClr val="bg1"/>
                </a:solidFill>
              </a:rPr>
              <a:t>NADELEN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Tijdelijke aanduiding voor inhoud 7">
            <a:extLst>
              <a:ext uri="{FF2B5EF4-FFF2-40B4-BE49-F238E27FC236}">
                <a16:creationId xmlns:a16="http://schemas.microsoft.com/office/drawing/2014/main" id="{CAF2CC2F-3819-4A96-CEAC-4702EC461A53}"/>
              </a:ext>
            </a:extLst>
          </p:cNvPr>
          <p:cNvSpPr txBox="1">
            <a:spLocks/>
          </p:cNvSpPr>
          <p:nvPr/>
        </p:nvSpPr>
        <p:spPr>
          <a:xfrm>
            <a:off x="6364224" y="2743200"/>
            <a:ext cx="4754880" cy="4114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Kost veel ontwikkeltijd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Leerdoelen raken ondergeschikt aan speldoelen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Balanceren (tweaken) is essentieel maar tijdrovend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Sommige leerlingen nemen spelvormen niet serieus</a:t>
            </a:r>
          </a:p>
          <a:p>
            <a:pPr>
              <a:buFont typeface="+mj-lt"/>
              <a:buAutoNum type="arabicPeriod"/>
            </a:pPr>
            <a:r>
              <a:rPr lang="nl-NL">
                <a:solidFill>
                  <a:schemeClr val="bg1"/>
                </a:solidFill>
                <a:latin typeface="inherit"/>
              </a:rPr>
              <a:t>Chaotisch, veel prikkels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85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  <p:bldP spid="12" grpId="0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7C79DE-D6F5-3AF6-3352-F3E99E718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7314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VN-simulatiespel</a:t>
            </a:r>
          </a:p>
        </p:txBody>
      </p:sp>
      <p:sp>
        <p:nvSpPr>
          <p:cNvPr id="10" name="Tijdelijke aanduiding voor inhoud 9">
            <a:extLst>
              <a:ext uri="{FF2B5EF4-FFF2-40B4-BE49-F238E27FC236}">
                <a16:creationId xmlns:a16="http://schemas.microsoft.com/office/drawing/2014/main" id="{A820B07E-3BED-05FC-7756-C621656FE37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439450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3200" dirty="0"/>
              <a:t>Dilemma v.d. collectieve actie rondom klimaat, actueel, </a:t>
            </a:r>
            <a:r>
              <a:rPr lang="nl-NL" sz="3200" b="1" dirty="0"/>
              <a:t>samenwerken, conflict, debat</a:t>
            </a:r>
            <a:r>
              <a:rPr lang="nl-NL" sz="3200" dirty="0"/>
              <a:t>, besluitvormingsproces, rolgedrag/ander </a:t>
            </a:r>
            <a:r>
              <a:rPr lang="nl-NL" sz="3200" b="1" dirty="0"/>
              <a:t>perspectief</a:t>
            </a:r>
            <a:r>
              <a:rPr lang="nl-NL" sz="3200" dirty="0"/>
              <a:t>, kritisch denken</a:t>
            </a:r>
          </a:p>
          <a:p>
            <a:r>
              <a:rPr lang="nl-NL" sz="3200" dirty="0"/>
              <a:t>Sluit aan bij veel concept kerndoelen burgerschap (van 6 maart 2024).</a:t>
            </a:r>
          </a:p>
        </p:txBody>
      </p:sp>
    </p:spTree>
    <p:extLst>
      <p:ext uri="{BB962C8B-B14F-4D97-AF65-F5344CB8AC3E}">
        <p14:creationId xmlns:p14="http://schemas.microsoft.com/office/powerpoint/2010/main" val="216644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BCF03A-5609-CE4B-8C95-F47EC7143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Foto’s verwijderd ivm privacy leerlingen</a:t>
            </a:r>
          </a:p>
        </p:txBody>
      </p:sp>
    </p:spTree>
    <p:extLst>
      <p:ext uri="{BB962C8B-B14F-4D97-AF65-F5344CB8AC3E}">
        <p14:creationId xmlns:p14="http://schemas.microsoft.com/office/powerpoint/2010/main" val="2333344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1">
            <a:extLst>
              <a:ext uri="{FF2B5EF4-FFF2-40B4-BE49-F238E27FC236}">
                <a16:creationId xmlns:a16="http://schemas.microsoft.com/office/drawing/2014/main" id="{C0A1ED06-4733-4020-9C60-81D4D8014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3">
            <a:extLst>
              <a:ext uri="{FF2B5EF4-FFF2-40B4-BE49-F238E27FC236}">
                <a16:creationId xmlns:a16="http://schemas.microsoft.com/office/drawing/2014/main" id="{B0CA3509-3AF9-45FE-93ED-57BB5D5E8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7388" y="181576"/>
            <a:ext cx="11823637" cy="650108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ijdelijke aanduiding voor inhoud 4" descr="WereldkaartGrijsBlauw.jpg"/>
          <p:cNvPicPr>
            <a:picLocks/>
          </p:cNvPicPr>
          <p:nvPr/>
        </p:nvPicPr>
        <p:blipFill rotWithShape="1">
          <a:blip r:embed="rId3" cstate="screen">
            <a:duotone>
              <a:prstClr val="black"/>
              <a:schemeClr val="accent1">
                <a:tint val="45000"/>
                <a:satMod val="400000"/>
              </a:schemeClr>
            </a:duotone>
            <a:alphaModFix amt="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</a:extLst>
          </a:blip>
          <a:srcRect l="7682" r="1" b="1"/>
          <a:stretch/>
        </p:blipFill>
        <p:spPr>
          <a:xfrm>
            <a:off x="180975" y="182880"/>
            <a:ext cx="11823637" cy="64997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525195"/>
            <a:ext cx="10165218" cy="2806506"/>
          </a:xfrm>
        </p:spPr>
        <p:txBody>
          <a:bodyPr anchor="b">
            <a:normAutofit/>
          </a:bodyPr>
          <a:lstStyle/>
          <a:p>
            <a:pPr algn="ctr"/>
            <a:r>
              <a:rPr lang="nl-NL" sz="4000" dirty="0">
                <a:solidFill>
                  <a:srgbClr val="FFFFFF"/>
                </a:solidFill>
              </a:rPr>
              <a:t>Het VN-simulatiespel begint!</a:t>
            </a:r>
          </a:p>
        </p:txBody>
      </p:sp>
      <p:sp>
        <p:nvSpPr>
          <p:cNvPr id="18" name="Content Placeholder 8">
            <a:extLst>
              <a:ext uri="{FF2B5EF4-FFF2-40B4-BE49-F238E27FC236}">
                <a16:creationId xmlns:a16="http://schemas.microsoft.com/office/drawing/2014/main" id="{B0B0101C-4615-BB07-7906-E510F21E1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26300"/>
            <a:ext cx="10165218" cy="2588458"/>
          </a:xfrm>
        </p:spPr>
        <p:txBody>
          <a:bodyPr>
            <a:normAutofit/>
          </a:bodyPr>
          <a:lstStyle/>
          <a:p>
            <a:endParaRPr lang="en-US" sz="2000">
              <a:solidFill>
                <a:srgbClr val="FFFFFF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F8E21505-72B1-4872-ADE8-8678775F62B3}" type="slidenum">
              <a:rPr lang="nl-NL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nl-NL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4">
            <a:extLst>
              <a:ext uri="{FF2B5EF4-FFF2-40B4-BE49-F238E27FC236}">
                <a16:creationId xmlns:a16="http://schemas.microsoft.com/office/drawing/2014/main" id="{96CF2A2B-0745-440C-9224-C5C6A0A42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5BE6D6B-84C9-4D2B-97EB-773B7369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022385-B87D-B091-1B89-7D6CAC642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1" y="728906"/>
            <a:ext cx="10213412" cy="3065854"/>
          </a:xfrm>
        </p:spPr>
        <p:txBody>
          <a:bodyPr>
            <a:normAutofit/>
          </a:bodyPr>
          <a:lstStyle/>
          <a:p>
            <a:pPr algn="ctr"/>
            <a:r>
              <a:rPr lang="nl-NL" dirty="0">
                <a:solidFill>
                  <a:srgbClr val="FFFFFF"/>
                </a:solidFill>
              </a:rPr>
              <a:t>Spelvormen ontwikkelen?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dirty="0">
                <a:solidFill>
                  <a:srgbClr val="FFFFFF"/>
                </a:solidFill>
              </a:rPr>
              <a:t>Meer spelvormen vinden? Zoals een lijst met spelvormen voor maatschappijleer thema’s?</a:t>
            </a:r>
            <a:br>
              <a:rPr lang="nl-NL" dirty="0">
                <a:solidFill>
                  <a:srgbClr val="FFFFFF"/>
                </a:solidFill>
              </a:rPr>
            </a:br>
            <a:r>
              <a:rPr lang="nl-NL" sz="4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www.mcveldman.nl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C001F1-0362-B6B9-0FA4-107AE458D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181" y="3429000"/>
            <a:ext cx="9792471" cy="2700088"/>
          </a:xfrm>
        </p:spPr>
        <p:txBody>
          <a:bodyPr>
            <a:normAutofit/>
          </a:bodyPr>
          <a:lstStyle/>
          <a:p>
            <a:endParaRPr lang="nl-NL" sz="44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nl-NL" sz="4400" dirty="0">
                <a:solidFill>
                  <a:srgbClr val="FFFFFF"/>
                </a:solidFill>
              </a:rPr>
              <a:t>Of neem contact op:</a:t>
            </a:r>
          </a:p>
          <a:p>
            <a:pPr marL="0" indent="0" algn="ctr">
              <a:buNone/>
            </a:pPr>
            <a:r>
              <a:rPr lang="nl-NL" sz="3600" dirty="0">
                <a:solidFill>
                  <a:srgbClr val="FFFFFF"/>
                </a:solidFill>
              </a:rPr>
              <a:t>marco@senecaburgerschap.nl </a:t>
            </a:r>
          </a:p>
        </p:txBody>
      </p:sp>
    </p:spTree>
    <p:extLst>
      <p:ext uri="{BB962C8B-B14F-4D97-AF65-F5344CB8AC3E}">
        <p14:creationId xmlns:p14="http://schemas.microsoft.com/office/powerpoint/2010/main" val="28306961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57D5994CFB84478CBC59EE63709A0E" ma:contentTypeVersion="17" ma:contentTypeDescription="Een nieuw document maken." ma:contentTypeScope="" ma:versionID="709e06b595eefa574aa631f6a872c8ae">
  <xsd:schema xmlns:xsd="http://www.w3.org/2001/XMLSchema" xmlns:xs="http://www.w3.org/2001/XMLSchema" xmlns:p="http://schemas.microsoft.com/office/2006/metadata/properties" xmlns:ns2="a8800d96-54b0-4432-9f89-7670f2b7330b" xmlns:ns3="fa7d54b2-7826-4b54-ad0b-443b602d45d9" targetNamespace="http://schemas.microsoft.com/office/2006/metadata/properties" ma:root="true" ma:fieldsID="fa140faa0debb55d819437950bca99a5" ns2:_="" ns3:_="">
    <xsd:import namespace="a8800d96-54b0-4432-9f89-7670f2b7330b"/>
    <xsd:import namespace="fa7d54b2-7826-4b54-ad0b-443b602d45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800d96-54b0-4432-9f89-7670f2b73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990ba098-8963-4177-a9c0-5ce46bfe6f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7d54b2-7826-4b54-ad0b-443b602d45d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4c88a27-cc9b-4765-9300-6d87410adc6c}" ma:internalName="TaxCatchAll" ma:showField="CatchAllData" ma:web="fa7d54b2-7826-4b54-ad0b-443b602d45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a7d54b2-7826-4b54-ad0b-443b602d45d9" xsi:nil="true"/>
    <lcf76f155ced4ddcb4097134ff3c332f xmlns="a8800d96-54b0-4432-9f89-7670f2b7330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89CE946-0E28-47AA-BB10-29E3151C5BDF}"/>
</file>

<file path=customXml/itemProps2.xml><?xml version="1.0" encoding="utf-8"?>
<ds:datastoreItem xmlns:ds="http://schemas.openxmlformats.org/officeDocument/2006/customXml" ds:itemID="{A0B59DBD-5932-490D-921C-991168CF916E}"/>
</file>

<file path=customXml/itemProps3.xml><?xml version="1.0" encoding="utf-8"?>
<ds:datastoreItem xmlns:ds="http://schemas.openxmlformats.org/officeDocument/2006/customXml" ds:itemID="{5A876B84-CD99-49E6-ADCD-DECF856F47F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353</Words>
  <Application>Microsoft Office PowerPoint</Application>
  <PresentationFormat>Breedbeeld</PresentationFormat>
  <Paragraphs>51</Paragraphs>
  <Slides>7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inherit</vt:lpstr>
      <vt:lpstr>Kantoorthema</vt:lpstr>
      <vt:lpstr>Workshop VN-Simulatiespel</vt:lpstr>
      <vt:lpstr>Agenda – wat gaan we doen?</vt:lpstr>
      <vt:lpstr>Voor en nadelen van spelvormen</vt:lpstr>
      <vt:lpstr>VN-simulatiespel</vt:lpstr>
      <vt:lpstr>PowerPoint-presentatie</vt:lpstr>
      <vt:lpstr>Het VN-simulatiespel begint!</vt:lpstr>
      <vt:lpstr>Spelvormen ontwikkelen? Meer spelvormen vinden? Zoals een lijst met spelvormen voor maatschappijleer thema’s? www.mcveldman.nl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spelvormen</dc:title>
  <dc:creator>Marco Veldman</dc:creator>
  <cp:lastModifiedBy>Marco Veldman</cp:lastModifiedBy>
  <cp:revision>26</cp:revision>
  <dcterms:created xsi:type="dcterms:W3CDTF">2024-03-18T10:33:54Z</dcterms:created>
  <dcterms:modified xsi:type="dcterms:W3CDTF">2025-04-09T07:00:02Z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0x0101009C57D5994CFB84478CBC59EE63709A0E</vt:lpwstr>
  </property>
</Properties>
</file>