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C_A0528ED2.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56" r:id="rId5"/>
    <p:sldId id="836" r:id="rId6"/>
    <p:sldId id="849" r:id="rId7"/>
    <p:sldId id="848" r:id="rId8"/>
    <p:sldId id="259" r:id="rId9"/>
    <p:sldId id="841" r:id="rId10"/>
    <p:sldId id="260" r:id="rId11"/>
    <p:sldId id="854" r:id="rId12"/>
    <p:sldId id="842" r:id="rId13"/>
    <p:sldId id="846" r:id="rId14"/>
    <p:sldId id="850" r:id="rId15"/>
    <p:sldId id="844" r:id="rId16"/>
    <p:sldId id="845" r:id="rId17"/>
    <p:sldId id="853" r:id="rId18"/>
    <p:sldId id="855" r:id="rId19"/>
    <p:sldId id="298" r:id="rId20"/>
    <p:sldId id="284" r:id="rId21"/>
    <p:sldId id="311" r:id="rId22"/>
    <p:sldId id="827" r:id="rId23"/>
  </p:sldIdLst>
  <p:sldSz cx="10329863" cy="7126288"/>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36A57-2740-EEA5-DBBE-2CE3DCB0F92A}" name="Henri Boer" initials="HB" userId="S::h.boer2@hva.nl::d4bb20c0-5479-49e1-a059-85c9db9ce9f2" providerId="AD"/>
  <p188:author id="{5B086C86-3C6C-0A10-E36E-CA7EB802861E}" name="Yaël Weening" initials="YW" userId="S::y.r.weening@hva.nl::11b307cb-bfb0-4a0e-ad31-4b6186c84d86" providerId="AD"/>
  <p188:author id="{BE7C91AA-E522-EBC6-F54F-8F6E60DED5D2}" name="Vivianne Goedhart" initials="VG" userId="S::v.f.goedhart@hva.nl::dc3dd841-ae16-4d51-88f9-43e53f78c9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2F76"/>
    <a:srgbClr val="E8E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18" autoAdjust="0"/>
    <p:restoredTop sz="70228" autoAdjust="0"/>
  </p:normalViewPr>
  <p:slideViewPr>
    <p:cSldViewPr snapToGrid="0">
      <p:cViewPr varScale="1">
        <p:scale>
          <a:sx n="43" d="100"/>
          <a:sy n="43" d="100"/>
        </p:scale>
        <p:origin x="9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omments/modernComment_11C_A0528ED2.xml><?xml version="1.0" encoding="utf-8"?>
<p188:cmLst xmlns:a="http://schemas.openxmlformats.org/drawingml/2006/main" xmlns:r="http://schemas.openxmlformats.org/officeDocument/2006/relationships" xmlns:p188="http://schemas.microsoft.com/office/powerpoint/2018/8/main">
  <p188:cm id="{43E0C0C9-A668-478D-9CB4-FABAF6430706}" authorId="{DF436A57-2740-EEA5-DBBE-2CE3DCB0F92A}" created="2024-04-08T09:06:29.249">
    <pc:sldMkLst xmlns:pc="http://schemas.microsoft.com/office/powerpoint/2013/main/command">
      <pc:docMk/>
      <pc:sldMk cId="2689765074" sldId="284"/>
    </pc:sldMkLst>
    <p188:txBody>
      <a:bodyPr/>
      <a:lstStyle/>
      <a:p>
        <a:r>
          <a:rPr lang="nl-NL"/>
          <a:t>Tijdens oefeningen aangeven dat wij deze stelling niet als heel warm beschouwen en dat we (mede daardoor) kiezen voor een groepsgesprek om te kijken of dat lukt met deze groep. Op basis van deze input kun je de volgende les (of bij deze training) een andere keuze maken op de trap</a:t>
        </a:r>
      </a:p>
    </p188:txBody>
    <p188:extLst>
      <p:ext xmlns:p="http://schemas.openxmlformats.org/presentationml/2006/main" uri="{57CB4572-C831-44C2-8A1C-0ADB6CCDFE69}">
        <p223:reactions xmlns:p223="http://schemas.microsoft.com/office/powerpoint/2022/03/main">
          <p223:rxn type="👍">
            <p223:instance time="2024-09-19T09:08:48.839" authorId="{5B086C86-3C6C-0A10-E36E-CA7EB802861E}"/>
          </p223:rxn>
        </p223:reactions>
      </p:ext>
    </p188:extLst>
  </p188:cm>
  <p188:cm id="{00DAB6C0-B9B5-4D44-B8FE-4ABE7943C936}" authorId="{BE7C91AA-E522-EBC6-F54F-8F6E60DED5D2}" created="2024-10-07T08:28:13.324">
    <pc:sldMkLst xmlns:pc="http://schemas.microsoft.com/office/powerpoint/2013/main/command">
      <pc:docMk/>
      <pc:sldMk cId="2689765074" sldId="284"/>
    </pc:sldMkLst>
    <p188:txBody>
      <a:bodyPr/>
      <a:lstStyle/>
      <a:p>
        <a:r>
          <a:rPr lang="nl-NL"/>
          <a:t>trappen erin plakken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967341" y="0"/>
            <a:ext cx="3035088" cy="466116"/>
          </a:xfrm>
          <a:prstGeom prst="rect">
            <a:avLst/>
          </a:prstGeom>
        </p:spPr>
        <p:txBody>
          <a:bodyPr vert="horz" lIns="91440" tIns="45720" rIns="91440" bIns="45720" rtlCol="0"/>
          <a:lstStyle>
            <a:lvl1pPr algn="r">
              <a:defRPr sz="1200"/>
            </a:lvl1pPr>
          </a:lstStyle>
          <a:p>
            <a:fld id="{9A95730D-2D27-4484-87CF-2035BB7865E4}" type="datetimeFigureOut">
              <a:rPr lang="nl-NL" smtClean="0"/>
              <a:t>11-4-2025</a:t>
            </a:fld>
            <a:endParaRPr lang="nl-NL"/>
          </a:p>
        </p:txBody>
      </p:sp>
      <p:sp>
        <p:nvSpPr>
          <p:cNvPr id="4" name="Slide Image Placeholder 3"/>
          <p:cNvSpPr>
            <a:spLocks noGrp="1" noRot="1" noChangeAspect="1"/>
          </p:cNvSpPr>
          <p:nvPr>
            <p:ph type="sldImg" idx="2"/>
          </p:nvPr>
        </p:nvSpPr>
        <p:spPr>
          <a:xfrm>
            <a:off x="1230313" y="1160463"/>
            <a:ext cx="4543425" cy="313531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3936"/>
            <a:ext cx="3035088" cy="46611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1440" tIns="45720" rIns="91440" bIns="45720" rtlCol="0" anchor="b"/>
          <a:lstStyle>
            <a:lvl1pPr algn="r">
              <a:defRPr sz="1200"/>
            </a:lvl1pPr>
          </a:lstStyle>
          <a:p>
            <a:fld id="{37303AE6-56F3-4FF0-B459-8F0419892C77}" type="slidenum">
              <a:rPr lang="nl-NL" smtClean="0"/>
              <a:t>‹nr.›</a:t>
            </a:fld>
            <a:endParaRPr lang="nl-NL"/>
          </a:p>
        </p:txBody>
      </p:sp>
    </p:spTree>
    <p:extLst>
      <p:ext uri="{BB962C8B-B14F-4D97-AF65-F5344CB8AC3E}">
        <p14:creationId xmlns:p14="http://schemas.microsoft.com/office/powerpoint/2010/main" val="19902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a:t>
            </a:fld>
            <a:endParaRPr lang="nl-NL"/>
          </a:p>
        </p:txBody>
      </p:sp>
    </p:spTree>
    <p:extLst>
      <p:ext uri="{BB962C8B-B14F-4D97-AF65-F5344CB8AC3E}">
        <p14:creationId xmlns:p14="http://schemas.microsoft.com/office/powerpoint/2010/main" val="94320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10</a:t>
            </a:fld>
            <a:endParaRPr lang="nl-NL"/>
          </a:p>
        </p:txBody>
      </p:sp>
    </p:spTree>
    <p:extLst>
      <p:ext uri="{BB962C8B-B14F-4D97-AF65-F5344CB8AC3E}">
        <p14:creationId xmlns:p14="http://schemas.microsoft.com/office/powerpoint/2010/main" val="291482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i="1" dirty="0"/>
              <a:t>’</a:t>
            </a:r>
            <a:r>
              <a:rPr lang="en-US" i="1" dirty="0" err="1"/>
              <a:t>Ik</a:t>
            </a:r>
            <a:r>
              <a:rPr lang="en-US" i="1" dirty="0"/>
              <a:t> </a:t>
            </a:r>
            <a:r>
              <a:rPr lang="en-US" i="1" dirty="0" err="1"/>
              <a:t>geef</a:t>
            </a:r>
            <a:r>
              <a:rPr lang="en-US" i="1" dirty="0"/>
              <a:t> </a:t>
            </a:r>
            <a:r>
              <a:rPr lang="en-US" i="1" dirty="0" err="1"/>
              <a:t>graag</a:t>
            </a:r>
            <a:r>
              <a:rPr lang="en-US" i="1" dirty="0"/>
              <a:t> </a:t>
            </a:r>
            <a:r>
              <a:rPr lang="en-US" i="1" dirty="0" err="1"/>
              <a:t>mijn</a:t>
            </a:r>
            <a:r>
              <a:rPr lang="en-US" i="1" dirty="0"/>
              <a:t> </a:t>
            </a:r>
            <a:r>
              <a:rPr lang="en-US" i="1" dirty="0" err="1"/>
              <a:t>mening</a:t>
            </a:r>
            <a:r>
              <a:rPr lang="en-US" i="1" dirty="0"/>
              <a:t> en </a:t>
            </a:r>
            <a:r>
              <a:rPr lang="en-US" i="1" dirty="0" err="1"/>
              <a:t>ik</a:t>
            </a:r>
            <a:r>
              <a:rPr lang="en-US" i="1" dirty="0"/>
              <a:t> ben </a:t>
            </a:r>
            <a:r>
              <a:rPr lang="en-US" i="1" dirty="0" err="1"/>
              <a:t>daar</a:t>
            </a:r>
            <a:r>
              <a:rPr lang="en-US" i="1" dirty="0"/>
              <a:t> </a:t>
            </a:r>
            <a:r>
              <a:rPr lang="en-US" i="1" dirty="0" err="1"/>
              <a:t>ook</a:t>
            </a:r>
            <a:r>
              <a:rPr lang="en-US" i="1" dirty="0"/>
              <a:t> </a:t>
            </a:r>
            <a:r>
              <a:rPr lang="en-US" i="1" dirty="0" err="1"/>
              <a:t>goed</a:t>
            </a:r>
            <a:r>
              <a:rPr lang="en-US" i="1" dirty="0"/>
              <a:t> in. </a:t>
            </a:r>
            <a:r>
              <a:rPr lang="en-US" i="1" dirty="0" err="1"/>
              <a:t>Ik</a:t>
            </a:r>
            <a:r>
              <a:rPr lang="en-US" i="1" dirty="0"/>
              <a:t> </a:t>
            </a:r>
            <a:r>
              <a:rPr lang="en-US" i="1" dirty="0" err="1"/>
              <a:t>denk</a:t>
            </a:r>
            <a:r>
              <a:rPr lang="en-US" i="1" dirty="0"/>
              <a:t> </a:t>
            </a:r>
            <a:r>
              <a:rPr lang="en-US" i="1" dirty="0" err="1"/>
              <a:t>alleen</a:t>
            </a:r>
            <a:r>
              <a:rPr lang="en-US" i="1" dirty="0"/>
              <a:t> </a:t>
            </a:r>
            <a:r>
              <a:rPr lang="en-US" i="1" dirty="0" err="1"/>
              <a:t>dat</a:t>
            </a:r>
            <a:r>
              <a:rPr lang="en-US" i="1" dirty="0"/>
              <a:t> </a:t>
            </a:r>
            <a:r>
              <a:rPr lang="en-US" i="1" dirty="0" err="1"/>
              <a:t>ik</a:t>
            </a:r>
            <a:r>
              <a:rPr lang="en-US" i="1" dirty="0"/>
              <a:t> </a:t>
            </a:r>
            <a:r>
              <a:rPr lang="en-US" i="1" dirty="0" err="1"/>
              <a:t>beter</a:t>
            </a:r>
            <a:r>
              <a:rPr lang="en-US" i="1" dirty="0"/>
              <a:t> met </a:t>
            </a:r>
            <a:r>
              <a:rPr lang="en-US" i="1" dirty="0" err="1"/>
              <a:t>andermans</a:t>
            </a:r>
            <a:r>
              <a:rPr lang="en-US" i="1" dirty="0"/>
              <a:t> </a:t>
            </a:r>
            <a:r>
              <a:rPr lang="en-US" i="1" dirty="0" err="1"/>
              <a:t>gevoelens</a:t>
            </a:r>
            <a:r>
              <a:rPr lang="en-US" i="1" dirty="0"/>
              <a:t> </a:t>
            </a:r>
            <a:r>
              <a:rPr lang="en-US" i="1" dirty="0" err="1"/>
              <a:t>rekening</a:t>
            </a:r>
            <a:r>
              <a:rPr lang="en-US" i="1" dirty="0"/>
              <a:t> </a:t>
            </a:r>
            <a:r>
              <a:rPr lang="en-US" i="1" dirty="0" err="1"/>
              <a:t>kan</a:t>
            </a:r>
            <a:r>
              <a:rPr lang="en-US" i="1" dirty="0"/>
              <a:t> </a:t>
            </a:r>
            <a:r>
              <a:rPr lang="en-US" i="1" dirty="0" err="1"/>
              <a:t>houden</a:t>
            </a:r>
            <a:r>
              <a:rPr lang="en-US" i="1" dirty="0"/>
              <a:t>. </a:t>
            </a:r>
            <a:r>
              <a:rPr lang="en-US" i="1" dirty="0" err="1"/>
              <a:t>Ik</a:t>
            </a:r>
            <a:r>
              <a:rPr lang="en-US" i="1" dirty="0"/>
              <a:t> </a:t>
            </a:r>
            <a:r>
              <a:rPr lang="en-US" i="1" dirty="0" err="1"/>
              <a:t>zeg</a:t>
            </a:r>
            <a:r>
              <a:rPr lang="en-US" i="1" dirty="0"/>
              <a:t> </a:t>
            </a:r>
            <a:r>
              <a:rPr lang="en-US" i="1" dirty="0" err="1"/>
              <a:t>vaak</a:t>
            </a:r>
            <a:r>
              <a:rPr lang="en-US" i="1" dirty="0"/>
              <a:t> </a:t>
            </a:r>
            <a:r>
              <a:rPr lang="en-US" i="1" dirty="0" err="1"/>
              <a:t>iets</a:t>
            </a:r>
            <a:r>
              <a:rPr lang="en-US" i="1" dirty="0"/>
              <a:t> </a:t>
            </a:r>
            <a:r>
              <a:rPr lang="en-US" i="1" dirty="0" err="1"/>
              <a:t>choquerends</a:t>
            </a:r>
            <a:r>
              <a:rPr lang="en-US" i="1" dirty="0"/>
              <a:t> en </a:t>
            </a:r>
            <a:r>
              <a:rPr lang="en-US" i="1" dirty="0" err="1"/>
              <a:t>extreems</a:t>
            </a:r>
            <a:r>
              <a:rPr lang="en-US" i="1" dirty="0"/>
              <a:t>, </a:t>
            </a:r>
            <a:r>
              <a:rPr lang="en-US" i="1" dirty="0" err="1"/>
              <a:t>zodat</a:t>
            </a:r>
            <a:r>
              <a:rPr lang="en-US" i="1" dirty="0"/>
              <a:t> </a:t>
            </a:r>
            <a:r>
              <a:rPr lang="en-US" i="1" dirty="0" err="1"/>
              <a:t>iedereen</a:t>
            </a:r>
            <a:r>
              <a:rPr lang="en-US" i="1" dirty="0"/>
              <a:t> </a:t>
            </a:r>
            <a:r>
              <a:rPr lang="en-US" i="1" dirty="0" err="1"/>
              <a:t>mij</a:t>
            </a:r>
            <a:r>
              <a:rPr lang="en-US" i="1" dirty="0"/>
              <a:t> </a:t>
            </a:r>
            <a:r>
              <a:rPr lang="en-US" i="1" dirty="0" err="1"/>
              <a:t>grappig</a:t>
            </a:r>
            <a:r>
              <a:rPr lang="en-US" i="1" dirty="0"/>
              <a:t> </a:t>
            </a:r>
            <a:r>
              <a:rPr lang="en-US" i="1" dirty="0" err="1"/>
              <a:t>vind</a:t>
            </a:r>
            <a:r>
              <a:rPr lang="en-US" i="1" dirty="0"/>
              <a:t>. </a:t>
            </a:r>
            <a:r>
              <a:rPr lang="en-US" i="1" dirty="0" err="1"/>
              <a:t>Ik</a:t>
            </a:r>
            <a:r>
              <a:rPr lang="en-US" i="1" dirty="0"/>
              <a:t> </a:t>
            </a:r>
            <a:r>
              <a:rPr lang="en-US" i="1" dirty="0" err="1"/>
              <a:t>wil</a:t>
            </a:r>
            <a:r>
              <a:rPr lang="en-US" i="1" dirty="0"/>
              <a:t> </a:t>
            </a:r>
            <a:r>
              <a:rPr lang="en-US" i="1" dirty="0" err="1"/>
              <a:t>daar</a:t>
            </a:r>
            <a:r>
              <a:rPr lang="en-US" i="1" dirty="0"/>
              <a:t> </a:t>
            </a:r>
            <a:r>
              <a:rPr lang="en-US" i="1" dirty="0" err="1"/>
              <a:t>beter</a:t>
            </a:r>
            <a:r>
              <a:rPr lang="en-US" i="1" dirty="0"/>
              <a:t> op </a:t>
            </a:r>
            <a:r>
              <a:rPr lang="en-US" i="1" dirty="0" err="1"/>
              <a:t>letten</a:t>
            </a:r>
            <a:r>
              <a:rPr lang="en-US" i="1" dirty="0"/>
              <a:t>.’</a:t>
            </a:r>
          </a:p>
          <a:p>
            <a:pPr marL="0" indent="0" algn="just">
              <a:buNone/>
            </a:pPr>
            <a:endParaRPr lang="en-US" i="1" dirty="0"/>
          </a:p>
          <a:p>
            <a:pPr marL="0" indent="0" algn="just">
              <a:buNone/>
            </a:pPr>
            <a:r>
              <a:rPr lang="en-US" i="1" dirty="0"/>
              <a:t>’</a:t>
            </a:r>
            <a:r>
              <a:rPr lang="en-US" i="1" dirty="0" err="1"/>
              <a:t>Ik</a:t>
            </a:r>
            <a:r>
              <a:rPr lang="en-US" i="1" dirty="0"/>
              <a:t> </a:t>
            </a:r>
            <a:r>
              <a:rPr lang="en-US" i="1" dirty="0" err="1"/>
              <a:t>kan</a:t>
            </a:r>
            <a:r>
              <a:rPr lang="en-US" i="1" dirty="0"/>
              <a:t> heel </a:t>
            </a:r>
            <a:r>
              <a:rPr lang="en-US" i="1" dirty="0" err="1"/>
              <a:t>goed</a:t>
            </a:r>
            <a:r>
              <a:rPr lang="en-US" i="1" dirty="0"/>
              <a:t> </a:t>
            </a:r>
            <a:r>
              <a:rPr lang="en-US" i="1" dirty="0" err="1"/>
              <a:t>debatteren</a:t>
            </a:r>
            <a:r>
              <a:rPr lang="en-US" i="1" dirty="0"/>
              <a:t>. </a:t>
            </a:r>
            <a:r>
              <a:rPr lang="en-US" i="1" dirty="0" err="1"/>
              <a:t>Ik</a:t>
            </a:r>
            <a:r>
              <a:rPr lang="en-US" i="1" dirty="0"/>
              <a:t> merk </a:t>
            </a:r>
            <a:r>
              <a:rPr lang="en-US" i="1" dirty="0" err="1"/>
              <a:t>alleen</a:t>
            </a:r>
            <a:r>
              <a:rPr lang="en-US" i="1" dirty="0"/>
              <a:t> </a:t>
            </a:r>
            <a:r>
              <a:rPr lang="en-US" i="1" dirty="0" err="1"/>
              <a:t>dat</a:t>
            </a:r>
            <a:r>
              <a:rPr lang="en-US" i="1" dirty="0"/>
              <a:t> </a:t>
            </a:r>
            <a:r>
              <a:rPr lang="en-US" i="1" dirty="0" err="1"/>
              <a:t>ik</a:t>
            </a:r>
            <a:r>
              <a:rPr lang="en-US" i="1" dirty="0"/>
              <a:t> </a:t>
            </a:r>
            <a:r>
              <a:rPr lang="en-US" i="1" dirty="0" err="1"/>
              <a:t>altijd</a:t>
            </a:r>
            <a:r>
              <a:rPr lang="en-US" i="1" dirty="0"/>
              <a:t> </a:t>
            </a:r>
            <a:r>
              <a:rPr lang="en-US" i="1" dirty="0" err="1"/>
              <a:t>een</a:t>
            </a:r>
            <a:r>
              <a:rPr lang="en-US" i="1" dirty="0"/>
              <a:t> </a:t>
            </a:r>
            <a:r>
              <a:rPr lang="en-US" i="1" dirty="0" err="1"/>
              <a:t>gesprek</a:t>
            </a:r>
            <a:r>
              <a:rPr lang="en-US" i="1" dirty="0"/>
              <a:t> </a:t>
            </a:r>
            <a:r>
              <a:rPr lang="en-US" i="1" dirty="0" err="1"/>
              <a:t>wil</a:t>
            </a:r>
            <a:r>
              <a:rPr lang="en-US" i="1" dirty="0"/>
              <a:t> </a:t>
            </a:r>
            <a:r>
              <a:rPr lang="en-US" i="1" dirty="0" err="1"/>
              <a:t>winnen</a:t>
            </a:r>
            <a:r>
              <a:rPr lang="en-US" i="1" dirty="0"/>
              <a:t>. </a:t>
            </a:r>
            <a:r>
              <a:rPr lang="en-US" i="1" dirty="0" err="1"/>
              <a:t>Ik</a:t>
            </a:r>
            <a:r>
              <a:rPr lang="en-US" i="1" dirty="0"/>
              <a:t> </a:t>
            </a:r>
            <a:r>
              <a:rPr lang="en-US" i="1" dirty="0" err="1"/>
              <a:t>zou</a:t>
            </a:r>
            <a:r>
              <a:rPr lang="en-US" i="1" dirty="0"/>
              <a:t> </a:t>
            </a:r>
            <a:r>
              <a:rPr lang="en-US" i="1" dirty="0" err="1"/>
              <a:t>ook</a:t>
            </a:r>
            <a:r>
              <a:rPr lang="en-US" i="1" dirty="0"/>
              <a:t> </a:t>
            </a:r>
            <a:r>
              <a:rPr lang="en-US" i="1" dirty="0" err="1"/>
              <a:t>eens</a:t>
            </a:r>
            <a:r>
              <a:rPr lang="en-US" i="1" dirty="0"/>
              <a:t> </a:t>
            </a:r>
            <a:r>
              <a:rPr lang="en-US" i="1" dirty="0" err="1"/>
              <a:t>goed</a:t>
            </a:r>
            <a:r>
              <a:rPr lang="en-US" i="1" dirty="0"/>
              <a:t> </a:t>
            </a:r>
            <a:r>
              <a:rPr lang="en-US" i="1" dirty="0" err="1"/>
              <a:t>willen</a:t>
            </a:r>
            <a:r>
              <a:rPr lang="en-US" i="1" dirty="0"/>
              <a:t> </a:t>
            </a:r>
            <a:r>
              <a:rPr lang="en-US" i="1" dirty="0" err="1"/>
              <a:t>leren</a:t>
            </a:r>
            <a:r>
              <a:rPr lang="en-US" i="1" dirty="0"/>
              <a:t> </a:t>
            </a:r>
            <a:r>
              <a:rPr lang="en-US" i="1" dirty="0" err="1"/>
              <a:t>luisteren</a:t>
            </a:r>
            <a:r>
              <a:rPr lang="en-US" i="1" dirty="0"/>
              <a:t>.’</a:t>
            </a:r>
          </a:p>
          <a:p>
            <a:pPr marL="0" indent="0" algn="just">
              <a:buNone/>
            </a:pPr>
            <a:endParaRPr lang="en-US" i="1" dirty="0"/>
          </a:p>
          <a:p>
            <a:pPr marL="0" indent="0" algn="just">
              <a:buNone/>
            </a:pPr>
            <a:r>
              <a:rPr lang="nl-NL" i="1" dirty="0"/>
              <a:t>’Ik heb nog nooit mijn mening geuit in het klaslokaal. Ik praat meestal maar mee. Zodat ik niet afwijk van de anderen. Ik zou mijzelf willen en durven zijn tijdens deze lessen.’</a:t>
            </a:r>
          </a:p>
          <a:p>
            <a:pPr marL="0" indent="0" algn="just">
              <a:buNone/>
            </a:pPr>
            <a:endParaRPr lang="nl-NL" i="1" dirty="0"/>
          </a:p>
          <a:p>
            <a:pPr marL="0" indent="0" algn="just">
              <a:buNone/>
            </a:pPr>
            <a:r>
              <a:rPr lang="nl-NL" i="1" dirty="0"/>
              <a:t>’Ik klap vaak dicht als jongens in de klas harde uitspraken doen over vluchtelingen. Mijn ouders zijn gevlucht en ik zou de jongens de komende weken eens willen zeggen dat het mij raakt als ze dit doen.’</a:t>
            </a:r>
          </a:p>
          <a:p>
            <a:pPr marL="0" indent="0" algn="just">
              <a:buNone/>
            </a:pPr>
            <a:endParaRPr lang="nl-NL" i="1" dirty="0"/>
          </a:p>
          <a:p>
            <a:pPr marL="0" indent="0" algn="just">
              <a:buNone/>
            </a:pPr>
            <a:r>
              <a:rPr lang="nl-NL" i="1" dirty="0"/>
              <a:t>’Ik wil leren mezelf zijn. Ik ben Joods. Mijn klasgenoten bijna allemaal pro </a:t>
            </a:r>
            <a:r>
              <a:rPr lang="nl-NL" i="1" dirty="0" err="1"/>
              <a:t>palestina</a:t>
            </a:r>
            <a:r>
              <a:rPr lang="nl-NL" i="1" dirty="0"/>
              <a:t>. Ik durf niet te zeggen dat ik Joods ben omdat ik bang ben dat de klas dan ook tegen mij is. Ik zou graag willen dat het ok is wie je bent en wat je vind en dat je mag zijn wie je wil zijn en zeggen wat je vind en dat het doel is dat we allemaal iets anders MOGEN vinden en iemand anders MOGEN zijn.’</a:t>
            </a:r>
          </a:p>
          <a:p>
            <a:endParaRPr lang="nl-NL" dirty="0"/>
          </a:p>
        </p:txBody>
      </p:sp>
      <p:sp>
        <p:nvSpPr>
          <p:cNvPr id="4" name="Slide Number Placeholder 3"/>
          <p:cNvSpPr>
            <a:spLocks noGrp="1"/>
          </p:cNvSpPr>
          <p:nvPr>
            <p:ph type="sldNum" sz="quarter" idx="5"/>
          </p:nvPr>
        </p:nvSpPr>
        <p:spPr/>
        <p:txBody>
          <a:bodyPr/>
          <a:lstStyle/>
          <a:p>
            <a:fld id="{37303AE6-56F3-4FF0-B459-8F0419892C77}" type="slidenum">
              <a:rPr lang="nl-NL" smtClean="0"/>
              <a:t>11</a:t>
            </a:fld>
            <a:endParaRPr lang="nl-NL"/>
          </a:p>
        </p:txBody>
      </p:sp>
    </p:spTree>
    <p:extLst>
      <p:ext uri="{BB962C8B-B14F-4D97-AF65-F5344CB8AC3E}">
        <p14:creationId xmlns:p14="http://schemas.microsoft.com/office/powerpoint/2010/main" val="26789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12</a:t>
            </a:fld>
            <a:endParaRPr lang="nl-NL"/>
          </a:p>
        </p:txBody>
      </p:sp>
    </p:spTree>
    <p:extLst>
      <p:ext uri="{BB962C8B-B14F-4D97-AF65-F5344CB8AC3E}">
        <p14:creationId xmlns:p14="http://schemas.microsoft.com/office/powerpoint/2010/main" val="169636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13</a:t>
            </a:fld>
            <a:endParaRPr lang="nl-NL"/>
          </a:p>
        </p:txBody>
      </p:sp>
    </p:spTree>
    <p:extLst>
      <p:ext uri="{BB962C8B-B14F-4D97-AF65-F5344CB8AC3E}">
        <p14:creationId xmlns:p14="http://schemas.microsoft.com/office/powerpoint/2010/main" val="330028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14</a:t>
            </a:fld>
            <a:endParaRPr lang="nl-NL"/>
          </a:p>
        </p:txBody>
      </p:sp>
    </p:spTree>
    <p:extLst>
      <p:ext uri="{BB962C8B-B14F-4D97-AF65-F5344CB8AC3E}">
        <p14:creationId xmlns:p14="http://schemas.microsoft.com/office/powerpoint/2010/main" val="341924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16</a:t>
            </a:fld>
            <a:endParaRPr lang="nl-NL"/>
          </a:p>
        </p:txBody>
      </p:sp>
    </p:spTree>
    <p:extLst>
      <p:ext uri="{BB962C8B-B14F-4D97-AF65-F5344CB8AC3E}">
        <p14:creationId xmlns:p14="http://schemas.microsoft.com/office/powerpoint/2010/main" val="178137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Viv</a:t>
            </a:r>
          </a:p>
          <a:p>
            <a:r>
              <a:rPr lang="en-US">
                <a:ea typeface="Calibri"/>
                <a:cs typeface="Calibri"/>
              </a:rPr>
              <a:t>Thema van de </a:t>
            </a:r>
            <a:r>
              <a:rPr lang="en-US" err="1">
                <a:ea typeface="Calibri"/>
                <a:cs typeface="Calibri"/>
              </a:rPr>
              <a:t>bijeenkomst</a:t>
            </a:r>
            <a:r>
              <a:rPr lang="en-US">
                <a:ea typeface="Calibri"/>
                <a:cs typeface="Calibri"/>
              </a:rPr>
              <a:t> is </a:t>
            </a:r>
            <a:r>
              <a:rPr lang="en-US" err="1">
                <a:ea typeface="Calibri"/>
                <a:cs typeface="Calibri"/>
              </a:rPr>
              <a:t>multiperspectiviteit</a:t>
            </a:r>
            <a:r>
              <a:rPr lang="en-US">
                <a:ea typeface="Calibri"/>
                <a:cs typeface="Calibri"/>
              </a:rPr>
              <a:t>, we </a:t>
            </a:r>
            <a:r>
              <a:rPr lang="en-US" err="1">
                <a:ea typeface="Calibri"/>
                <a:cs typeface="Calibri"/>
              </a:rPr>
              <a:t>zijn</a:t>
            </a:r>
            <a:r>
              <a:rPr lang="en-US">
                <a:ea typeface="Calibri"/>
                <a:cs typeface="Calibri"/>
              </a:rPr>
              <a:t> </a:t>
            </a:r>
            <a:r>
              <a:rPr lang="en-US" err="1">
                <a:ea typeface="Calibri"/>
                <a:cs typeface="Calibri"/>
              </a:rPr>
              <a:t>benieuwd</a:t>
            </a:r>
            <a:r>
              <a:rPr lang="en-US">
                <a:ea typeface="Calibri"/>
                <a:cs typeface="Calibri"/>
              </a:rPr>
              <a:t> </a:t>
            </a:r>
            <a:r>
              <a:rPr lang="en-US" err="1">
                <a:ea typeface="Calibri"/>
                <a:cs typeface="Calibri"/>
              </a:rPr>
              <a:t>naar</a:t>
            </a:r>
            <a:r>
              <a:rPr lang="en-US">
                <a:ea typeface="Calibri"/>
                <a:cs typeface="Calibri"/>
              </a:rPr>
              <a:t> </a:t>
            </a:r>
            <a:r>
              <a:rPr lang="en-US" err="1">
                <a:ea typeface="Calibri"/>
                <a:cs typeface="Calibri"/>
              </a:rPr>
              <a:t>jullie</a:t>
            </a:r>
            <a:r>
              <a:rPr lang="en-US">
                <a:ea typeface="Calibri"/>
                <a:cs typeface="Calibri"/>
              </a:rPr>
              <a:t> </a:t>
            </a:r>
            <a:r>
              <a:rPr lang="en-US" err="1">
                <a:ea typeface="Calibri"/>
                <a:cs typeface="Calibri"/>
              </a:rPr>
              <a:t>perspectieven</a:t>
            </a:r>
            <a:endParaRPr lang="en-US">
              <a:ea typeface="Calibri"/>
              <a:cs typeface="Calibri"/>
            </a:endParaRPr>
          </a:p>
          <a:p>
            <a:endParaRPr lang="en-US">
              <a:ea typeface="Calibri"/>
              <a:cs typeface="Calibri"/>
            </a:endParaRPr>
          </a:p>
          <a:p>
            <a:r>
              <a:rPr lang="en-US">
                <a:ea typeface="Calibri"/>
                <a:cs typeface="Calibri"/>
              </a:rPr>
              <a:t>Hier </a:t>
            </a:r>
            <a:r>
              <a:rPr lang="en-US" err="1">
                <a:ea typeface="Calibri"/>
                <a:cs typeface="Calibri"/>
              </a:rPr>
              <a:t>samen</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gesprek</a:t>
            </a:r>
            <a:r>
              <a:rPr lang="en-US">
                <a:ea typeface="Calibri"/>
                <a:cs typeface="Calibri"/>
              </a:rPr>
              <a:t> met </a:t>
            </a:r>
            <a:r>
              <a:rPr lang="en-US" err="1">
                <a:ea typeface="Calibri"/>
                <a:cs typeface="Calibri"/>
              </a:rPr>
              <a:t>elkaar</a:t>
            </a:r>
            <a:r>
              <a:rPr lang="en-US">
                <a:ea typeface="Calibri"/>
                <a:cs typeface="Calibri"/>
              </a:rPr>
              <a:t> </a:t>
            </a:r>
            <a:r>
              <a:rPr lang="en-US" err="1">
                <a:ea typeface="Calibri"/>
                <a:cs typeface="Calibri"/>
              </a:rPr>
              <a:t>aangaan</a:t>
            </a:r>
            <a:r>
              <a:rPr lang="en-US">
                <a:ea typeface="Calibri"/>
                <a:cs typeface="Calibri"/>
              </a:rPr>
              <a:t>. Dit </a:t>
            </a:r>
            <a:r>
              <a:rPr lang="en-US" err="1">
                <a:ea typeface="Calibri"/>
                <a:cs typeface="Calibri"/>
              </a:rPr>
              <a:t>omdat</a:t>
            </a:r>
            <a:r>
              <a:rPr lang="en-US">
                <a:ea typeface="Calibri"/>
                <a:cs typeface="Calibri"/>
              </a:rPr>
              <a:t> het </a:t>
            </a:r>
            <a:r>
              <a:rPr lang="en-US" err="1">
                <a:ea typeface="Calibri"/>
                <a:cs typeface="Calibri"/>
              </a:rPr>
              <a:t>goed</a:t>
            </a:r>
            <a:r>
              <a:rPr lang="en-US">
                <a:ea typeface="Calibri"/>
                <a:cs typeface="Calibri"/>
              </a:rPr>
              <a:t> is om </a:t>
            </a:r>
            <a:r>
              <a:rPr lang="en-US" err="1">
                <a:ea typeface="Calibri"/>
                <a:cs typeface="Calibri"/>
              </a:rPr>
              <a:t>ook</a:t>
            </a:r>
            <a:r>
              <a:rPr lang="en-US">
                <a:ea typeface="Calibri"/>
                <a:cs typeface="Calibri"/>
              </a:rPr>
              <a:t> </a:t>
            </a:r>
            <a:r>
              <a:rPr lang="en-US" err="1">
                <a:ea typeface="Calibri"/>
                <a:cs typeface="Calibri"/>
              </a:rPr>
              <a:t>zelf</a:t>
            </a:r>
            <a:r>
              <a:rPr lang="en-US">
                <a:ea typeface="Calibri"/>
                <a:cs typeface="Calibri"/>
              </a:rPr>
              <a:t> </a:t>
            </a:r>
            <a:r>
              <a:rPr lang="en-US" err="1">
                <a:ea typeface="Calibri"/>
                <a:cs typeface="Calibri"/>
              </a:rPr>
              <a:t>volgens</a:t>
            </a:r>
            <a:r>
              <a:rPr lang="en-US">
                <a:ea typeface="Calibri"/>
                <a:cs typeface="Calibri"/>
              </a:rPr>
              <a:t> de </a:t>
            </a:r>
            <a:r>
              <a:rPr lang="en-US" err="1">
                <a:ea typeface="Calibri"/>
                <a:cs typeface="Calibri"/>
              </a:rPr>
              <a:t>richtlijnen</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dialoog</a:t>
            </a:r>
            <a:r>
              <a:rPr lang="en-US">
                <a:ea typeface="Calibri"/>
                <a:cs typeface="Calibri"/>
              </a:rPr>
              <a:t> </a:t>
            </a:r>
            <a:r>
              <a:rPr lang="en-US" err="1">
                <a:ea typeface="Calibri"/>
                <a:cs typeface="Calibri"/>
              </a:rPr>
              <a:t>aan</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moeten</a:t>
            </a:r>
            <a:r>
              <a:rPr lang="en-US">
                <a:ea typeface="Calibri"/>
                <a:cs typeface="Calibri"/>
              </a:rPr>
              <a:t> </a:t>
            </a:r>
            <a:r>
              <a:rPr lang="en-US" err="1">
                <a:ea typeface="Calibri"/>
                <a:cs typeface="Calibri"/>
              </a:rPr>
              <a:t>gaan</a:t>
            </a:r>
            <a:r>
              <a:rPr lang="en-US">
                <a:ea typeface="Calibri"/>
                <a:cs typeface="Calibri"/>
              </a:rPr>
              <a:t> om het op de </a:t>
            </a:r>
            <a:r>
              <a:rPr lang="en-US" err="1">
                <a:ea typeface="Calibri"/>
                <a:cs typeface="Calibri"/>
              </a:rPr>
              <a:t>juiste</a:t>
            </a:r>
            <a:r>
              <a:rPr lang="en-US">
                <a:ea typeface="Calibri"/>
                <a:cs typeface="Calibri"/>
              </a:rPr>
              <a:t> </a:t>
            </a:r>
            <a:r>
              <a:rPr lang="en-US" err="1">
                <a:ea typeface="Calibri"/>
                <a:cs typeface="Calibri"/>
              </a:rPr>
              <a:t>manier</a:t>
            </a:r>
            <a:r>
              <a:rPr lang="en-US">
                <a:ea typeface="Calibri"/>
                <a:cs typeface="Calibri"/>
              </a:rPr>
              <a:t> </a:t>
            </a:r>
            <a:r>
              <a:rPr lang="en-US" err="1">
                <a:ea typeface="Calibri"/>
                <a:cs typeface="Calibri"/>
              </a:rPr>
              <a:t>aan</a:t>
            </a:r>
            <a:r>
              <a:rPr lang="en-US">
                <a:ea typeface="Calibri"/>
                <a:cs typeface="Calibri"/>
              </a:rPr>
              <a:t> </a:t>
            </a:r>
            <a:r>
              <a:rPr lang="en-US" err="1">
                <a:ea typeface="Calibri"/>
                <a:cs typeface="Calibri"/>
              </a:rPr>
              <a:t>leerlingen</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kunnen</a:t>
            </a:r>
            <a:r>
              <a:rPr lang="en-US">
                <a:ea typeface="Calibri"/>
                <a:cs typeface="Calibri"/>
              </a:rPr>
              <a:t> </a:t>
            </a:r>
            <a:r>
              <a:rPr lang="en-US" err="1">
                <a:ea typeface="Calibri"/>
                <a:cs typeface="Calibri"/>
              </a:rPr>
              <a:t>leren</a:t>
            </a:r>
            <a:r>
              <a:rPr lang="en-US">
                <a:ea typeface="Calibri"/>
                <a:cs typeface="Calibri"/>
              </a:rPr>
              <a:t>. </a:t>
            </a:r>
            <a:r>
              <a:rPr lang="en-US" err="1">
                <a:ea typeface="Calibri"/>
                <a:cs typeface="Calibri"/>
              </a:rPr>
              <a:t>Practise</a:t>
            </a:r>
            <a:r>
              <a:rPr lang="en-US">
                <a:ea typeface="Calibri"/>
                <a:cs typeface="Calibri"/>
              </a:rPr>
              <a:t> what you preach.</a:t>
            </a:r>
            <a:endParaRPr lang="en-US"/>
          </a:p>
          <a:p>
            <a:endParaRPr lang="en-US">
              <a:ea typeface="Calibri"/>
              <a:cs typeface="Calibri"/>
            </a:endParaRPr>
          </a:p>
          <a:p>
            <a:r>
              <a:rPr lang="en-US">
                <a:ea typeface="Calibri"/>
                <a:cs typeface="Calibri"/>
              </a:rPr>
              <a:t>Aan </a:t>
            </a:r>
            <a:r>
              <a:rPr lang="en-US" err="1">
                <a:ea typeface="Calibri"/>
                <a:cs typeface="Calibri"/>
              </a:rPr>
              <a:t>docenten</a:t>
            </a:r>
            <a:r>
              <a:rPr lang="en-US">
                <a:ea typeface="Calibri"/>
                <a:cs typeface="Calibri"/>
              </a:rPr>
              <a:t> </a:t>
            </a:r>
            <a:r>
              <a:rPr lang="en-US" err="1">
                <a:ea typeface="Calibri"/>
                <a:cs typeface="Calibri"/>
              </a:rPr>
              <a:t>vragen</a:t>
            </a:r>
            <a:r>
              <a:rPr lang="en-US">
                <a:ea typeface="Calibri"/>
                <a:cs typeface="Calibri"/>
              </a:rPr>
              <a:t> of het </a:t>
            </a:r>
            <a:r>
              <a:rPr lang="en-US" err="1">
                <a:ea typeface="Calibri"/>
                <a:cs typeface="Calibri"/>
              </a:rPr>
              <a:t>een</a:t>
            </a:r>
            <a:r>
              <a:rPr lang="en-US">
                <a:ea typeface="Calibri"/>
                <a:cs typeface="Calibri"/>
              </a:rPr>
              <a:t> </a:t>
            </a:r>
            <a:r>
              <a:rPr lang="en-US" err="1">
                <a:ea typeface="Calibri"/>
                <a:cs typeface="Calibri"/>
              </a:rPr>
              <a:t>koud</a:t>
            </a:r>
            <a:r>
              <a:rPr lang="en-US">
                <a:ea typeface="Calibri"/>
                <a:cs typeface="Calibri"/>
              </a:rPr>
              <a:t> of warm </a:t>
            </a:r>
            <a:r>
              <a:rPr lang="en-US" err="1">
                <a:ea typeface="Calibri"/>
                <a:cs typeface="Calibri"/>
              </a:rPr>
              <a:t>onderwerp</a:t>
            </a:r>
            <a:r>
              <a:rPr lang="en-US">
                <a:ea typeface="Calibri"/>
                <a:cs typeface="Calibri"/>
              </a:rPr>
              <a:t> </a:t>
            </a:r>
            <a:r>
              <a:rPr lang="en-US" err="1">
                <a:ea typeface="Calibri"/>
                <a:cs typeface="Calibri"/>
              </a:rPr>
              <a:t>voor</a:t>
            </a:r>
            <a:r>
              <a:rPr lang="en-US">
                <a:ea typeface="Calibri"/>
                <a:cs typeface="Calibri"/>
              </a:rPr>
              <a:t> ze is.</a:t>
            </a:r>
          </a:p>
          <a:p>
            <a:r>
              <a:rPr lang="en-US">
                <a:ea typeface="Calibri"/>
                <a:cs typeface="Calibri"/>
              </a:rPr>
              <a:t>Aan </a:t>
            </a:r>
            <a:r>
              <a:rPr lang="en-US" err="1">
                <a:ea typeface="Calibri"/>
                <a:cs typeface="Calibri"/>
              </a:rPr>
              <a:t>docenten</a:t>
            </a:r>
            <a:r>
              <a:rPr lang="en-US">
                <a:ea typeface="Calibri"/>
                <a:cs typeface="Calibri"/>
              </a:rPr>
              <a:t> </a:t>
            </a:r>
            <a:r>
              <a:rPr lang="en-US" err="1">
                <a:ea typeface="Calibri"/>
                <a:cs typeface="Calibri"/>
              </a:rPr>
              <a:t>vragen</a:t>
            </a:r>
            <a:r>
              <a:rPr lang="en-US">
                <a:ea typeface="Calibri"/>
                <a:cs typeface="Calibri"/>
              </a:rPr>
              <a:t> </a:t>
            </a:r>
            <a:r>
              <a:rPr lang="en-US" err="1">
                <a:ea typeface="Calibri"/>
                <a:cs typeface="Calibri"/>
              </a:rPr>
              <a:t>welke</a:t>
            </a:r>
            <a:r>
              <a:rPr lang="en-US">
                <a:ea typeface="Calibri"/>
                <a:cs typeface="Calibri"/>
              </a:rPr>
              <a:t> </a:t>
            </a:r>
            <a:r>
              <a:rPr lang="en-US" err="1">
                <a:ea typeface="Calibri"/>
                <a:cs typeface="Calibri"/>
              </a:rPr>
              <a:t>werkvorm</a:t>
            </a:r>
            <a:r>
              <a:rPr lang="en-US">
                <a:ea typeface="Calibri"/>
                <a:cs typeface="Calibri"/>
              </a:rPr>
              <a:t> ze </a:t>
            </a:r>
            <a:r>
              <a:rPr lang="en-US" err="1">
                <a:ea typeface="Calibri"/>
                <a:cs typeface="Calibri"/>
              </a:rPr>
              <a:t>zouden</a:t>
            </a:r>
            <a:r>
              <a:rPr lang="en-US">
                <a:ea typeface="Calibri"/>
                <a:cs typeface="Calibri"/>
              </a:rPr>
              <a:t> </a:t>
            </a:r>
            <a:r>
              <a:rPr lang="en-US" err="1">
                <a:ea typeface="Calibri"/>
                <a:cs typeface="Calibri"/>
              </a:rPr>
              <a:t>gebruiken</a:t>
            </a:r>
            <a:r>
              <a:rPr lang="en-US">
                <a:ea typeface="Calibri"/>
                <a:cs typeface="Calibri"/>
              </a:rPr>
              <a:t> om </a:t>
            </a:r>
            <a:r>
              <a:rPr lang="en-US" err="1">
                <a:ea typeface="Calibri"/>
                <a:cs typeface="Calibri"/>
              </a:rPr>
              <a:t>deze</a:t>
            </a:r>
            <a:r>
              <a:rPr lang="en-US">
                <a:ea typeface="Calibri"/>
                <a:cs typeface="Calibri"/>
              </a:rPr>
              <a:t> </a:t>
            </a:r>
            <a:r>
              <a:rPr lang="en-US" err="1">
                <a:ea typeface="Calibri"/>
                <a:cs typeface="Calibri"/>
              </a:rPr>
              <a:t>stelling</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bespreken</a:t>
            </a:r>
            <a:r>
              <a:rPr lang="en-US">
                <a:ea typeface="Calibri"/>
                <a:cs typeface="Calibri"/>
              </a:rPr>
              <a:t>.</a:t>
            </a:r>
          </a:p>
          <a:p>
            <a:endParaRPr lang="en-US">
              <a:ea typeface="Calibri"/>
              <a:cs typeface="Calibri"/>
            </a:endParaRPr>
          </a:p>
          <a:p>
            <a:r>
              <a:rPr lang="en-US" err="1">
                <a:ea typeface="Calibri"/>
                <a:cs typeface="Calibri"/>
              </a:rPr>
              <a:t>Aangeven</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ik</a:t>
            </a:r>
            <a:r>
              <a:rPr lang="en-US">
                <a:ea typeface="Calibri"/>
                <a:cs typeface="Calibri"/>
              </a:rPr>
              <a:t> </a:t>
            </a:r>
            <a:r>
              <a:rPr lang="en-US" err="1">
                <a:ea typeface="Calibri"/>
                <a:cs typeface="Calibri"/>
              </a:rPr>
              <a:t>voor</a:t>
            </a:r>
            <a:r>
              <a:rPr lang="en-US">
                <a:ea typeface="Calibri"/>
                <a:cs typeface="Calibri"/>
              </a:rPr>
              <a:t> de </a:t>
            </a:r>
            <a:r>
              <a:rPr lang="en-US" err="1">
                <a:ea typeface="Calibri"/>
                <a:cs typeface="Calibri"/>
              </a:rPr>
              <a:t>klassikale</a:t>
            </a:r>
            <a:r>
              <a:rPr lang="en-US">
                <a:ea typeface="Calibri"/>
                <a:cs typeface="Calibri"/>
              </a:rPr>
              <a:t> </a:t>
            </a:r>
            <a:r>
              <a:rPr lang="en-US" err="1">
                <a:ea typeface="Calibri"/>
                <a:cs typeface="Calibri"/>
              </a:rPr>
              <a:t>bespreking</a:t>
            </a:r>
            <a:r>
              <a:rPr lang="en-US">
                <a:ea typeface="Calibri"/>
                <a:cs typeface="Calibri"/>
              </a:rPr>
              <a:t> ga </a:t>
            </a:r>
            <a:r>
              <a:rPr lang="en-US" err="1">
                <a:ea typeface="Calibri"/>
                <a:cs typeface="Calibri"/>
              </a:rPr>
              <a:t>waarbij</a:t>
            </a:r>
            <a:r>
              <a:rPr lang="en-US">
                <a:ea typeface="Calibri"/>
                <a:cs typeface="Calibri"/>
              </a:rPr>
              <a:t> </a:t>
            </a:r>
            <a:r>
              <a:rPr lang="en-US" err="1">
                <a:ea typeface="Calibri"/>
                <a:cs typeface="Calibri"/>
              </a:rPr>
              <a:t>iedere</a:t>
            </a:r>
            <a:r>
              <a:rPr lang="en-US">
                <a:ea typeface="Calibri"/>
                <a:cs typeface="Calibri"/>
              </a:rPr>
              <a:t> docent </a:t>
            </a:r>
            <a:r>
              <a:rPr lang="en-US" err="1">
                <a:ea typeface="Calibri"/>
                <a:cs typeface="Calibri"/>
              </a:rPr>
              <a:t>enkele</a:t>
            </a:r>
            <a:r>
              <a:rPr lang="en-US">
                <a:ea typeface="Calibri"/>
                <a:cs typeface="Calibri"/>
              </a:rPr>
              <a:t> </a:t>
            </a:r>
            <a:r>
              <a:rPr lang="en-US" err="1">
                <a:ea typeface="Calibri"/>
                <a:cs typeface="Calibri"/>
              </a:rPr>
              <a:t>minuten</a:t>
            </a:r>
            <a:r>
              <a:rPr lang="en-US">
                <a:ea typeface="Calibri"/>
                <a:cs typeface="Calibri"/>
              </a:rPr>
              <a:t> </a:t>
            </a:r>
            <a:r>
              <a:rPr lang="en-US" err="1">
                <a:ea typeface="Calibri"/>
                <a:cs typeface="Calibri"/>
              </a:rPr>
              <a:t>krijgt</a:t>
            </a:r>
            <a:r>
              <a:rPr lang="en-US">
                <a:ea typeface="Calibri"/>
                <a:cs typeface="Calibri"/>
              </a:rPr>
              <a:t> om </a:t>
            </a:r>
            <a:r>
              <a:rPr lang="en-US" err="1">
                <a:ea typeface="Calibri"/>
                <a:cs typeface="Calibri"/>
              </a:rPr>
              <a:t>argumenten</a:t>
            </a:r>
            <a:r>
              <a:rPr lang="en-US">
                <a:ea typeface="Calibri"/>
                <a:cs typeface="Calibri"/>
              </a:rPr>
              <a:t> op </a:t>
            </a:r>
            <a:r>
              <a:rPr lang="en-US" err="1">
                <a:ea typeface="Calibri"/>
                <a:cs typeface="Calibri"/>
              </a:rPr>
              <a:t>te</a:t>
            </a:r>
            <a:r>
              <a:rPr lang="en-US">
                <a:ea typeface="Calibri"/>
                <a:cs typeface="Calibri"/>
              </a:rPr>
              <a:t> </a:t>
            </a:r>
            <a:r>
              <a:rPr lang="en-US" err="1">
                <a:ea typeface="Calibri"/>
                <a:cs typeface="Calibri"/>
              </a:rPr>
              <a:t>schrijven</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AE8A48F4-8B96-44D8-912F-628DDD733878}" type="slidenum">
              <a:rPr lang="nl-NL" smtClean="0"/>
              <a:t>17</a:t>
            </a:fld>
            <a:endParaRPr lang="nl-NL"/>
          </a:p>
        </p:txBody>
      </p:sp>
    </p:spTree>
    <p:extLst>
      <p:ext uri="{BB962C8B-B14F-4D97-AF65-F5344CB8AC3E}">
        <p14:creationId xmlns:p14="http://schemas.microsoft.com/office/powerpoint/2010/main" val="103437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Viv</a:t>
            </a:r>
          </a:p>
          <a:p>
            <a:r>
              <a:rPr lang="en-US">
                <a:ea typeface="Calibri"/>
                <a:cs typeface="Calibri"/>
              </a:rPr>
              <a:t>Thema van de </a:t>
            </a:r>
            <a:r>
              <a:rPr lang="en-US" err="1">
                <a:ea typeface="Calibri"/>
                <a:cs typeface="Calibri"/>
              </a:rPr>
              <a:t>bijeenkomst</a:t>
            </a:r>
            <a:r>
              <a:rPr lang="en-US">
                <a:ea typeface="Calibri"/>
                <a:cs typeface="Calibri"/>
              </a:rPr>
              <a:t> is </a:t>
            </a:r>
            <a:r>
              <a:rPr lang="en-US" err="1">
                <a:ea typeface="Calibri"/>
                <a:cs typeface="Calibri"/>
              </a:rPr>
              <a:t>multiperspectiviteit</a:t>
            </a:r>
            <a:r>
              <a:rPr lang="en-US">
                <a:ea typeface="Calibri"/>
                <a:cs typeface="Calibri"/>
              </a:rPr>
              <a:t>, we </a:t>
            </a:r>
            <a:r>
              <a:rPr lang="en-US" err="1">
                <a:ea typeface="Calibri"/>
                <a:cs typeface="Calibri"/>
              </a:rPr>
              <a:t>zijn</a:t>
            </a:r>
            <a:r>
              <a:rPr lang="en-US">
                <a:ea typeface="Calibri"/>
                <a:cs typeface="Calibri"/>
              </a:rPr>
              <a:t> </a:t>
            </a:r>
            <a:r>
              <a:rPr lang="en-US" err="1">
                <a:ea typeface="Calibri"/>
                <a:cs typeface="Calibri"/>
              </a:rPr>
              <a:t>benieuwd</a:t>
            </a:r>
            <a:r>
              <a:rPr lang="en-US">
                <a:ea typeface="Calibri"/>
                <a:cs typeface="Calibri"/>
              </a:rPr>
              <a:t> </a:t>
            </a:r>
            <a:r>
              <a:rPr lang="en-US" err="1">
                <a:ea typeface="Calibri"/>
                <a:cs typeface="Calibri"/>
              </a:rPr>
              <a:t>naar</a:t>
            </a:r>
            <a:r>
              <a:rPr lang="en-US">
                <a:ea typeface="Calibri"/>
                <a:cs typeface="Calibri"/>
              </a:rPr>
              <a:t> </a:t>
            </a:r>
            <a:r>
              <a:rPr lang="en-US" err="1">
                <a:ea typeface="Calibri"/>
                <a:cs typeface="Calibri"/>
              </a:rPr>
              <a:t>jullie</a:t>
            </a:r>
            <a:r>
              <a:rPr lang="en-US">
                <a:ea typeface="Calibri"/>
                <a:cs typeface="Calibri"/>
              </a:rPr>
              <a:t> </a:t>
            </a:r>
            <a:r>
              <a:rPr lang="en-US" err="1">
                <a:ea typeface="Calibri"/>
                <a:cs typeface="Calibri"/>
              </a:rPr>
              <a:t>perspectieven</a:t>
            </a:r>
            <a:endParaRPr lang="en-US">
              <a:ea typeface="Calibri"/>
              <a:cs typeface="Calibri"/>
            </a:endParaRPr>
          </a:p>
          <a:p>
            <a:endParaRPr lang="en-US">
              <a:ea typeface="Calibri"/>
              <a:cs typeface="Calibri"/>
            </a:endParaRPr>
          </a:p>
          <a:p>
            <a:r>
              <a:rPr lang="en-US">
                <a:ea typeface="Calibri"/>
                <a:cs typeface="Calibri"/>
              </a:rPr>
              <a:t>Hier </a:t>
            </a:r>
            <a:r>
              <a:rPr lang="en-US" err="1">
                <a:ea typeface="Calibri"/>
                <a:cs typeface="Calibri"/>
              </a:rPr>
              <a:t>samen</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gesprek</a:t>
            </a:r>
            <a:r>
              <a:rPr lang="en-US">
                <a:ea typeface="Calibri"/>
                <a:cs typeface="Calibri"/>
              </a:rPr>
              <a:t> met </a:t>
            </a:r>
            <a:r>
              <a:rPr lang="en-US" err="1">
                <a:ea typeface="Calibri"/>
                <a:cs typeface="Calibri"/>
              </a:rPr>
              <a:t>elkaar</a:t>
            </a:r>
            <a:r>
              <a:rPr lang="en-US">
                <a:ea typeface="Calibri"/>
                <a:cs typeface="Calibri"/>
              </a:rPr>
              <a:t> </a:t>
            </a:r>
            <a:r>
              <a:rPr lang="en-US" err="1">
                <a:ea typeface="Calibri"/>
                <a:cs typeface="Calibri"/>
              </a:rPr>
              <a:t>aangaan</a:t>
            </a:r>
            <a:r>
              <a:rPr lang="en-US">
                <a:ea typeface="Calibri"/>
                <a:cs typeface="Calibri"/>
              </a:rPr>
              <a:t>. Dit </a:t>
            </a:r>
            <a:r>
              <a:rPr lang="en-US" err="1">
                <a:ea typeface="Calibri"/>
                <a:cs typeface="Calibri"/>
              </a:rPr>
              <a:t>omdat</a:t>
            </a:r>
            <a:r>
              <a:rPr lang="en-US">
                <a:ea typeface="Calibri"/>
                <a:cs typeface="Calibri"/>
              </a:rPr>
              <a:t> het </a:t>
            </a:r>
            <a:r>
              <a:rPr lang="en-US" err="1">
                <a:ea typeface="Calibri"/>
                <a:cs typeface="Calibri"/>
              </a:rPr>
              <a:t>goed</a:t>
            </a:r>
            <a:r>
              <a:rPr lang="en-US">
                <a:ea typeface="Calibri"/>
                <a:cs typeface="Calibri"/>
              </a:rPr>
              <a:t> is om </a:t>
            </a:r>
            <a:r>
              <a:rPr lang="en-US" err="1">
                <a:ea typeface="Calibri"/>
                <a:cs typeface="Calibri"/>
              </a:rPr>
              <a:t>ook</a:t>
            </a:r>
            <a:r>
              <a:rPr lang="en-US">
                <a:ea typeface="Calibri"/>
                <a:cs typeface="Calibri"/>
              </a:rPr>
              <a:t> </a:t>
            </a:r>
            <a:r>
              <a:rPr lang="en-US" err="1">
                <a:ea typeface="Calibri"/>
                <a:cs typeface="Calibri"/>
              </a:rPr>
              <a:t>zelf</a:t>
            </a:r>
            <a:r>
              <a:rPr lang="en-US">
                <a:ea typeface="Calibri"/>
                <a:cs typeface="Calibri"/>
              </a:rPr>
              <a:t> </a:t>
            </a:r>
            <a:r>
              <a:rPr lang="en-US" err="1">
                <a:ea typeface="Calibri"/>
                <a:cs typeface="Calibri"/>
              </a:rPr>
              <a:t>volgens</a:t>
            </a:r>
            <a:r>
              <a:rPr lang="en-US">
                <a:ea typeface="Calibri"/>
                <a:cs typeface="Calibri"/>
              </a:rPr>
              <a:t> de </a:t>
            </a:r>
            <a:r>
              <a:rPr lang="en-US" err="1">
                <a:ea typeface="Calibri"/>
                <a:cs typeface="Calibri"/>
              </a:rPr>
              <a:t>richtlijnen</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dialoog</a:t>
            </a:r>
            <a:r>
              <a:rPr lang="en-US">
                <a:ea typeface="Calibri"/>
                <a:cs typeface="Calibri"/>
              </a:rPr>
              <a:t> </a:t>
            </a:r>
            <a:r>
              <a:rPr lang="en-US" err="1">
                <a:ea typeface="Calibri"/>
                <a:cs typeface="Calibri"/>
              </a:rPr>
              <a:t>aan</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moeten</a:t>
            </a:r>
            <a:r>
              <a:rPr lang="en-US">
                <a:ea typeface="Calibri"/>
                <a:cs typeface="Calibri"/>
              </a:rPr>
              <a:t> </a:t>
            </a:r>
            <a:r>
              <a:rPr lang="en-US" err="1">
                <a:ea typeface="Calibri"/>
                <a:cs typeface="Calibri"/>
              </a:rPr>
              <a:t>gaan</a:t>
            </a:r>
            <a:r>
              <a:rPr lang="en-US">
                <a:ea typeface="Calibri"/>
                <a:cs typeface="Calibri"/>
              </a:rPr>
              <a:t> om het op de </a:t>
            </a:r>
            <a:r>
              <a:rPr lang="en-US" err="1">
                <a:ea typeface="Calibri"/>
                <a:cs typeface="Calibri"/>
              </a:rPr>
              <a:t>juiste</a:t>
            </a:r>
            <a:r>
              <a:rPr lang="en-US">
                <a:ea typeface="Calibri"/>
                <a:cs typeface="Calibri"/>
              </a:rPr>
              <a:t> </a:t>
            </a:r>
            <a:r>
              <a:rPr lang="en-US" err="1">
                <a:ea typeface="Calibri"/>
                <a:cs typeface="Calibri"/>
              </a:rPr>
              <a:t>manier</a:t>
            </a:r>
            <a:r>
              <a:rPr lang="en-US">
                <a:ea typeface="Calibri"/>
                <a:cs typeface="Calibri"/>
              </a:rPr>
              <a:t> </a:t>
            </a:r>
            <a:r>
              <a:rPr lang="en-US" err="1">
                <a:ea typeface="Calibri"/>
                <a:cs typeface="Calibri"/>
              </a:rPr>
              <a:t>aan</a:t>
            </a:r>
            <a:r>
              <a:rPr lang="en-US">
                <a:ea typeface="Calibri"/>
                <a:cs typeface="Calibri"/>
              </a:rPr>
              <a:t> </a:t>
            </a:r>
            <a:r>
              <a:rPr lang="en-US" err="1">
                <a:ea typeface="Calibri"/>
                <a:cs typeface="Calibri"/>
              </a:rPr>
              <a:t>leerlingen</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kunnen</a:t>
            </a:r>
            <a:r>
              <a:rPr lang="en-US">
                <a:ea typeface="Calibri"/>
                <a:cs typeface="Calibri"/>
              </a:rPr>
              <a:t> </a:t>
            </a:r>
            <a:r>
              <a:rPr lang="en-US" err="1">
                <a:ea typeface="Calibri"/>
                <a:cs typeface="Calibri"/>
              </a:rPr>
              <a:t>leren</a:t>
            </a:r>
            <a:r>
              <a:rPr lang="en-US">
                <a:ea typeface="Calibri"/>
                <a:cs typeface="Calibri"/>
              </a:rPr>
              <a:t>. </a:t>
            </a:r>
            <a:r>
              <a:rPr lang="en-US" err="1">
                <a:ea typeface="Calibri"/>
                <a:cs typeface="Calibri"/>
              </a:rPr>
              <a:t>Practise</a:t>
            </a:r>
            <a:r>
              <a:rPr lang="en-US">
                <a:ea typeface="Calibri"/>
                <a:cs typeface="Calibri"/>
              </a:rPr>
              <a:t> what you preach.</a:t>
            </a:r>
            <a:endParaRPr lang="en-US"/>
          </a:p>
          <a:p>
            <a:endParaRPr lang="en-US">
              <a:ea typeface="Calibri"/>
              <a:cs typeface="Calibri"/>
            </a:endParaRPr>
          </a:p>
          <a:p>
            <a:r>
              <a:rPr lang="en-US">
                <a:ea typeface="Calibri"/>
                <a:cs typeface="Calibri"/>
              </a:rPr>
              <a:t>Aan </a:t>
            </a:r>
            <a:r>
              <a:rPr lang="en-US" err="1">
                <a:ea typeface="Calibri"/>
                <a:cs typeface="Calibri"/>
              </a:rPr>
              <a:t>docenten</a:t>
            </a:r>
            <a:r>
              <a:rPr lang="en-US">
                <a:ea typeface="Calibri"/>
                <a:cs typeface="Calibri"/>
              </a:rPr>
              <a:t> </a:t>
            </a:r>
            <a:r>
              <a:rPr lang="en-US" err="1">
                <a:ea typeface="Calibri"/>
                <a:cs typeface="Calibri"/>
              </a:rPr>
              <a:t>vragen</a:t>
            </a:r>
            <a:r>
              <a:rPr lang="en-US">
                <a:ea typeface="Calibri"/>
                <a:cs typeface="Calibri"/>
              </a:rPr>
              <a:t> of het </a:t>
            </a:r>
            <a:r>
              <a:rPr lang="en-US" err="1">
                <a:ea typeface="Calibri"/>
                <a:cs typeface="Calibri"/>
              </a:rPr>
              <a:t>een</a:t>
            </a:r>
            <a:r>
              <a:rPr lang="en-US">
                <a:ea typeface="Calibri"/>
                <a:cs typeface="Calibri"/>
              </a:rPr>
              <a:t> </a:t>
            </a:r>
            <a:r>
              <a:rPr lang="en-US" err="1">
                <a:ea typeface="Calibri"/>
                <a:cs typeface="Calibri"/>
              </a:rPr>
              <a:t>koud</a:t>
            </a:r>
            <a:r>
              <a:rPr lang="en-US">
                <a:ea typeface="Calibri"/>
                <a:cs typeface="Calibri"/>
              </a:rPr>
              <a:t> of warm </a:t>
            </a:r>
            <a:r>
              <a:rPr lang="en-US" err="1">
                <a:ea typeface="Calibri"/>
                <a:cs typeface="Calibri"/>
              </a:rPr>
              <a:t>onderwerp</a:t>
            </a:r>
            <a:r>
              <a:rPr lang="en-US">
                <a:ea typeface="Calibri"/>
                <a:cs typeface="Calibri"/>
              </a:rPr>
              <a:t> </a:t>
            </a:r>
            <a:r>
              <a:rPr lang="en-US" err="1">
                <a:ea typeface="Calibri"/>
                <a:cs typeface="Calibri"/>
              </a:rPr>
              <a:t>voor</a:t>
            </a:r>
            <a:r>
              <a:rPr lang="en-US">
                <a:ea typeface="Calibri"/>
                <a:cs typeface="Calibri"/>
              </a:rPr>
              <a:t> ze is.</a:t>
            </a:r>
          </a:p>
          <a:p>
            <a:r>
              <a:rPr lang="en-US">
                <a:ea typeface="Calibri"/>
                <a:cs typeface="Calibri"/>
              </a:rPr>
              <a:t>Aan </a:t>
            </a:r>
            <a:r>
              <a:rPr lang="en-US" err="1">
                <a:ea typeface="Calibri"/>
                <a:cs typeface="Calibri"/>
              </a:rPr>
              <a:t>docenten</a:t>
            </a:r>
            <a:r>
              <a:rPr lang="en-US">
                <a:ea typeface="Calibri"/>
                <a:cs typeface="Calibri"/>
              </a:rPr>
              <a:t> </a:t>
            </a:r>
            <a:r>
              <a:rPr lang="en-US" err="1">
                <a:ea typeface="Calibri"/>
                <a:cs typeface="Calibri"/>
              </a:rPr>
              <a:t>vragen</a:t>
            </a:r>
            <a:r>
              <a:rPr lang="en-US">
                <a:ea typeface="Calibri"/>
                <a:cs typeface="Calibri"/>
              </a:rPr>
              <a:t> </a:t>
            </a:r>
            <a:r>
              <a:rPr lang="en-US" err="1">
                <a:ea typeface="Calibri"/>
                <a:cs typeface="Calibri"/>
              </a:rPr>
              <a:t>welke</a:t>
            </a:r>
            <a:r>
              <a:rPr lang="en-US">
                <a:ea typeface="Calibri"/>
                <a:cs typeface="Calibri"/>
              </a:rPr>
              <a:t> </a:t>
            </a:r>
            <a:r>
              <a:rPr lang="en-US" err="1">
                <a:ea typeface="Calibri"/>
                <a:cs typeface="Calibri"/>
              </a:rPr>
              <a:t>werkvorm</a:t>
            </a:r>
            <a:r>
              <a:rPr lang="en-US">
                <a:ea typeface="Calibri"/>
                <a:cs typeface="Calibri"/>
              </a:rPr>
              <a:t> ze </a:t>
            </a:r>
            <a:r>
              <a:rPr lang="en-US" err="1">
                <a:ea typeface="Calibri"/>
                <a:cs typeface="Calibri"/>
              </a:rPr>
              <a:t>zouden</a:t>
            </a:r>
            <a:r>
              <a:rPr lang="en-US">
                <a:ea typeface="Calibri"/>
                <a:cs typeface="Calibri"/>
              </a:rPr>
              <a:t> </a:t>
            </a:r>
            <a:r>
              <a:rPr lang="en-US" err="1">
                <a:ea typeface="Calibri"/>
                <a:cs typeface="Calibri"/>
              </a:rPr>
              <a:t>gebruiken</a:t>
            </a:r>
            <a:r>
              <a:rPr lang="en-US">
                <a:ea typeface="Calibri"/>
                <a:cs typeface="Calibri"/>
              </a:rPr>
              <a:t> om </a:t>
            </a:r>
            <a:r>
              <a:rPr lang="en-US" err="1">
                <a:ea typeface="Calibri"/>
                <a:cs typeface="Calibri"/>
              </a:rPr>
              <a:t>deze</a:t>
            </a:r>
            <a:r>
              <a:rPr lang="en-US">
                <a:ea typeface="Calibri"/>
                <a:cs typeface="Calibri"/>
              </a:rPr>
              <a:t> </a:t>
            </a:r>
            <a:r>
              <a:rPr lang="en-US" err="1">
                <a:ea typeface="Calibri"/>
                <a:cs typeface="Calibri"/>
              </a:rPr>
              <a:t>stelling</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bespreken</a:t>
            </a:r>
            <a:r>
              <a:rPr lang="en-US">
                <a:ea typeface="Calibri"/>
                <a:cs typeface="Calibri"/>
              </a:rPr>
              <a:t>.</a:t>
            </a:r>
          </a:p>
          <a:p>
            <a:endParaRPr lang="en-US">
              <a:ea typeface="Calibri"/>
              <a:cs typeface="Calibri"/>
            </a:endParaRPr>
          </a:p>
          <a:p>
            <a:r>
              <a:rPr lang="en-US" err="1">
                <a:ea typeface="Calibri"/>
                <a:cs typeface="Calibri"/>
              </a:rPr>
              <a:t>Aangeven</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ik</a:t>
            </a:r>
            <a:r>
              <a:rPr lang="en-US">
                <a:ea typeface="Calibri"/>
                <a:cs typeface="Calibri"/>
              </a:rPr>
              <a:t> </a:t>
            </a:r>
            <a:r>
              <a:rPr lang="en-US" err="1">
                <a:ea typeface="Calibri"/>
                <a:cs typeface="Calibri"/>
              </a:rPr>
              <a:t>voor</a:t>
            </a:r>
            <a:r>
              <a:rPr lang="en-US">
                <a:ea typeface="Calibri"/>
                <a:cs typeface="Calibri"/>
              </a:rPr>
              <a:t> de </a:t>
            </a:r>
            <a:r>
              <a:rPr lang="en-US" err="1">
                <a:ea typeface="Calibri"/>
                <a:cs typeface="Calibri"/>
              </a:rPr>
              <a:t>klassikale</a:t>
            </a:r>
            <a:r>
              <a:rPr lang="en-US">
                <a:ea typeface="Calibri"/>
                <a:cs typeface="Calibri"/>
              </a:rPr>
              <a:t> </a:t>
            </a:r>
            <a:r>
              <a:rPr lang="en-US" err="1">
                <a:ea typeface="Calibri"/>
                <a:cs typeface="Calibri"/>
              </a:rPr>
              <a:t>bespreking</a:t>
            </a:r>
            <a:r>
              <a:rPr lang="en-US">
                <a:ea typeface="Calibri"/>
                <a:cs typeface="Calibri"/>
              </a:rPr>
              <a:t> ga </a:t>
            </a:r>
            <a:r>
              <a:rPr lang="en-US" err="1">
                <a:ea typeface="Calibri"/>
                <a:cs typeface="Calibri"/>
              </a:rPr>
              <a:t>waarbij</a:t>
            </a:r>
            <a:r>
              <a:rPr lang="en-US">
                <a:ea typeface="Calibri"/>
                <a:cs typeface="Calibri"/>
              </a:rPr>
              <a:t> </a:t>
            </a:r>
            <a:r>
              <a:rPr lang="en-US" err="1">
                <a:ea typeface="Calibri"/>
                <a:cs typeface="Calibri"/>
              </a:rPr>
              <a:t>iedere</a:t>
            </a:r>
            <a:r>
              <a:rPr lang="en-US">
                <a:ea typeface="Calibri"/>
                <a:cs typeface="Calibri"/>
              </a:rPr>
              <a:t> docent </a:t>
            </a:r>
            <a:r>
              <a:rPr lang="en-US" err="1">
                <a:ea typeface="Calibri"/>
                <a:cs typeface="Calibri"/>
              </a:rPr>
              <a:t>enkele</a:t>
            </a:r>
            <a:r>
              <a:rPr lang="en-US">
                <a:ea typeface="Calibri"/>
                <a:cs typeface="Calibri"/>
              </a:rPr>
              <a:t> </a:t>
            </a:r>
            <a:r>
              <a:rPr lang="en-US" err="1">
                <a:ea typeface="Calibri"/>
                <a:cs typeface="Calibri"/>
              </a:rPr>
              <a:t>minuten</a:t>
            </a:r>
            <a:r>
              <a:rPr lang="en-US">
                <a:ea typeface="Calibri"/>
                <a:cs typeface="Calibri"/>
              </a:rPr>
              <a:t> </a:t>
            </a:r>
            <a:r>
              <a:rPr lang="en-US" err="1">
                <a:ea typeface="Calibri"/>
                <a:cs typeface="Calibri"/>
              </a:rPr>
              <a:t>krijgt</a:t>
            </a:r>
            <a:r>
              <a:rPr lang="en-US">
                <a:ea typeface="Calibri"/>
                <a:cs typeface="Calibri"/>
              </a:rPr>
              <a:t> om </a:t>
            </a:r>
            <a:r>
              <a:rPr lang="en-US" err="1">
                <a:ea typeface="Calibri"/>
                <a:cs typeface="Calibri"/>
              </a:rPr>
              <a:t>argumenten</a:t>
            </a:r>
            <a:r>
              <a:rPr lang="en-US">
                <a:ea typeface="Calibri"/>
                <a:cs typeface="Calibri"/>
              </a:rPr>
              <a:t> op </a:t>
            </a:r>
            <a:r>
              <a:rPr lang="en-US" err="1">
                <a:ea typeface="Calibri"/>
                <a:cs typeface="Calibri"/>
              </a:rPr>
              <a:t>te</a:t>
            </a:r>
            <a:r>
              <a:rPr lang="en-US">
                <a:ea typeface="Calibri"/>
                <a:cs typeface="Calibri"/>
              </a:rPr>
              <a:t> </a:t>
            </a:r>
            <a:r>
              <a:rPr lang="en-US" err="1">
                <a:ea typeface="Calibri"/>
                <a:cs typeface="Calibri"/>
              </a:rPr>
              <a:t>schrijven</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AE8A48F4-8B96-44D8-912F-628DDD733878}" type="slidenum">
              <a:rPr lang="nl-NL" smtClean="0"/>
              <a:t>18</a:t>
            </a:fld>
            <a:endParaRPr lang="nl-NL"/>
          </a:p>
        </p:txBody>
      </p:sp>
    </p:spTree>
    <p:extLst>
      <p:ext uri="{BB962C8B-B14F-4D97-AF65-F5344CB8AC3E}">
        <p14:creationId xmlns:p14="http://schemas.microsoft.com/office/powerpoint/2010/main" val="43752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19</a:t>
            </a:fld>
            <a:endParaRPr lang="nl-NL"/>
          </a:p>
        </p:txBody>
      </p:sp>
    </p:spTree>
    <p:extLst>
      <p:ext uri="{BB962C8B-B14F-4D97-AF65-F5344CB8AC3E}">
        <p14:creationId xmlns:p14="http://schemas.microsoft.com/office/powerpoint/2010/main" val="277651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Voorstellen</a:t>
            </a:r>
            <a:r>
              <a:rPr lang="en-US" dirty="0"/>
              <a:t>- check </a:t>
            </a:r>
            <a:r>
              <a:rPr lang="en-US" dirty="0" err="1"/>
              <a:t>publliek</a:t>
            </a:r>
            <a:r>
              <a:rPr lang="en-US" dirty="0"/>
              <a:t>- </a:t>
            </a:r>
            <a:r>
              <a:rPr lang="en-US" dirty="0" err="1"/>
              <a:t>inzicht</a:t>
            </a:r>
            <a:r>
              <a:rPr lang="en-US" dirty="0"/>
              <a:t> in </a:t>
            </a:r>
            <a:r>
              <a:rPr lang="en-US" dirty="0" err="1"/>
              <a:t>resultaten</a:t>
            </a:r>
            <a:r>
              <a:rPr lang="en-US" dirty="0"/>
              <a:t> </a:t>
            </a:r>
            <a:r>
              <a:rPr lang="en-US" dirty="0" err="1"/>
              <a:t>fase</a:t>
            </a:r>
            <a:r>
              <a:rPr lang="en-US" dirty="0"/>
              <a:t> 1 en 2- </a:t>
            </a:r>
            <a:r>
              <a:rPr lang="en-US" dirty="0" err="1"/>
              <a:t>reclame</a:t>
            </a:r>
            <a:r>
              <a:rPr lang="en-US" dirty="0"/>
              <a:t> </a:t>
            </a:r>
            <a:r>
              <a:rPr lang="en-US" dirty="0" err="1"/>
              <a:t>maken</a:t>
            </a:r>
            <a:r>
              <a:rPr lang="en-US" dirty="0"/>
              <a:t> </a:t>
            </a:r>
            <a:r>
              <a:rPr lang="en-US" dirty="0" err="1"/>
              <a:t>voor</a:t>
            </a:r>
            <a:r>
              <a:rPr lang="en-US" dirty="0"/>
              <a:t> </a:t>
            </a:r>
            <a:r>
              <a:rPr lang="en-US" dirty="0" err="1"/>
              <a:t>fase</a:t>
            </a:r>
            <a:r>
              <a:rPr lang="en-US" dirty="0"/>
              <a:t> 3- tips. </a:t>
            </a:r>
            <a:endParaRPr lang="nl-NL" dirty="0"/>
          </a:p>
        </p:txBody>
      </p:sp>
      <p:sp>
        <p:nvSpPr>
          <p:cNvPr id="4" name="Slide Number Placeholder 3"/>
          <p:cNvSpPr>
            <a:spLocks noGrp="1"/>
          </p:cNvSpPr>
          <p:nvPr>
            <p:ph type="sldNum" sz="quarter" idx="5"/>
          </p:nvPr>
        </p:nvSpPr>
        <p:spPr/>
        <p:txBody>
          <a:bodyPr/>
          <a:lstStyle/>
          <a:p>
            <a:fld id="{37303AE6-56F3-4FF0-B459-8F0419892C77}" type="slidenum">
              <a:rPr lang="nl-NL" smtClean="0"/>
              <a:t>2</a:t>
            </a:fld>
            <a:endParaRPr lang="nl-NL"/>
          </a:p>
        </p:txBody>
      </p:sp>
    </p:spTree>
    <p:extLst>
      <p:ext uri="{BB962C8B-B14F-4D97-AF65-F5344CB8AC3E}">
        <p14:creationId xmlns:p14="http://schemas.microsoft.com/office/powerpoint/2010/main" val="228139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om het </a:t>
            </a:r>
            <a:r>
              <a:rPr lang="en-US" dirty="0" err="1"/>
              <a:t>eerste</a:t>
            </a:r>
            <a:r>
              <a:rPr lang="en-US" dirty="0"/>
              <a:t> </a:t>
            </a:r>
            <a:r>
              <a:rPr lang="en-US" dirty="0" err="1"/>
              <a:t>ijs</a:t>
            </a:r>
            <a:r>
              <a:rPr lang="en-US" dirty="0"/>
              <a:t> </a:t>
            </a:r>
            <a:r>
              <a:rPr lang="en-US" dirty="0" err="1"/>
              <a:t>te</a:t>
            </a:r>
            <a:r>
              <a:rPr lang="en-US" dirty="0"/>
              <a:t> </a:t>
            </a:r>
            <a:r>
              <a:rPr lang="en-US" dirty="0" err="1"/>
              <a:t>breken</a:t>
            </a:r>
            <a:r>
              <a:rPr lang="en-US" dirty="0"/>
              <a:t> </a:t>
            </a:r>
            <a:endParaRPr lang="nl-NL" dirty="0"/>
          </a:p>
        </p:txBody>
      </p:sp>
      <p:sp>
        <p:nvSpPr>
          <p:cNvPr id="4" name="Slide Number Placeholder 3"/>
          <p:cNvSpPr>
            <a:spLocks noGrp="1"/>
          </p:cNvSpPr>
          <p:nvPr>
            <p:ph type="sldNum" sz="quarter" idx="5"/>
          </p:nvPr>
        </p:nvSpPr>
        <p:spPr/>
        <p:txBody>
          <a:bodyPr/>
          <a:lstStyle/>
          <a:p>
            <a:fld id="{37303AE6-56F3-4FF0-B459-8F0419892C77}" type="slidenum">
              <a:rPr lang="nl-NL" smtClean="0"/>
              <a:t>3</a:t>
            </a:fld>
            <a:endParaRPr lang="nl-NL"/>
          </a:p>
        </p:txBody>
      </p:sp>
    </p:spTree>
    <p:extLst>
      <p:ext uri="{BB962C8B-B14F-4D97-AF65-F5344CB8AC3E}">
        <p14:creationId xmlns:p14="http://schemas.microsoft.com/office/powerpoint/2010/main" val="43162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Invloed</a:t>
            </a:r>
            <a:r>
              <a:rPr lang="en-US" dirty="0"/>
              <a:t> docent- </a:t>
            </a:r>
            <a:r>
              <a:rPr lang="en-US" dirty="0" err="1"/>
              <a:t>zelf</a:t>
            </a:r>
            <a:r>
              <a:rPr lang="en-US" dirty="0"/>
              <a:t> docent- </a:t>
            </a:r>
            <a:r>
              <a:rPr lang="en-US" dirty="0" err="1"/>
              <a:t>moeilijk</a:t>
            </a:r>
            <a:r>
              <a:rPr lang="en-US" dirty="0"/>
              <a:t> </a:t>
            </a:r>
            <a:endParaRPr lang="nl-NL" dirty="0"/>
          </a:p>
        </p:txBody>
      </p:sp>
      <p:sp>
        <p:nvSpPr>
          <p:cNvPr id="4" name="Slide Number Placeholder 3"/>
          <p:cNvSpPr>
            <a:spLocks noGrp="1"/>
          </p:cNvSpPr>
          <p:nvPr>
            <p:ph type="sldNum" sz="quarter" idx="5"/>
          </p:nvPr>
        </p:nvSpPr>
        <p:spPr/>
        <p:txBody>
          <a:bodyPr/>
          <a:lstStyle/>
          <a:p>
            <a:fld id="{37303AE6-56F3-4FF0-B459-8F0419892C77}" type="slidenum">
              <a:rPr lang="nl-NL" smtClean="0"/>
              <a:t>4</a:t>
            </a:fld>
            <a:endParaRPr lang="nl-NL"/>
          </a:p>
        </p:txBody>
      </p:sp>
    </p:spTree>
    <p:extLst>
      <p:ext uri="{BB962C8B-B14F-4D97-AF65-F5344CB8AC3E}">
        <p14:creationId xmlns:p14="http://schemas.microsoft.com/office/powerpoint/2010/main" val="102991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Uit</a:t>
            </a:r>
            <a:r>
              <a:rPr lang="en-US" dirty="0">
                <a:cs typeface="Calibri"/>
              </a:rPr>
              <a:t> </a:t>
            </a:r>
            <a:r>
              <a:rPr lang="en-US" dirty="0" err="1">
                <a:cs typeface="Calibri"/>
              </a:rPr>
              <a:t>eerder</a:t>
            </a:r>
            <a:r>
              <a:rPr lang="en-US" dirty="0">
                <a:cs typeface="Calibri"/>
              </a:rPr>
              <a:t> Onderzoek. We </a:t>
            </a:r>
            <a:r>
              <a:rPr lang="en-US" dirty="0" err="1">
                <a:cs typeface="Calibri"/>
              </a:rPr>
              <a:t>weten</a:t>
            </a:r>
            <a:r>
              <a:rPr lang="en-US" dirty="0">
                <a:cs typeface="Calibri"/>
              </a:rPr>
              <a:t> </a:t>
            </a:r>
            <a:r>
              <a:rPr lang="en-US" dirty="0" err="1">
                <a:cs typeface="Calibri"/>
              </a:rPr>
              <a:t>dat</a:t>
            </a:r>
            <a:r>
              <a:rPr lang="en-US" dirty="0">
                <a:cs typeface="Calibri"/>
              </a:rPr>
              <a:t> </a:t>
            </a:r>
            <a:r>
              <a:rPr lang="en-US" dirty="0" err="1">
                <a:cs typeface="Calibri"/>
              </a:rPr>
              <a:t>leerlingen</a:t>
            </a:r>
            <a:r>
              <a:rPr lang="en-US" dirty="0">
                <a:cs typeface="Calibri"/>
              </a:rPr>
              <a:t> </a:t>
            </a:r>
            <a:r>
              <a:rPr lang="en-US" dirty="0" err="1">
                <a:cs typeface="Calibri"/>
              </a:rPr>
              <a:t>vrijheid</a:t>
            </a:r>
            <a:r>
              <a:rPr lang="en-US" dirty="0">
                <a:cs typeface="Calibri"/>
              </a:rPr>
              <a:t> en </a:t>
            </a:r>
            <a:r>
              <a:rPr lang="en-US" dirty="0" err="1">
                <a:cs typeface="Calibri"/>
              </a:rPr>
              <a:t>gelijkheid</a:t>
            </a:r>
            <a:r>
              <a:rPr lang="en-US" dirty="0">
                <a:cs typeface="Calibri"/>
              </a:rPr>
              <a:t> </a:t>
            </a:r>
            <a:r>
              <a:rPr lang="en-US" dirty="0" err="1">
                <a:cs typeface="Calibri"/>
              </a:rPr>
              <a:t>belangrijk</a:t>
            </a:r>
            <a:r>
              <a:rPr lang="en-US" dirty="0">
                <a:cs typeface="Calibri"/>
              </a:rPr>
              <a:t> </a:t>
            </a:r>
            <a:r>
              <a:rPr lang="en-US" dirty="0" err="1">
                <a:cs typeface="Calibri"/>
              </a:rPr>
              <a:t>vinden</a:t>
            </a:r>
            <a:r>
              <a:rPr lang="en-US" dirty="0">
                <a:cs typeface="Calibri"/>
              </a:rPr>
              <a:t> maar </a:t>
            </a:r>
            <a:r>
              <a:rPr lang="en-US" dirty="0" err="1">
                <a:cs typeface="Calibri"/>
              </a:rPr>
              <a:t>dit</a:t>
            </a:r>
            <a:r>
              <a:rPr lang="en-US" dirty="0">
                <a:cs typeface="Calibri"/>
              </a:rPr>
              <a:t> </a:t>
            </a:r>
            <a:r>
              <a:rPr lang="en-US" dirty="0" err="1">
                <a:cs typeface="Calibri"/>
              </a:rPr>
              <a:t>niet</a:t>
            </a:r>
            <a:r>
              <a:rPr lang="en-US" dirty="0">
                <a:cs typeface="Calibri"/>
              </a:rPr>
              <a:t> </a:t>
            </a:r>
            <a:r>
              <a:rPr lang="en-US" dirty="0" err="1">
                <a:cs typeface="Calibri"/>
              </a:rPr>
              <a:t>zozeer</a:t>
            </a:r>
            <a:r>
              <a:rPr lang="en-US" dirty="0">
                <a:cs typeface="Calibri"/>
              </a:rPr>
              <a:t> </a:t>
            </a:r>
            <a:r>
              <a:rPr lang="en-US" dirty="0" err="1">
                <a:cs typeface="Calibri"/>
              </a:rPr>
              <a:t>andere</a:t>
            </a:r>
            <a:r>
              <a:rPr lang="en-US" dirty="0">
                <a:cs typeface="Calibri"/>
              </a:rPr>
              <a:t> </a:t>
            </a:r>
            <a:r>
              <a:rPr lang="en-US" dirty="0" err="1">
                <a:cs typeface="Calibri"/>
              </a:rPr>
              <a:t>ook</a:t>
            </a:r>
            <a:r>
              <a:rPr lang="en-US" dirty="0">
                <a:cs typeface="Calibri"/>
              </a:rPr>
              <a:t> </a:t>
            </a:r>
            <a:r>
              <a:rPr lang="en-US" dirty="0" err="1">
                <a:cs typeface="Calibri"/>
              </a:rPr>
              <a:t>gunnen</a:t>
            </a:r>
            <a:r>
              <a:rPr lang="en-US" dirty="0">
                <a:cs typeface="Calibri"/>
              </a:rPr>
              <a:t>. </a:t>
            </a:r>
            <a:r>
              <a:rPr lang="nl-NL" b="0" i="0" dirty="0">
                <a:effectLst/>
                <a:latin typeface="-apple-system"/>
              </a:rPr>
              <a:t>📢 De gemiddelde score die leerlingen in Nederland het open klasklimaat voor discussie geven, is lager dan het ICCS-gemiddelde. Kerndoel 1-3-6.</a:t>
            </a:r>
            <a:br>
              <a:rPr lang="nl-NL" b="0" i="0" dirty="0">
                <a:effectLst/>
                <a:latin typeface="-apple-system"/>
              </a:rPr>
            </a:br>
            <a:r>
              <a:rPr lang="nl-NL" b="0" i="0" dirty="0">
                <a:effectLst/>
                <a:latin typeface="-apple-system"/>
              </a:rPr>
              <a:t>📢 In de vergelijkingslanden zijn de gemiddeldes juist hoger dan het internationale gemiddelde.</a:t>
            </a:r>
            <a:br>
              <a:rPr lang="nl-NL" b="0" i="0" dirty="0">
                <a:effectLst/>
                <a:latin typeface="-apple-system"/>
              </a:rPr>
            </a:br>
            <a:r>
              <a:rPr lang="nl-NL" b="0" i="0" dirty="0">
                <a:effectLst/>
                <a:latin typeface="-apple-system"/>
              </a:rPr>
              <a:t>📢 Dit betekent dat leerlingen in Nederland het klasklimaat voor discussie als minder open ervaren in vergelijking met hun leeftijdsgenoten in andere landen.</a:t>
            </a:r>
            <a:endParaRPr lang="en-US" dirty="0">
              <a:cs typeface="Calibri"/>
            </a:endParaRPr>
          </a:p>
        </p:txBody>
      </p:sp>
      <p:sp>
        <p:nvSpPr>
          <p:cNvPr id="4" name="Slide Number Placeholder 3"/>
          <p:cNvSpPr>
            <a:spLocks noGrp="1"/>
          </p:cNvSpPr>
          <p:nvPr>
            <p:ph type="sldNum" sz="quarter" idx="5"/>
          </p:nvPr>
        </p:nvSpPr>
        <p:spPr/>
        <p:txBody>
          <a:bodyPr/>
          <a:lstStyle/>
          <a:p>
            <a:fld id="{37303AE6-56F3-4FF0-B459-8F0419892C77}" type="slidenum">
              <a:rPr lang="nl-NL" smtClean="0"/>
              <a:t>5</a:t>
            </a:fld>
            <a:endParaRPr lang="nl-NL"/>
          </a:p>
        </p:txBody>
      </p:sp>
    </p:spTree>
    <p:extLst>
      <p:ext uri="{BB962C8B-B14F-4D97-AF65-F5344CB8AC3E}">
        <p14:creationId xmlns:p14="http://schemas.microsoft.com/office/powerpoint/2010/main" val="393379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6</a:t>
            </a:fld>
            <a:endParaRPr lang="nl-NL"/>
          </a:p>
        </p:txBody>
      </p:sp>
    </p:spTree>
    <p:extLst>
      <p:ext uri="{BB962C8B-B14F-4D97-AF65-F5344CB8AC3E}">
        <p14:creationId xmlns:p14="http://schemas.microsoft.com/office/powerpoint/2010/main" val="255958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err="1">
                <a:ea typeface="Calibri"/>
                <a:cs typeface="Calibri"/>
              </a:rPr>
              <a:t>Leerlingen</a:t>
            </a:r>
            <a:r>
              <a:rPr lang="en-US" dirty="0">
                <a:ea typeface="Calibri"/>
                <a:cs typeface="Calibri"/>
              </a:rPr>
              <a:t> </a:t>
            </a:r>
            <a:r>
              <a:rPr lang="en-US" dirty="0" err="1">
                <a:ea typeface="Calibri"/>
                <a:cs typeface="Calibri"/>
              </a:rPr>
              <a:t>zien</a:t>
            </a:r>
            <a:r>
              <a:rPr lang="en-US" dirty="0">
                <a:ea typeface="Calibri"/>
                <a:cs typeface="Calibri"/>
              </a:rPr>
              <a:t> </a:t>
            </a:r>
            <a:r>
              <a:rPr lang="en-US" dirty="0" err="1">
                <a:ea typeface="Calibri"/>
                <a:cs typeface="Calibri"/>
              </a:rPr>
              <a:t>relevantie</a:t>
            </a:r>
            <a:r>
              <a:rPr lang="en-US" dirty="0">
                <a:ea typeface="Calibri"/>
                <a:cs typeface="Calibri"/>
              </a:rPr>
              <a:t>-maar we </a:t>
            </a:r>
            <a:r>
              <a:rPr lang="en-US" dirty="0" err="1">
                <a:ea typeface="Calibri"/>
                <a:cs typeface="Calibri"/>
              </a:rPr>
              <a:t>doen</a:t>
            </a:r>
            <a:r>
              <a:rPr lang="en-US" dirty="0">
                <a:ea typeface="Calibri"/>
                <a:cs typeface="Calibri"/>
              </a:rPr>
              <a:t> het </a:t>
            </a:r>
            <a:r>
              <a:rPr lang="en-US" dirty="0" err="1">
                <a:ea typeface="Calibri"/>
                <a:cs typeface="Calibri"/>
              </a:rPr>
              <a:t>eigenlijk</a:t>
            </a:r>
            <a:r>
              <a:rPr lang="en-US" dirty="0">
                <a:ea typeface="Calibri"/>
                <a:cs typeface="Calibri"/>
              </a:rPr>
              <a:t> nooit</a:t>
            </a:r>
          </a:p>
          <a:p>
            <a:pPr marL="171450" indent="-171450">
              <a:buFont typeface="Calibri"/>
              <a:buChar char="-"/>
            </a:pPr>
            <a:r>
              <a:rPr lang="en-US" dirty="0">
                <a:ea typeface="Calibri"/>
                <a:cs typeface="Calibri"/>
              </a:rPr>
              <a:t>Een </a:t>
            </a:r>
            <a:r>
              <a:rPr lang="en-US" dirty="0" err="1">
                <a:ea typeface="Calibri"/>
                <a:cs typeface="Calibri"/>
              </a:rPr>
              <a:t>paar</a:t>
            </a:r>
            <a:r>
              <a:rPr lang="en-US" dirty="0">
                <a:ea typeface="Calibri"/>
                <a:cs typeface="Calibri"/>
              </a:rPr>
              <a:t> </a:t>
            </a:r>
            <a:r>
              <a:rPr lang="en-US" dirty="0" err="1">
                <a:ea typeface="Calibri"/>
                <a:cs typeface="Calibri"/>
              </a:rPr>
              <a:t>keer</a:t>
            </a:r>
            <a:r>
              <a:rPr lang="en-US" dirty="0">
                <a:ea typeface="Calibri"/>
                <a:cs typeface="Calibri"/>
              </a:rPr>
              <a:t> </a:t>
            </a:r>
            <a:r>
              <a:rPr lang="en-US" dirty="0" err="1">
                <a:ea typeface="Calibri"/>
                <a:cs typeface="Calibri"/>
              </a:rPr>
              <a:t>hebben</a:t>
            </a:r>
            <a:r>
              <a:rPr lang="en-US" dirty="0">
                <a:ea typeface="Calibri"/>
                <a:cs typeface="Calibri"/>
              </a:rPr>
              <a:t> </a:t>
            </a:r>
            <a:r>
              <a:rPr lang="en-US" dirty="0" err="1">
                <a:ea typeface="Calibri"/>
                <a:cs typeface="Calibri"/>
              </a:rPr>
              <a:t>gedaan</a:t>
            </a:r>
            <a:r>
              <a:rPr lang="en-US" dirty="0">
                <a:ea typeface="Calibri"/>
                <a:cs typeface="Calibri"/>
              </a:rPr>
              <a:t>, </a:t>
            </a:r>
            <a:r>
              <a:rPr lang="en-US" dirty="0" err="1">
                <a:ea typeface="Calibri"/>
                <a:cs typeface="Calibri"/>
              </a:rPr>
              <a:t>Koud</a:t>
            </a:r>
            <a:r>
              <a:rPr lang="en-US" dirty="0">
                <a:ea typeface="Calibri"/>
                <a:cs typeface="Calibri"/>
              </a:rPr>
              <a:t> </a:t>
            </a:r>
            <a:r>
              <a:rPr lang="en-US" dirty="0" err="1">
                <a:ea typeface="Calibri"/>
                <a:cs typeface="Calibri"/>
              </a:rPr>
              <a:t>onderwerp</a:t>
            </a:r>
            <a:r>
              <a:rPr lang="en-US" dirty="0">
                <a:ea typeface="Calibri"/>
                <a:cs typeface="Calibri"/>
              </a:rPr>
              <a:t>- ben je </a:t>
            </a:r>
            <a:r>
              <a:rPr lang="en-US" dirty="0" err="1">
                <a:ea typeface="Calibri"/>
                <a:cs typeface="Calibri"/>
              </a:rPr>
              <a:t>een</a:t>
            </a:r>
            <a:r>
              <a:rPr lang="en-US" dirty="0">
                <a:ea typeface="Calibri"/>
                <a:cs typeface="Calibri"/>
              </a:rPr>
              <a:t> </a:t>
            </a:r>
            <a:r>
              <a:rPr lang="en-US" dirty="0" err="1">
                <a:ea typeface="Calibri"/>
                <a:cs typeface="Calibri"/>
              </a:rPr>
              <a:t>katten</a:t>
            </a:r>
            <a:r>
              <a:rPr lang="en-US" dirty="0">
                <a:ea typeface="Calibri"/>
                <a:cs typeface="Calibri"/>
              </a:rPr>
              <a:t> of </a:t>
            </a:r>
            <a:r>
              <a:rPr lang="en-US" dirty="0" err="1">
                <a:ea typeface="Calibri"/>
                <a:cs typeface="Calibri"/>
              </a:rPr>
              <a:t>honden</a:t>
            </a:r>
            <a:r>
              <a:rPr lang="en-US" dirty="0">
                <a:ea typeface="Calibri"/>
                <a:cs typeface="Calibri"/>
              </a:rPr>
              <a:t> </a:t>
            </a:r>
            <a:r>
              <a:rPr lang="en-US" dirty="0" err="1">
                <a:ea typeface="Calibri"/>
                <a:cs typeface="Calibri"/>
              </a:rPr>
              <a:t>mens</a:t>
            </a:r>
            <a:r>
              <a:rPr lang="en-US" dirty="0">
                <a:ea typeface="Calibri"/>
                <a:cs typeface="Calibri"/>
              </a:rPr>
              <a:t>, </a:t>
            </a:r>
            <a:r>
              <a:rPr lang="en-US" dirty="0" err="1">
                <a:ea typeface="Calibri"/>
                <a:cs typeface="Calibri"/>
              </a:rPr>
              <a:t>Gastlesdocent</a:t>
            </a:r>
            <a:r>
              <a:rPr lang="en-US" dirty="0">
                <a:ea typeface="Calibri"/>
                <a:cs typeface="Calibri"/>
              </a:rPr>
              <a:t>. Open versus </a:t>
            </a:r>
            <a:r>
              <a:rPr lang="en-US" dirty="0" err="1">
                <a:ea typeface="Calibri"/>
                <a:cs typeface="Calibri"/>
              </a:rPr>
              <a:t>veilig</a:t>
            </a:r>
          </a:p>
          <a:p>
            <a:pPr marL="171450" indent="-171450">
              <a:buFont typeface="Calibri"/>
              <a:buChar char="-"/>
            </a:pPr>
            <a:r>
              <a:rPr lang="en-US" dirty="0">
                <a:ea typeface="Calibri"/>
                <a:cs typeface="Calibri"/>
              </a:rPr>
              <a:t>Hele </a:t>
            </a:r>
            <a:r>
              <a:rPr lang="en-US" dirty="0" err="1">
                <a:ea typeface="Calibri"/>
                <a:cs typeface="Calibri"/>
              </a:rPr>
              <a:t>klas</a:t>
            </a:r>
            <a:r>
              <a:rPr lang="en-US" dirty="0">
                <a:ea typeface="Calibri"/>
                <a:cs typeface="Calibri"/>
              </a:rPr>
              <a:t> </a:t>
            </a:r>
            <a:r>
              <a:rPr lang="en-US" dirty="0" err="1">
                <a:ea typeface="Calibri"/>
                <a:cs typeface="Calibri"/>
              </a:rPr>
              <a:t>eens</a:t>
            </a:r>
            <a:r>
              <a:rPr lang="en-US" dirty="0">
                <a:ea typeface="Calibri"/>
                <a:cs typeface="Calibri"/>
              </a:rPr>
              <a:t> is </a:t>
            </a:r>
            <a:r>
              <a:rPr lang="en-US" dirty="0" err="1">
                <a:ea typeface="Calibri"/>
                <a:cs typeface="Calibri"/>
              </a:rPr>
              <a:t>en</a:t>
            </a:r>
            <a:r>
              <a:rPr lang="en-US" dirty="0">
                <a:ea typeface="Calibri"/>
                <a:cs typeface="Calibri"/>
              </a:rPr>
              <a:t> super open. Maar is het dan </a:t>
            </a:r>
            <a:r>
              <a:rPr lang="en-US" dirty="0" err="1">
                <a:ea typeface="Calibri"/>
                <a:cs typeface="Calibri"/>
              </a:rPr>
              <a:t>wel</a:t>
            </a:r>
            <a:r>
              <a:rPr lang="en-US" dirty="0">
                <a:ea typeface="Calibri"/>
                <a:cs typeface="Calibri"/>
              </a:rPr>
              <a:t> </a:t>
            </a:r>
            <a:r>
              <a:rPr lang="en-US" dirty="0" err="1">
                <a:ea typeface="Calibri"/>
                <a:cs typeface="Calibri"/>
              </a:rPr>
              <a:t>veilig</a:t>
            </a:r>
            <a:r>
              <a:rPr lang="en-US" dirty="0">
                <a:ea typeface="Calibri"/>
                <a:cs typeface="Calibri"/>
              </a:rPr>
              <a:t>? Stoer </a:t>
            </a:r>
            <a:r>
              <a:rPr lang="en-US" dirty="0" err="1">
                <a:ea typeface="Calibri"/>
                <a:cs typeface="Calibri"/>
              </a:rPr>
              <a:t>doen</a:t>
            </a:r>
            <a:r>
              <a:rPr lang="en-US" dirty="0">
                <a:ea typeface="Calibri"/>
                <a:cs typeface="Calibri"/>
              </a:rPr>
              <a:t>. 1 op 1 </a:t>
            </a:r>
            <a:r>
              <a:rPr lang="en-US" dirty="0" err="1">
                <a:ea typeface="Calibri"/>
                <a:cs typeface="Calibri"/>
              </a:rPr>
              <a:t>niet</a:t>
            </a:r>
            <a:r>
              <a:rPr lang="en-US" dirty="0">
                <a:ea typeface="Calibri"/>
                <a:cs typeface="Calibri"/>
              </a:rPr>
              <a:t>. </a:t>
            </a:r>
          </a:p>
          <a:p>
            <a:pPr marL="171450" indent="-171450">
              <a:buFont typeface="Calibri"/>
              <a:buChar char="-"/>
            </a:pPr>
            <a:r>
              <a:rPr lang="en-US" dirty="0">
                <a:ea typeface="Calibri"/>
                <a:cs typeface="Calibri"/>
              </a:rPr>
              <a:t>Mening van docent (</a:t>
            </a:r>
            <a:r>
              <a:rPr lang="en-US" dirty="0" err="1">
                <a:ea typeface="Calibri"/>
                <a:cs typeface="Calibri"/>
              </a:rPr>
              <a:t>houding</a:t>
            </a:r>
            <a:r>
              <a:rPr lang="en-US" dirty="0">
                <a:ea typeface="Calibri"/>
                <a:cs typeface="Calibri"/>
              </a:rPr>
              <a:t> van de docent) </a:t>
            </a:r>
            <a:r>
              <a:rPr lang="en-US" dirty="0" err="1">
                <a:ea typeface="Calibri"/>
                <a:cs typeface="Calibri"/>
              </a:rPr>
              <a:t>bepalend</a:t>
            </a:r>
            <a:r>
              <a:rPr lang="en-US" dirty="0">
                <a:ea typeface="Calibri"/>
                <a:cs typeface="Calibri"/>
              </a:rPr>
              <a:t> </a:t>
            </a:r>
            <a:r>
              <a:rPr lang="en-US" dirty="0" err="1">
                <a:ea typeface="Calibri"/>
                <a:cs typeface="Calibri"/>
              </a:rPr>
              <a:t>voor</a:t>
            </a:r>
            <a:r>
              <a:rPr lang="en-US" dirty="0">
                <a:ea typeface="Calibri"/>
                <a:cs typeface="Calibri"/>
              </a:rPr>
              <a:t> </a:t>
            </a:r>
            <a:r>
              <a:rPr lang="en-US" dirty="0" err="1">
                <a:ea typeface="Calibri"/>
                <a:cs typeface="Calibri"/>
              </a:rPr>
              <a:t>veiligheid</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openheid</a:t>
            </a:r>
            <a:r>
              <a:rPr lang="en-US" dirty="0">
                <a:ea typeface="Calibri"/>
                <a:cs typeface="Calibri"/>
              </a:rPr>
              <a:t>- </a:t>
            </a:r>
            <a:r>
              <a:rPr lang="en-US" dirty="0" err="1">
                <a:ea typeface="Calibri"/>
                <a:cs typeface="Calibri"/>
              </a:rPr>
              <a:t>vb</a:t>
            </a:r>
            <a:r>
              <a:rPr lang="en-US" dirty="0">
                <a:ea typeface="Calibri"/>
                <a:cs typeface="Calibri"/>
              </a:rPr>
              <a:t> corona, </a:t>
            </a:r>
            <a:r>
              <a:rPr lang="en-US" dirty="0" err="1">
                <a:ea typeface="Calibri"/>
                <a:cs typeface="Calibri"/>
              </a:rPr>
              <a:t>sprookje</a:t>
            </a:r>
            <a:r>
              <a:rPr lang="en-US" dirty="0">
                <a:ea typeface="Calibri"/>
                <a:cs typeface="Calibri"/>
              </a:rPr>
              <a:t>, </a:t>
            </a:r>
            <a:r>
              <a:rPr lang="en-US" dirty="0" err="1">
                <a:ea typeface="Calibri"/>
                <a:cs typeface="Calibri"/>
              </a:rPr>
              <a:t>linkse</a:t>
            </a:r>
            <a:r>
              <a:rPr lang="en-US" dirty="0">
                <a:ea typeface="Calibri"/>
                <a:cs typeface="Calibri"/>
              </a:rPr>
              <a:t> </a:t>
            </a:r>
            <a:r>
              <a:rPr lang="en-US" dirty="0" err="1">
                <a:ea typeface="Calibri"/>
                <a:cs typeface="Calibri"/>
              </a:rPr>
              <a:t>beschouwing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7303AE6-56F3-4FF0-B459-8F0419892C77}" type="slidenum">
              <a:rPr lang="nl-NL" smtClean="0"/>
              <a:t>7</a:t>
            </a:fld>
            <a:endParaRPr lang="nl-NL"/>
          </a:p>
        </p:txBody>
      </p:sp>
    </p:spTree>
    <p:extLst>
      <p:ext uri="{BB962C8B-B14F-4D97-AF65-F5344CB8AC3E}">
        <p14:creationId xmlns:p14="http://schemas.microsoft.com/office/powerpoint/2010/main" val="328972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8</a:t>
            </a:fld>
            <a:endParaRPr lang="nl-NL"/>
          </a:p>
        </p:txBody>
      </p:sp>
    </p:spTree>
    <p:extLst>
      <p:ext uri="{BB962C8B-B14F-4D97-AF65-F5344CB8AC3E}">
        <p14:creationId xmlns:p14="http://schemas.microsoft.com/office/powerpoint/2010/main" val="425278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7303AE6-56F3-4FF0-B459-8F0419892C77}" type="slidenum">
              <a:rPr lang="nl-NL" smtClean="0"/>
              <a:t>9</a:t>
            </a:fld>
            <a:endParaRPr lang="nl-NL"/>
          </a:p>
        </p:txBody>
      </p:sp>
    </p:spTree>
    <p:extLst>
      <p:ext uri="{BB962C8B-B14F-4D97-AF65-F5344CB8AC3E}">
        <p14:creationId xmlns:p14="http://schemas.microsoft.com/office/powerpoint/2010/main" val="1164192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44590" y="5115034"/>
            <a:ext cx="9063418" cy="410138"/>
          </a:xfrm>
          <a:prstGeom prst="rect">
            <a:avLst/>
          </a:prstGeom>
          <a:ln>
            <a:solidFill>
              <a:schemeClr val="bg1"/>
            </a:solidFill>
          </a:ln>
        </p:spPr>
        <p:txBody>
          <a:bodyPr>
            <a:noAutofit/>
          </a:bodyPr>
          <a:lstStyle>
            <a:lvl1pPr marL="0" indent="0" algn="ctr">
              <a:buNone/>
              <a:defRPr sz="2250" i="1">
                <a:solidFill>
                  <a:srgbClr val="2A2F76"/>
                </a:solidFill>
                <a:latin typeface="+mn-lt"/>
                <a:cs typeface="Arial" panose="020B0604020202020204" pitchFamily="34" charset="0"/>
              </a:defRPr>
            </a:lvl1pPr>
            <a:lvl2pPr marL="475077" indent="0" algn="ctr">
              <a:buNone/>
              <a:defRPr sz="2078"/>
            </a:lvl2pPr>
            <a:lvl3pPr marL="950153" indent="0" algn="ctr">
              <a:buNone/>
              <a:defRPr sz="1870"/>
            </a:lvl3pPr>
            <a:lvl4pPr marL="1425230" indent="0" algn="ctr">
              <a:buNone/>
              <a:defRPr sz="1663"/>
            </a:lvl4pPr>
            <a:lvl5pPr marL="1900306" indent="0" algn="ctr">
              <a:buNone/>
              <a:defRPr sz="1663"/>
            </a:lvl5pPr>
            <a:lvl6pPr marL="2375383" indent="0" algn="ctr">
              <a:buNone/>
              <a:defRPr sz="1663"/>
            </a:lvl6pPr>
            <a:lvl7pPr marL="2850459" indent="0" algn="ctr">
              <a:buNone/>
              <a:defRPr sz="1663"/>
            </a:lvl7pPr>
            <a:lvl8pPr marL="3325536" indent="0" algn="ctr">
              <a:buNone/>
              <a:defRPr sz="1663"/>
            </a:lvl8pPr>
            <a:lvl9pPr marL="3800612" indent="0" algn="ctr">
              <a:buNone/>
              <a:defRPr sz="1663"/>
            </a:lvl9pPr>
          </a:lstStyle>
          <a:p>
            <a:r>
              <a:rPr lang="en-US"/>
              <a:t>Gesprekken over controversiële </a:t>
            </a:r>
            <a:r>
              <a:rPr lang="en-US" err="1"/>
              <a:t>vraagstukken</a:t>
            </a:r>
            <a:r>
              <a:rPr lang="en-US"/>
              <a:t> </a:t>
            </a:r>
            <a:r>
              <a:rPr lang="en-US" err="1"/>
              <a:t>binnen</a:t>
            </a:r>
            <a:r>
              <a:rPr lang="en-US"/>
              <a:t> de </a:t>
            </a:r>
            <a:r>
              <a:rPr lang="en-US" err="1"/>
              <a:t>maatschappijvakken</a:t>
            </a:r>
            <a:r>
              <a:rPr lang="en-US"/>
              <a:t> </a:t>
            </a:r>
          </a:p>
        </p:txBody>
      </p:sp>
      <p:pic>
        <p:nvPicPr>
          <p:cNvPr id="8" name="Picture 7" descr="A blue and white logo&#10;&#10;Description automatically generated">
            <a:extLst>
              <a:ext uri="{FF2B5EF4-FFF2-40B4-BE49-F238E27FC236}">
                <a16:creationId xmlns:a16="http://schemas.microsoft.com/office/drawing/2014/main" id="{5E30281E-694E-504F-2051-47C2D28B5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958" y="854818"/>
            <a:ext cx="8840682" cy="3674050"/>
          </a:xfrm>
          <a:prstGeom prst="rect">
            <a:avLst/>
          </a:prstGeom>
        </p:spPr>
      </p:pic>
    </p:spTree>
    <p:extLst>
      <p:ext uri="{BB962C8B-B14F-4D97-AF65-F5344CB8AC3E}">
        <p14:creationId xmlns:p14="http://schemas.microsoft.com/office/powerpoint/2010/main" val="306399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2124" y="616580"/>
            <a:ext cx="9625616" cy="7934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52124" y="1596747"/>
            <a:ext cx="9625616" cy="4733401"/>
          </a:xfrm>
          <a:prstGeom prst="rect">
            <a:avLst/>
          </a:prstGeom>
        </p:spPr>
        <p:txBody>
          <a:bodyPr spcFirstLastPara="1" wrap="square" lIns="91425" tIns="91425" rIns="91425" bIns="91425" anchor="t" anchorCtr="0">
            <a:normAutofit/>
          </a:bodyPr>
          <a:lstStyle>
            <a:lvl1pPr marL="516499" lvl="0" indent="-387374">
              <a:spcBef>
                <a:spcPts val="0"/>
              </a:spcBef>
              <a:spcAft>
                <a:spcPts val="0"/>
              </a:spcAft>
              <a:buSzPts val="1800"/>
              <a:buChar char="●"/>
              <a:defRPr/>
            </a:lvl1pPr>
            <a:lvl2pPr marL="1032998" lvl="1" indent="-358680">
              <a:spcBef>
                <a:spcPts val="0"/>
              </a:spcBef>
              <a:spcAft>
                <a:spcPts val="0"/>
              </a:spcAft>
              <a:buSzPts val="1400"/>
              <a:buChar char="○"/>
              <a:defRPr/>
            </a:lvl2pPr>
            <a:lvl3pPr marL="1549497" lvl="2" indent="-358680">
              <a:spcBef>
                <a:spcPts val="0"/>
              </a:spcBef>
              <a:spcAft>
                <a:spcPts val="0"/>
              </a:spcAft>
              <a:buSzPts val="1400"/>
              <a:buChar char="■"/>
              <a:defRPr/>
            </a:lvl3pPr>
            <a:lvl4pPr marL="2065995" lvl="3" indent="-358680">
              <a:spcBef>
                <a:spcPts val="0"/>
              </a:spcBef>
              <a:spcAft>
                <a:spcPts val="0"/>
              </a:spcAft>
              <a:buSzPts val="1400"/>
              <a:buChar char="●"/>
              <a:defRPr/>
            </a:lvl4pPr>
            <a:lvl5pPr marL="2582494" lvl="4" indent="-358680">
              <a:spcBef>
                <a:spcPts val="0"/>
              </a:spcBef>
              <a:spcAft>
                <a:spcPts val="0"/>
              </a:spcAft>
              <a:buSzPts val="1400"/>
              <a:buChar char="○"/>
              <a:defRPr/>
            </a:lvl5pPr>
            <a:lvl6pPr marL="3098993" lvl="5" indent="-358680">
              <a:spcBef>
                <a:spcPts val="0"/>
              </a:spcBef>
              <a:spcAft>
                <a:spcPts val="0"/>
              </a:spcAft>
              <a:buSzPts val="1400"/>
              <a:buChar char="■"/>
              <a:defRPr/>
            </a:lvl6pPr>
            <a:lvl7pPr marL="3615492" lvl="6" indent="-358680">
              <a:spcBef>
                <a:spcPts val="0"/>
              </a:spcBef>
              <a:spcAft>
                <a:spcPts val="0"/>
              </a:spcAft>
              <a:buSzPts val="1400"/>
              <a:buChar char="●"/>
              <a:defRPr/>
            </a:lvl7pPr>
            <a:lvl8pPr marL="4131991" lvl="7" indent="-358680">
              <a:spcBef>
                <a:spcPts val="0"/>
              </a:spcBef>
              <a:spcAft>
                <a:spcPts val="0"/>
              </a:spcAft>
              <a:buSzPts val="1400"/>
              <a:buChar char="○"/>
              <a:defRPr/>
            </a:lvl8pPr>
            <a:lvl9pPr marL="4648490" lvl="8" indent="-35868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571230" y="6460859"/>
            <a:ext cx="619860" cy="54533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nl" smtClean="0"/>
              <a:pPr algn="r"/>
              <a:t>‹nr.›</a:t>
            </a:fld>
            <a:endParaRPr lang="nl"/>
          </a:p>
        </p:txBody>
      </p:sp>
    </p:spTree>
    <p:extLst>
      <p:ext uri="{BB962C8B-B14F-4D97-AF65-F5344CB8AC3E}">
        <p14:creationId xmlns:p14="http://schemas.microsoft.com/office/powerpoint/2010/main" val="12168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2F76"/>
                </a:solidFill>
                <a:latin typeface="+mj-lt"/>
              </a:defRPr>
            </a:lvl1pPr>
          </a:lstStyle>
          <a:p>
            <a:r>
              <a:rPr lang="en-US"/>
              <a:t>Click to edit Master title style</a:t>
            </a:r>
          </a:p>
        </p:txBody>
      </p:sp>
      <p:sp>
        <p:nvSpPr>
          <p:cNvPr id="3" name="Content Placeholder 2"/>
          <p:cNvSpPr>
            <a:spLocks noGrp="1"/>
          </p:cNvSpPr>
          <p:nvPr>
            <p:ph idx="1"/>
          </p:nvPr>
        </p:nvSpPr>
        <p:spPr>
          <a:xfrm>
            <a:off x="710178" y="1897044"/>
            <a:ext cx="8909507" cy="4521564"/>
          </a:xfrm>
          <a:prstGeom prst="rect">
            <a:avLst/>
          </a:prstGeom>
        </p:spPr>
        <p:txBody>
          <a:bodyPr/>
          <a:lstStyle>
            <a:lvl1pPr>
              <a:defRPr>
                <a:solidFill>
                  <a:srgbClr val="2A2F76"/>
                </a:solidFill>
              </a:defRPr>
            </a:lvl1pPr>
            <a:lvl2pPr>
              <a:defRPr>
                <a:solidFill>
                  <a:srgbClr val="2A2F76"/>
                </a:solidFill>
              </a:defRPr>
            </a:lvl2pPr>
            <a:lvl3pPr>
              <a:defRPr>
                <a:solidFill>
                  <a:srgbClr val="2A2F76"/>
                </a:solidFill>
              </a:defRPr>
            </a:lvl3pPr>
            <a:lvl4pPr>
              <a:defRPr>
                <a:solidFill>
                  <a:srgbClr val="2A2F76"/>
                </a:solidFill>
              </a:defRPr>
            </a:lvl4pPr>
            <a:lvl5pPr>
              <a:defRPr>
                <a:solidFill>
                  <a:srgbClr val="2A2F7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54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4798" y="1776625"/>
            <a:ext cx="8909507" cy="2964337"/>
          </a:xfrm>
        </p:spPr>
        <p:txBody>
          <a:bodyPr anchor="b"/>
          <a:lstStyle>
            <a:lvl1pPr>
              <a:defRPr sz="6235">
                <a:solidFill>
                  <a:srgbClr val="2A2F76"/>
                </a:solidFill>
              </a:defRPr>
            </a:lvl1pPr>
          </a:lstStyle>
          <a:p>
            <a:r>
              <a:rPr lang="en-US"/>
              <a:t>Click to edit Master title style</a:t>
            </a:r>
          </a:p>
        </p:txBody>
      </p:sp>
      <p:sp>
        <p:nvSpPr>
          <p:cNvPr id="3" name="Text Placeholder 2"/>
          <p:cNvSpPr>
            <a:spLocks noGrp="1"/>
          </p:cNvSpPr>
          <p:nvPr>
            <p:ph type="body" idx="1"/>
          </p:nvPr>
        </p:nvSpPr>
        <p:spPr>
          <a:xfrm>
            <a:off x="704798" y="4769006"/>
            <a:ext cx="8909507" cy="1558875"/>
          </a:xfrm>
          <a:prstGeom prst="rect">
            <a:avLst/>
          </a:prstGeom>
        </p:spPr>
        <p:txBody>
          <a:bodyPr/>
          <a:lstStyle>
            <a:lvl1pPr marL="0" indent="0">
              <a:buNone/>
              <a:defRPr sz="2494">
                <a:solidFill>
                  <a:srgbClr val="2A2F76"/>
                </a:solidFill>
              </a:defRPr>
            </a:lvl1pPr>
            <a:lvl2pPr marL="475077" indent="0">
              <a:buNone/>
              <a:defRPr sz="2078">
                <a:solidFill>
                  <a:schemeClr val="tx1">
                    <a:tint val="75000"/>
                  </a:schemeClr>
                </a:solidFill>
              </a:defRPr>
            </a:lvl2pPr>
            <a:lvl3pPr marL="950153" indent="0">
              <a:buNone/>
              <a:defRPr sz="1870">
                <a:solidFill>
                  <a:schemeClr val="tx1">
                    <a:tint val="75000"/>
                  </a:schemeClr>
                </a:solidFill>
              </a:defRPr>
            </a:lvl3pPr>
            <a:lvl4pPr marL="1425230" indent="0">
              <a:buNone/>
              <a:defRPr sz="1663">
                <a:solidFill>
                  <a:schemeClr val="tx1">
                    <a:tint val="75000"/>
                  </a:schemeClr>
                </a:solidFill>
              </a:defRPr>
            </a:lvl4pPr>
            <a:lvl5pPr marL="1900306" indent="0">
              <a:buNone/>
              <a:defRPr sz="1663">
                <a:solidFill>
                  <a:schemeClr val="tx1">
                    <a:tint val="75000"/>
                  </a:schemeClr>
                </a:solidFill>
              </a:defRPr>
            </a:lvl5pPr>
            <a:lvl6pPr marL="2375383" indent="0">
              <a:buNone/>
              <a:defRPr sz="1663">
                <a:solidFill>
                  <a:schemeClr val="tx1">
                    <a:tint val="75000"/>
                  </a:schemeClr>
                </a:solidFill>
              </a:defRPr>
            </a:lvl6pPr>
            <a:lvl7pPr marL="2850459" indent="0">
              <a:buNone/>
              <a:defRPr sz="1663">
                <a:solidFill>
                  <a:schemeClr val="tx1">
                    <a:tint val="75000"/>
                  </a:schemeClr>
                </a:solidFill>
              </a:defRPr>
            </a:lvl7pPr>
            <a:lvl8pPr marL="3325536" indent="0">
              <a:buNone/>
              <a:defRPr sz="1663">
                <a:solidFill>
                  <a:schemeClr val="tx1">
                    <a:tint val="75000"/>
                  </a:schemeClr>
                </a:solidFill>
              </a:defRPr>
            </a:lvl8pPr>
            <a:lvl9pPr marL="3800612" indent="0">
              <a:buNone/>
              <a:defRPr sz="166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107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710178" y="1897044"/>
            <a:ext cx="4390192" cy="45215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493" y="1897044"/>
            <a:ext cx="4390192" cy="45215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12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523" y="379410"/>
            <a:ext cx="8909507" cy="1377420"/>
          </a:xfrm>
        </p:spPr>
        <p:txBody>
          <a:bodyPr/>
          <a:lstStyle/>
          <a:p>
            <a:r>
              <a:rPr lang="en-US"/>
              <a:t>Click to edit Master title style</a:t>
            </a:r>
          </a:p>
        </p:txBody>
      </p:sp>
      <p:sp>
        <p:nvSpPr>
          <p:cNvPr id="3" name="Text Placeholder 2"/>
          <p:cNvSpPr>
            <a:spLocks noGrp="1"/>
          </p:cNvSpPr>
          <p:nvPr>
            <p:ph type="body" idx="1"/>
          </p:nvPr>
        </p:nvSpPr>
        <p:spPr>
          <a:xfrm>
            <a:off x="711524" y="1746931"/>
            <a:ext cx="4370016" cy="856144"/>
          </a:xfrm>
          <a:prstGeom prst="rect">
            <a:avLst/>
          </a:prstGeom>
        </p:spPr>
        <p:txBody>
          <a:bodyPr anchor="b"/>
          <a:lstStyle>
            <a:lvl1pPr marL="0" indent="0">
              <a:buNone/>
              <a:defRPr sz="2494" b="1"/>
            </a:lvl1pPr>
            <a:lvl2pPr marL="475077" indent="0">
              <a:buNone/>
              <a:defRPr sz="2078" b="1"/>
            </a:lvl2pPr>
            <a:lvl3pPr marL="950153" indent="0">
              <a:buNone/>
              <a:defRPr sz="1870" b="1"/>
            </a:lvl3pPr>
            <a:lvl4pPr marL="1425230" indent="0">
              <a:buNone/>
              <a:defRPr sz="1663" b="1"/>
            </a:lvl4pPr>
            <a:lvl5pPr marL="1900306" indent="0">
              <a:buNone/>
              <a:defRPr sz="1663" b="1"/>
            </a:lvl5pPr>
            <a:lvl6pPr marL="2375383" indent="0">
              <a:buNone/>
              <a:defRPr sz="1663" b="1"/>
            </a:lvl6pPr>
            <a:lvl7pPr marL="2850459" indent="0">
              <a:buNone/>
              <a:defRPr sz="1663" b="1"/>
            </a:lvl7pPr>
            <a:lvl8pPr marL="3325536" indent="0">
              <a:buNone/>
              <a:defRPr sz="1663" b="1"/>
            </a:lvl8pPr>
            <a:lvl9pPr marL="3800612" indent="0">
              <a:buNone/>
              <a:defRPr sz="1663" b="1"/>
            </a:lvl9pPr>
          </a:lstStyle>
          <a:p>
            <a:pPr lvl="0"/>
            <a:r>
              <a:rPr lang="en-US"/>
              <a:t>Click to edit Master text styles</a:t>
            </a:r>
          </a:p>
        </p:txBody>
      </p:sp>
      <p:sp>
        <p:nvSpPr>
          <p:cNvPr id="4" name="Content Placeholder 3"/>
          <p:cNvSpPr>
            <a:spLocks noGrp="1"/>
          </p:cNvSpPr>
          <p:nvPr>
            <p:ph sz="half" idx="2"/>
          </p:nvPr>
        </p:nvSpPr>
        <p:spPr>
          <a:xfrm>
            <a:off x="711524" y="2603075"/>
            <a:ext cx="4370016" cy="3828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9494" y="1746931"/>
            <a:ext cx="4391537" cy="856144"/>
          </a:xfrm>
          <a:prstGeom prst="rect">
            <a:avLst/>
          </a:prstGeom>
        </p:spPr>
        <p:txBody>
          <a:bodyPr anchor="b"/>
          <a:lstStyle>
            <a:lvl1pPr marL="0" indent="0">
              <a:buNone/>
              <a:defRPr sz="2494" b="1"/>
            </a:lvl1pPr>
            <a:lvl2pPr marL="475077" indent="0">
              <a:buNone/>
              <a:defRPr sz="2078" b="1"/>
            </a:lvl2pPr>
            <a:lvl3pPr marL="950153" indent="0">
              <a:buNone/>
              <a:defRPr sz="1870" b="1"/>
            </a:lvl3pPr>
            <a:lvl4pPr marL="1425230" indent="0">
              <a:buNone/>
              <a:defRPr sz="1663" b="1"/>
            </a:lvl4pPr>
            <a:lvl5pPr marL="1900306" indent="0">
              <a:buNone/>
              <a:defRPr sz="1663" b="1"/>
            </a:lvl5pPr>
            <a:lvl6pPr marL="2375383" indent="0">
              <a:buNone/>
              <a:defRPr sz="1663" b="1"/>
            </a:lvl6pPr>
            <a:lvl7pPr marL="2850459" indent="0">
              <a:buNone/>
              <a:defRPr sz="1663" b="1"/>
            </a:lvl7pPr>
            <a:lvl8pPr marL="3325536" indent="0">
              <a:buNone/>
              <a:defRPr sz="1663" b="1"/>
            </a:lvl8pPr>
            <a:lvl9pPr marL="3800612" indent="0">
              <a:buNone/>
              <a:defRPr sz="1663" b="1"/>
            </a:lvl9pPr>
          </a:lstStyle>
          <a:p>
            <a:pPr lvl="0"/>
            <a:r>
              <a:rPr lang="en-US"/>
              <a:t>Click to edit Master text styles</a:t>
            </a:r>
          </a:p>
        </p:txBody>
      </p:sp>
      <p:sp>
        <p:nvSpPr>
          <p:cNvPr id="6" name="Content Placeholder 5"/>
          <p:cNvSpPr>
            <a:spLocks noGrp="1"/>
          </p:cNvSpPr>
          <p:nvPr>
            <p:ph sz="quarter" idx="4"/>
          </p:nvPr>
        </p:nvSpPr>
        <p:spPr>
          <a:xfrm>
            <a:off x="5229494" y="2603075"/>
            <a:ext cx="4391537" cy="3828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70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850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24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523" y="475086"/>
            <a:ext cx="3331650" cy="1662801"/>
          </a:xfrm>
        </p:spPr>
        <p:txBody>
          <a:bodyPr anchor="b"/>
          <a:lstStyle>
            <a:lvl1pPr>
              <a:defRPr sz="3325"/>
            </a:lvl1pPr>
          </a:lstStyle>
          <a:p>
            <a:r>
              <a:rPr lang="en-US"/>
              <a:t>Click to edit Master title style</a:t>
            </a:r>
          </a:p>
        </p:txBody>
      </p:sp>
      <p:sp>
        <p:nvSpPr>
          <p:cNvPr id="3" name="Content Placeholder 2"/>
          <p:cNvSpPr>
            <a:spLocks noGrp="1"/>
          </p:cNvSpPr>
          <p:nvPr>
            <p:ph idx="1"/>
          </p:nvPr>
        </p:nvSpPr>
        <p:spPr>
          <a:xfrm>
            <a:off x="4391537" y="1026055"/>
            <a:ext cx="5229493" cy="5064283"/>
          </a:xfrm>
          <a:prstGeom prst="rect">
            <a:avLst/>
          </a:prstGeom>
        </p:spPr>
        <p:txBody>
          <a:bodyPr/>
          <a:lstStyle>
            <a:lvl1pPr>
              <a:defRPr sz="3325"/>
            </a:lvl1pPr>
            <a:lvl2pPr>
              <a:defRPr sz="2909"/>
            </a:lvl2pPr>
            <a:lvl3pPr>
              <a:defRPr sz="2494"/>
            </a:lvl3pPr>
            <a:lvl4pPr>
              <a:defRPr sz="2078"/>
            </a:lvl4pPr>
            <a:lvl5pPr>
              <a:defRPr sz="2078"/>
            </a:lvl5pPr>
            <a:lvl6pPr>
              <a:defRPr sz="2078"/>
            </a:lvl6pPr>
            <a:lvl7pPr>
              <a:defRPr sz="2078"/>
            </a:lvl7pPr>
            <a:lvl8pPr>
              <a:defRPr sz="2078"/>
            </a:lvl8pPr>
            <a:lvl9pPr>
              <a:defRPr sz="20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1523" y="2137886"/>
            <a:ext cx="3331650" cy="3960699"/>
          </a:xfrm>
          <a:prstGeom prst="rect">
            <a:avLst/>
          </a:prstGeom>
        </p:spPr>
        <p:txBody>
          <a:bodyPr/>
          <a:lstStyle>
            <a:lvl1pPr marL="0" indent="0">
              <a:buNone/>
              <a:defRPr sz="1663"/>
            </a:lvl1pPr>
            <a:lvl2pPr marL="475077" indent="0">
              <a:buNone/>
              <a:defRPr sz="1455"/>
            </a:lvl2pPr>
            <a:lvl3pPr marL="950153" indent="0">
              <a:buNone/>
              <a:defRPr sz="1247"/>
            </a:lvl3pPr>
            <a:lvl4pPr marL="1425230" indent="0">
              <a:buNone/>
              <a:defRPr sz="1039"/>
            </a:lvl4pPr>
            <a:lvl5pPr marL="1900306" indent="0">
              <a:buNone/>
              <a:defRPr sz="1039"/>
            </a:lvl5pPr>
            <a:lvl6pPr marL="2375383" indent="0">
              <a:buNone/>
              <a:defRPr sz="1039"/>
            </a:lvl6pPr>
            <a:lvl7pPr marL="2850459" indent="0">
              <a:buNone/>
              <a:defRPr sz="1039"/>
            </a:lvl7pPr>
            <a:lvl8pPr marL="3325536" indent="0">
              <a:buNone/>
              <a:defRPr sz="1039"/>
            </a:lvl8pPr>
            <a:lvl9pPr marL="3800612" indent="0">
              <a:buNone/>
              <a:defRPr sz="1039"/>
            </a:lvl9pPr>
          </a:lstStyle>
          <a:p>
            <a:pPr lvl="0"/>
            <a:r>
              <a:rPr lang="en-US"/>
              <a:t>Click to edit Master text styles</a:t>
            </a:r>
          </a:p>
        </p:txBody>
      </p:sp>
    </p:spTree>
    <p:extLst>
      <p:ext uri="{BB962C8B-B14F-4D97-AF65-F5344CB8AC3E}">
        <p14:creationId xmlns:p14="http://schemas.microsoft.com/office/powerpoint/2010/main" val="249781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523" y="475086"/>
            <a:ext cx="3331650" cy="1662801"/>
          </a:xfrm>
        </p:spPr>
        <p:txBody>
          <a:bodyPr anchor="b"/>
          <a:lstStyle>
            <a:lvl1pPr>
              <a:defRPr sz="3325"/>
            </a:lvl1pPr>
          </a:lstStyle>
          <a:p>
            <a:r>
              <a:rPr lang="en-US"/>
              <a:t>Click to edit Master title style</a:t>
            </a:r>
          </a:p>
        </p:txBody>
      </p:sp>
      <p:sp>
        <p:nvSpPr>
          <p:cNvPr id="3" name="Picture Placeholder 2"/>
          <p:cNvSpPr>
            <a:spLocks noGrp="1" noChangeAspect="1"/>
          </p:cNvSpPr>
          <p:nvPr>
            <p:ph type="pic" idx="1"/>
          </p:nvPr>
        </p:nvSpPr>
        <p:spPr>
          <a:xfrm>
            <a:off x="4391537" y="1026055"/>
            <a:ext cx="5229493" cy="5064283"/>
          </a:xfrm>
          <a:prstGeom prst="rect">
            <a:avLst/>
          </a:prstGeom>
        </p:spPr>
        <p:txBody>
          <a:bodyPr anchor="t"/>
          <a:lstStyle>
            <a:lvl1pPr marL="0" indent="0">
              <a:buNone/>
              <a:defRPr sz="3325"/>
            </a:lvl1pPr>
            <a:lvl2pPr marL="475077" indent="0">
              <a:buNone/>
              <a:defRPr sz="2909"/>
            </a:lvl2pPr>
            <a:lvl3pPr marL="950153" indent="0">
              <a:buNone/>
              <a:defRPr sz="2494"/>
            </a:lvl3pPr>
            <a:lvl4pPr marL="1425230" indent="0">
              <a:buNone/>
              <a:defRPr sz="2078"/>
            </a:lvl4pPr>
            <a:lvl5pPr marL="1900306" indent="0">
              <a:buNone/>
              <a:defRPr sz="2078"/>
            </a:lvl5pPr>
            <a:lvl6pPr marL="2375383" indent="0">
              <a:buNone/>
              <a:defRPr sz="2078"/>
            </a:lvl6pPr>
            <a:lvl7pPr marL="2850459" indent="0">
              <a:buNone/>
              <a:defRPr sz="2078"/>
            </a:lvl7pPr>
            <a:lvl8pPr marL="3325536" indent="0">
              <a:buNone/>
              <a:defRPr sz="2078"/>
            </a:lvl8pPr>
            <a:lvl9pPr marL="3800612" indent="0">
              <a:buNone/>
              <a:defRPr sz="2078"/>
            </a:lvl9pPr>
          </a:lstStyle>
          <a:p>
            <a:r>
              <a:rPr lang="en-US"/>
              <a:t>Click icon to add picture</a:t>
            </a:r>
          </a:p>
        </p:txBody>
      </p:sp>
      <p:sp>
        <p:nvSpPr>
          <p:cNvPr id="4" name="Text Placeholder 3"/>
          <p:cNvSpPr>
            <a:spLocks noGrp="1"/>
          </p:cNvSpPr>
          <p:nvPr>
            <p:ph type="body" sz="half" idx="2"/>
          </p:nvPr>
        </p:nvSpPr>
        <p:spPr>
          <a:xfrm>
            <a:off x="711523" y="2137886"/>
            <a:ext cx="3331650" cy="3960699"/>
          </a:xfrm>
          <a:prstGeom prst="rect">
            <a:avLst/>
          </a:prstGeom>
        </p:spPr>
        <p:txBody>
          <a:bodyPr/>
          <a:lstStyle>
            <a:lvl1pPr marL="0" indent="0">
              <a:buNone/>
              <a:defRPr sz="1663"/>
            </a:lvl1pPr>
            <a:lvl2pPr marL="475077" indent="0">
              <a:buNone/>
              <a:defRPr sz="1455"/>
            </a:lvl2pPr>
            <a:lvl3pPr marL="950153" indent="0">
              <a:buNone/>
              <a:defRPr sz="1247"/>
            </a:lvl3pPr>
            <a:lvl4pPr marL="1425230" indent="0">
              <a:buNone/>
              <a:defRPr sz="1039"/>
            </a:lvl4pPr>
            <a:lvl5pPr marL="1900306" indent="0">
              <a:buNone/>
              <a:defRPr sz="1039"/>
            </a:lvl5pPr>
            <a:lvl6pPr marL="2375383" indent="0">
              <a:buNone/>
              <a:defRPr sz="1039"/>
            </a:lvl6pPr>
            <a:lvl7pPr marL="2850459" indent="0">
              <a:buNone/>
              <a:defRPr sz="1039"/>
            </a:lvl7pPr>
            <a:lvl8pPr marL="3325536" indent="0">
              <a:buNone/>
              <a:defRPr sz="1039"/>
            </a:lvl8pPr>
            <a:lvl9pPr marL="3800612" indent="0">
              <a:buNone/>
              <a:defRPr sz="1039"/>
            </a:lvl9pPr>
          </a:lstStyle>
          <a:p>
            <a:pPr lvl="0"/>
            <a:r>
              <a:rPr lang="en-US"/>
              <a:t>Click to edit Master text styles</a:t>
            </a:r>
          </a:p>
        </p:txBody>
      </p:sp>
    </p:spTree>
    <p:extLst>
      <p:ext uri="{BB962C8B-B14F-4D97-AF65-F5344CB8AC3E}">
        <p14:creationId xmlns:p14="http://schemas.microsoft.com/office/powerpoint/2010/main" val="354336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0178" y="379410"/>
            <a:ext cx="8909507" cy="1377420"/>
          </a:xfrm>
          <a:prstGeom prst="rect">
            <a:avLst/>
          </a:prstGeom>
        </p:spPr>
        <p:txBody>
          <a:bodyPr vert="horz" lIns="91440" tIns="45720" rIns="91440" bIns="45720" rtlCol="0" anchor="ctr">
            <a:normAutofit/>
          </a:bodyPr>
          <a:lstStyle/>
          <a:p>
            <a:r>
              <a:rPr lang="en-US" err="1"/>
              <a:t>Niet</a:t>
            </a:r>
            <a:r>
              <a:rPr lang="en-US"/>
              <a:t> </a:t>
            </a:r>
            <a:r>
              <a:rPr lang="en-US" err="1"/>
              <a:t>aanpassen</a:t>
            </a:r>
            <a:r>
              <a:rPr lang="en-US"/>
              <a:t> </a:t>
            </a:r>
          </a:p>
        </p:txBody>
      </p:sp>
      <p:sp>
        <p:nvSpPr>
          <p:cNvPr id="3" name="Text Placeholder 2"/>
          <p:cNvSpPr>
            <a:spLocks noGrp="1"/>
          </p:cNvSpPr>
          <p:nvPr>
            <p:ph type="body" idx="1"/>
          </p:nvPr>
        </p:nvSpPr>
        <p:spPr>
          <a:xfrm>
            <a:off x="710178" y="1897044"/>
            <a:ext cx="8909507" cy="45215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ACD65C9-6E56-7567-BF1C-D5547536C1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498108"/>
            <a:ext cx="10329863" cy="497539"/>
          </a:xfrm>
          <a:prstGeom prst="rect">
            <a:avLst/>
          </a:prstGeom>
        </p:spPr>
      </p:pic>
      <p:pic>
        <p:nvPicPr>
          <p:cNvPr id="1028" name="Picture 4" descr="Hogeschool van Amsterdam - Tweedehands studieboeken">
            <a:extLst>
              <a:ext uri="{FF2B5EF4-FFF2-40B4-BE49-F238E27FC236}">
                <a16:creationId xmlns:a16="http://schemas.microsoft.com/office/drawing/2014/main" id="{DE06ABC8-E1E7-98D0-F519-8CBF1C9FBA9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2" y="20370"/>
            <a:ext cx="3070081" cy="75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41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5032" r:id="rId10"/>
  </p:sldLayoutIdLst>
  <p:txStyles>
    <p:titleStyle>
      <a:lvl1pPr algn="l" defTabSz="950153" rtl="0" eaLnBrk="1" latinLnBrk="0" hangingPunct="1">
        <a:lnSpc>
          <a:spcPct val="90000"/>
        </a:lnSpc>
        <a:spcBef>
          <a:spcPct val="0"/>
        </a:spcBef>
        <a:buNone/>
        <a:defRPr sz="4572" kern="1200">
          <a:solidFill>
            <a:srgbClr val="2A2F76"/>
          </a:solidFill>
          <a:latin typeface="+mj-lt"/>
          <a:ea typeface="+mj-ea"/>
          <a:cs typeface="+mj-cs"/>
        </a:defRPr>
      </a:lvl1pPr>
    </p:titleStyle>
    <p:bodyStyle>
      <a:lvl1pPr marL="237538" indent="-237538" algn="l" defTabSz="950153" rtl="0" eaLnBrk="1" latinLnBrk="0" hangingPunct="1">
        <a:lnSpc>
          <a:spcPct val="90000"/>
        </a:lnSpc>
        <a:spcBef>
          <a:spcPts val="1039"/>
        </a:spcBef>
        <a:buFont typeface="Arial" panose="020B0604020202020204" pitchFamily="34" charset="0"/>
        <a:buChar char="•"/>
        <a:defRPr sz="2909" kern="1200">
          <a:solidFill>
            <a:srgbClr val="2A2F76"/>
          </a:solidFill>
          <a:latin typeface="+mn-lt"/>
          <a:ea typeface="+mn-ea"/>
          <a:cs typeface="+mn-cs"/>
        </a:defRPr>
      </a:lvl1pPr>
      <a:lvl2pPr marL="712615" indent="-237538" algn="l" defTabSz="950153" rtl="0" eaLnBrk="1" latinLnBrk="0" hangingPunct="1">
        <a:lnSpc>
          <a:spcPct val="90000"/>
        </a:lnSpc>
        <a:spcBef>
          <a:spcPts val="520"/>
        </a:spcBef>
        <a:buFont typeface="Arial" panose="020B0604020202020204" pitchFamily="34" charset="0"/>
        <a:buChar char="•"/>
        <a:defRPr sz="2494" kern="1200">
          <a:solidFill>
            <a:srgbClr val="2A2F76"/>
          </a:solidFill>
          <a:latin typeface="+mn-lt"/>
          <a:ea typeface="+mn-ea"/>
          <a:cs typeface="+mn-cs"/>
        </a:defRPr>
      </a:lvl2pPr>
      <a:lvl3pPr marL="1187691" indent="-237538" algn="l" defTabSz="950153" rtl="0" eaLnBrk="1" latinLnBrk="0" hangingPunct="1">
        <a:lnSpc>
          <a:spcPct val="90000"/>
        </a:lnSpc>
        <a:spcBef>
          <a:spcPts val="520"/>
        </a:spcBef>
        <a:buFont typeface="Arial" panose="020B0604020202020204" pitchFamily="34" charset="0"/>
        <a:buChar char="•"/>
        <a:defRPr sz="2078" kern="1200">
          <a:solidFill>
            <a:srgbClr val="2A2F76"/>
          </a:solidFill>
          <a:latin typeface="+mn-lt"/>
          <a:ea typeface="+mn-ea"/>
          <a:cs typeface="+mn-cs"/>
        </a:defRPr>
      </a:lvl3pPr>
      <a:lvl4pPr marL="1662768" indent="-237538" algn="l" defTabSz="950153" rtl="0" eaLnBrk="1" latinLnBrk="0" hangingPunct="1">
        <a:lnSpc>
          <a:spcPct val="90000"/>
        </a:lnSpc>
        <a:spcBef>
          <a:spcPts val="520"/>
        </a:spcBef>
        <a:buFont typeface="Arial" panose="020B0604020202020204" pitchFamily="34" charset="0"/>
        <a:buChar char="•"/>
        <a:defRPr sz="1870" kern="1200">
          <a:solidFill>
            <a:srgbClr val="2A2F76"/>
          </a:solidFill>
          <a:latin typeface="+mn-lt"/>
          <a:ea typeface="+mn-ea"/>
          <a:cs typeface="+mn-cs"/>
        </a:defRPr>
      </a:lvl4pPr>
      <a:lvl5pPr marL="2137844" indent="-237538" algn="l" defTabSz="950153" rtl="0" eaLnBrk="1" latinLnBrk="0" hangingPunct="1">
        <a:lnSpc>
          <a:spcPct val="90000"/>
        </a:lnSpc>
        <a:spcBef>
          <a:spcPts val="520"/>
        </a:spcBef>
        <a:buFont typeface="Arial" panose="020B0604020202020204" pitchFamily="34" charset="0"/>
        <a:buChar char="•"/>
        <a:defRPr sz="1870" kern="1200">
          <a:solidFill>
            <a:srgbClr val="2A2F76"/>
          </a:solidFill>
          <a:latin typeface="+mn-lt"/>
          <a:ea typeface="+mn-ea"/>
          <a:cs typeface="+mn-cs"/>
        </a:defRPr>
      </a:lvl5pPr>
      <a:lvl6pPr marL="2612921" indent="-237538" algn="l" defTabSz="950153"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997" indent="-237538" algn="l" defTabSz="950153"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3074" indent="-237538" algn="l" defTabSz="950153"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8150" indent="-237538" algn="l" defTabSz="950153"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50153" rtl="0" eaLnBrk="1" latinLnBrk="0" hangingPunct="1">
        <a:defRPr sz="1870" kern="1200">
          <a:solidFill>
            <a:schemeClr val="tx1"/>
          </a:solidFill>
          <a:latin typeface="+mn-lt"/>
          <a:ea typeface="+mn-ea"/>
          <a:cs typeface="+mn-cs"/>
        </a:defRPr>
      </a:lvl1pPr>
      <a:lvl2pPr marL="475077" algn="l" defTabSz="950153" rtl="0" eaLnBrk="1" latinLnBrk="0" hangingPunct="1">
        <a:defRPr sz="1870" kern="1200">
          <a:solidFill>
            <a:schemeClr val="tx1"/>
          </a:solidFill>
          <a:latin typeface="+mn-lt"/>
          <a:ea typeface="+mn-ea"/>
          <a:cs typeface="+mn-cs"/>
        </a:defRPr>
      </a:lvl2pPr>
      <a:lvl3pPr marL="950153" algn="l" defTabSz="950153" rtl="0" eaLnBrk="1" latinLnBrk="0" hangingPunct="1">
        <a:defRPr sz="1870" kern="1200">
          <a:solidFill>
            <a:schemeClr val="tx1"/>
          </a:solidFill>
          <a:latin typeface="+mn-lt"/>
          <a:ea typeface="+mn-ea"/>
          <a:cs typeface="+mn-cs"/>
        </a:defRPr>
      </a:lvl3pPr>
      <a:lvl4pPr marL="1425230" algn="l" defTabSz="950153" rtl="0" eaLnBrk="1" latinLnBrk="0" hangingPunct="1">
        <a:defRPr sz="1870" kern="1200">
          <a:solidFill>
            <a:schemeClr val="tx1"/>
          </a:solidFill>
          <a:latin typeface="+mn-lt"/>
          <a:ea typeface="+mn-ea"/>
          <a:cs typeface="+mn-cs"/>
        </a:defRPr>
      </a:lvl4pPr>
      <a:lvl5pPr marL="1900306" algn="l" defTabSz="950153" rtl="0" eaLnBrk="1" latinLnBrk="0" hangingPunct="1">
        <a:defRPr sz="1870" kern="1200">
          <a:solidFill>
            <a:schemeClr val="tx1"/>
          </a:solidFill>
          <a:latin typeface="+mn-lt"/>
          <a:ea typeface="+mn-ea"/>
          <a:cs typeface="+mn-cs"/>
        </a:defRPr>
      </a:lvl5pPr>
      <a:lvl6pPr marL="2375383" algn="l" defTabSz="950153" rtl="0" eaLnBrk="1" latinLnBrk="0" hangingPunct="1">
        <a:defRPr sz="1870" kern="1200">
          <a:solidFill>
            <a:schemeClr val="tx1"/>
          </a:solidFill>
          <a:latin typeface="+mn-lt"/>
          <a:ea typeface="+mn-ea"/>
          <a:cs typeface="+mn-cs"/>
        </a:defRPr>
      </a:lvl6pPr>
      <a:lvl7pPr marL="2850459" algn="l" defTabSz="950153" rtl="0" eaLnBrk="1" latinLnBrk="0" hangingPunct="1">
        <a:defRPr sz="1870" kern="1200">
          <a:solidFill>
            <a:schemeClr val="tx1"/>
          </a:solidFill>
          <a:latin typeface="+mn-lt"/>
          <a:ea typeface="+mn-ea"/>
          <a:cs typeface="+mn-cs"/>
        </a:defRPr>
      </a:lvl7pPr>
      <a:lvl8pPr marL="3325536" algn="l" defTabSz="950153" rtl="0" eaLnBrk="1" latinLnBrk="0" hangingPunct="1">
        <a:defRPr sz="1870" kern="1200">
          <a:solidFill>
            <a:schemeClr val="tx1"/>
          </a:solidFill>
          <a:latin typeface="+mn-lt"/>
          <a:ea typeface="+mn-ea"/>
          <a:cs typeface="+mn-cs"/>
        </a:defRPr>
      </a:lvl8pPr>
      <a:lvl9pPr marL="3800612" algn="l" defTabSz="950153" rtl="0" eaLnBrk="1" latinLnBrk="0" hangingPunct="1">
        <a:defRPr sz="18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ialoogplus.my.canva.site/#page-1"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C_A0528ED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y.r.weening@hva.n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9983D8-2ACB-5B75-4C24-4B3DCD6895EB}"/>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15638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29B5-EE6F-4F26-FFB0-BC38C244BCEA}"/>
              </a:ext>
            </a:extLst>
          </p:cNvPr>
          <p:cNvSpPr>
            <a:spLocks noGrp="1"/>
          </p:cNvSpPr>
          <p:nvPr>
            <p:ph type="title"/>
          </p:nvPr>
        </p:nvSpPr>
        <p:spPr/>
        <p:txBody>
          <a:bodyPr/>
          <a:lstStyle/>
          <a:p>
            <a:r>
              <a:rPr lang="en-US" dirty="0" err="1"/>
              <a:t>Samen</a:t>
            </a:r>
            <a:r>
              <a:rPr lang="en-US" dirty="0"/>
              <a:t> </a:t>
            </a:r>
            <a:r>
              <a:rPr lang="en-US" dirty="0" err="1"/>
              <a:t>verantwoordelijk</a:t>
            </a:r>
            <a:endParaRPr lang="nl-NL" dirty="0"/>
          </a:p>
        </p:txBody>
      </p:sp>
      <p:pic>
        <p:nvPicPr>
          <p:cNvPr id="4" name="Content Placeholder 3">
            <a:extLst>
              <a:ext uri="{FF2B5EF4-FFF2-40B4-BE49-F238E27FC236}">
                <a16:creationId xmlns:a16="http://schemas.microsoft.com/office/drawing/2014/main" id="{8643E39B-1627-F41F-9FC0-DF7ABBC704C5}"/>
              </a:ext>
            </a:extLst>
          </p:cNvPr>
          <p:cNvPicPr>
            <a:picLocks noGrp="1" noChangeAspect="1"/>
          </p:cNvPicPr>
          <p:nvPr>
            <p:ph idx="1"/>
          </p:nvPr>
        </p:nvPicPr>
        <p:blipFill>
          <a:blip r:embed="rId3"/>
          <a:stretch>
            <a:fillRect/>
          </a:stretch>
        </p:blipFill>
        <p:spPr>
          <a:xfrm>
            <a:off x="3566037" y="1897063"/>
            <a:ext cx="3197788" cy="4521200"/>
          </a:xfrm>
          <a:prstGeom prst="rect">
            <a:avLst/>
          </a:prstGeom>
        </p:spPr>
      </p:pic>
      <p:pic>
        <p:nvPicPr>
          <p:cNvPr id="3" name="Picture 2" descr="A yellow post-it note with a red push pin attached to it&#10;&#10;Description automatically generated">
            <a:extLst>
              <a:ext uri="{FF2B5EF4-FFF2-40B4-BE49-F238E27FC236}">
                <a16:creationId xmlns:a16="http://schemas.microsoft.com/office/drawing/2014/main" id="{A6E8773A-5CFB-C7A3-E5F7-FB446422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78" y="577991"/>
            <a:ext cx="702062" cy="680460"/>
          </a:xfrm>
          <a:prstGeom prst="rect">
            <a:avLst/>
          </a:prstGeom>
        </p:spPr>
      </p:pic>
    </p:spTree>
    <p:extLst>
      <p:ext uri="{BB962C8B-B14F-4D97-AF65-F5344CB8AC3E}">
        <p14:creationId xmlns:p14="http://schemas.microsoft.com/office/powerpoint/2010/main" val="26375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9F90-5FD0-5F22-3216-438ADF04BF9A}"/>
              </a:ext>
            </a:extLst>
          </p:cNvPr>
          <p:cNvSpPr>
            <a:spLocks noGrp="1"/>
          </p:cNvSpPr>
          <p:nvPr>
            <p:ph type="title"/>
          </p:nvPr>
        </p:nvSpPr>
        <p:spPr/>
        <p:txBody>
          <a:bodyPr/>
          <a:lstStyle/>
          <a:p>
            <a:r>
              <a:rPr lang="en-US" dirty="0" err="1"/>
              <a:t>Persoonlijke</a:t>
            </a:r>
            <a:r>
              <a:rPr lang="en-US" dirty="0"/>
              <a:t> </a:t>
            </a:r>
            <a:r>
              <a:rPr lang="en-US" dirty="0" err="1"/>
              <a:t>leerdoelen</a:t>
            </a:r>
            <a:endParaRPr lang="nl-NL" dirty="0"/>
          </a:p>
        </p:txBody>
      </p:sp>
      <p:pic>
        <p:nvPicPr>
          <p:cNvPr id="4" name="Picture 3" descr="A yellow post-it note with a red push pin attached to it&#10;&#10;Description automatically generated">
            <a:extLst>
              <a:ext uri="{FF2B5EF4-FFF2-40B4-BE49-F238E27FC236}">
                <a16:creationId xmlns:a16="http://schemas.microsoft.com/office/drawing/2014/main" id="{C5F1BA97-F8D7-A7E0-A52F-82856E614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58" y="567831"/>
            <a:ext cx="702062" cy="680460"/>
          </a:xfrm>
          <a:prstGeom prst="rect">
            <a:avLst/>
          </a:prstGeom>
        </p:spPr>
      </p:pic>
      <p:pic>
        <p:nvPicPr>
          <p:cNvPr id="1026" name="Picture 2" descr="No alternative text description for this image">
            <a:extLst>
              <a:ext uri="{FF2B5EF4-FFF2-40B4-BE49-F238E27FC236}">
                <a16:creationId xmlns:a16="http://schemas.microsoft.com/office/drawing/2014/main" id="{98CF273A-4D34-46E4-5960-D175938FD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138" y="2227173"/>
            <a:ext cx="3417109" cy="341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9696-3788-8787-7828-2A7370DD1BE0}"/>
              </a:ext>
            </a:extLst>
          </p:cNvPr>
          <p:cNvSpPr>
            <a:spLocks noGrp="1"/>
          </p:cNvSpPr>
          <p:nvPr>
            <p:ph type="title"/>
          </p:nvPr>
        </p:nvSpPr>
        <p:spPr/>
        <p:txBody>
          <a:bodyPr/>
          <a:lstStyle/>
          <a:p>
            <a:r>
              <a:rPr lang="en-US" dirty="0" err="1"/>
              <a:t>Onderwerpen</a:t>
            </a:r>
            <a:endParaRPr lang="nl-NL" dirty="0"/>
          </a:p>
        </p:txBody>
      </p:sp>
      <p:pic>
        <p:nvPicPr>
          <p:cNvPr id="4098" name="Picture 2" descr="A set of speech bubbles on a staircase&#10;&#10;Description automatically generated">
            <a:extLst>
              <a:ext uri="{FF2B5EF4-FFF2-40B4-BE49-F238E27FC236}">
                <a16:creationId xmlns:a16="http://schemas.microsoft.com/office/drawing/2014/main" id="{2FD5BB4E-0904-3FF9-1F0B-194A0AC282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6162" y="1971370"/>
            <a:ext cx="8697539" cy="43725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post-it note with a red push pin attached to it&#10;&#10;Description automatically generated">
            <a:extLst>
              <a:ext uri="{FF2B5EF4-FFF2-40B4-BE49-F238E27FC236}">
                <a16:creationId xmlns:a16="http://schemas.microsoft.com/office/drawing/2014/main" id="{A0817434-3760-A64B-3B20-1AF0B0FBD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178" y="577991"/>
            <a:ext cx="702062" cy="680460"/>
          </a:xfrm>
          <a:prstGeom prst="rect">
            <a:avLst/>
          </a:prstGeom>
        </p:spPr>
      </p:pic>
    </p:spTree>
    <p:extLst>
      <p:ext uri="{BB962C8B-B14F-4D97-AF65-F5344CB8AC3E}">
        <p14:creationId xmlns:p14="http://schemas.microsoft.com/office/powerpoint/2010/main" val="14636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B53E-4E0F-7FCA-5BC5-F36B13E8F2D1}"/>
              </a:ext>
            </a:extLst>
          </p:cNvPr>
          <p:cNvSpPr>
            <a:spLocks noGrp="1"/>
          </p:cNvSpPr>
          <p:nvPr>
            <p:ph type="title"/>
          </p:nvPr>
        </p:nvSpPr>
        <p:spPr/>
        <p:txBody>
          <a:bodyPr/>
          <a:lstStyle/>
          <a:p>
            <a:r>
              <a:rPr lang="en-US" dirty="0" err="1"/>
              <a:t>Werkvormen</a:t>
            </a:r>
            <a:endParaRPr lang="nl-NL" dirty="0"/>
          </a:p>
        </p:txBody>
      </p:sp>
      <p:pic>
        <p:nvPicPr>
          <p:cNvPr id="3" name="Picture 2" descr="A yellow post-it note with a red push pin attached to it&#10;&#10;Description automatically generated">
            <a:extLst>
              <a:ext uri="{FF2B5EF4-FFF2-40B4-BE49-F238E27FC236}">
                <a16:creationId xmlns:a16="http://schemas.microsoft.com/office/drawing/2014/main" id="{984629F8-044D-DC6C-230C-1773496A0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778" y="557671"/>
            <a:ext cx="702062" cy="680460"/>
          </a:xfrm>
          <a:prstGeom prst="rect">
            <a:avLst/>
          </a:prstGeom>
        </p:spPr>
      </p:pic>
      <p:pic>
        <p:nvPicPr>
          <p:cNvPr id="8" name="Tijdelijke aanduiding voor inhoud 7" descr="Afbeelding met tekst, cirkel, Lettertype, diagram&#10;&#10;Door AI gegenereerde inhoud is mogelijk onjuist.">
            <a:extLst>
              <a:ext uri="{FF2B5EF4-FFF2-40B4-BE49-F238E27FC236}">
                <a16:creationId xmlns:a16="http://schemas.microsoft.com/office/drawing/2014/main" id="{FB98CD07-F8E8-14FE-5BEF-52F66650E79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1346" y="1511974"/>
            <a:ext cx="9456341" cy="5001871"/>
          </a:xfrm>
        </p:spPr>
      </p:pic>
      <p:sp>
        <p:nvSpPr>
          <p:cNvPr id="10" name="Tekstvak 9">
            <a:extLst>
              <a:ext uri="{FF2B5EF4-FFF2-40B4-BE49-F238E27FC236}">
                <a16:creationId xmlns:a16="http://schemas.microsoft.com/office/drawing/2014/main" id="{90280DC7-EC98-A4C8-2A36-2BA4F36B9B5D}"/>
              </a:ext>
            </a:extLst>
          </p:cNvPr>
          <p:cNvSpPr txBox="1"/>
          <p:nvPr/>
        </p:nvSpPr>
        <p:spPr>
          <a:xfrm>
            <a:off x="6704351" y="5908835"/>
            <a:ext cx="5164110" cy="369332"/>
          </a:xfrm>
          <a:prstGeom prst="rect">
            <a:avLst/>
          </a:prstGeom>
          <a:noFill/>
        </p:spPr>
        <p:txBody>
          <a:bodyPr wrap="square">
            <a:spAutoFit/>
          </a:bodyPr>
          <a:lstStyle/>
          <a:p>
            <a:r>
              <a:rPr lang="nl-NL" dirty="0" err="1">
                <a:hlinkClick r:id="rId5"/>
              </a:rPr>
              <a:t>dialoogplus.my.canva.site</a:t>
            </a:r>
            <a:r>
              <a:rPr lang="nl-NL" dirty="0">
                <a:hlinkClick r:id="rId5"/>
              </a:rPr>
              <a:t>/#page-1</a:t>
            </a:r>
            <a:endParaRPr lang="nl-NL" dirty="0"/>
          </a:p>
        </p:txBody>
      </p:sp>
    </p:spTree>
    <p:extLst>
      <p:ext uri="{BB962C8B-B14F-4D97-AF65-F5344CB8AC3E}">
        <p14:creationId xmlns:p14="http://schemas.microsoft.com/office/powerpoint/2010/main" val="17806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5169-CB5B-2037-6730-2F35DB040981}"/>
              </a:ext>
            </a:extLst>
          </p:cNvPr>
          <p:cNvSpPr>
            <a:spLocks noGrp="1"/>
          </p:cNvSpPr>
          <p:nvPr>
            <p:ph type="title"/>
          </p:nvPr>
        </p:nvSpPr>
        <p:spPr/>
        <p:txBody>
          <a:bodyPr/>
          <a:lstStyle/>
          <a:p>
            <a:r>
              <a:rPr lang="en-US" dirty="0"/>
              <a:t>Open </a:t>
            </a:r>
            <a:r>
              <a:rPr lang="en-US" dirty="0" err="1"/>
              <a:t>houding</a:t>
            </a:r>
            <a:endParaRPr lang="nl-NL" dirty="0"/>
          </a:p>
        </p:txBody>
      </p:sp>
      <p:sp>
        <p:nvSpPr>
          <p:cNvPr id="3" name="Content Placeholder 2">
            <a:extLst>
              <a:ext uri="{FF2B5EF4-FFF2-40B4-BE49-F238E27FC236}">
                <a16:creationId xmlns:a16="http://schemas.microsoft.com/office/drawing/2014/main" id="{944A71CB-5946-FA46-ACB2-03D4203466B1}"/>
              </a:ext>
            </a:extLst>
          </p:cNvPr>
          <p:cNvSpPr>
            <a:spLocks noGrp="1"/>
          </p:cNvSpPr>
          <p:nvPr>
            <p:ph idx="1"/>
          </p:nvPr>
        </p:nvSpPr>
        <p:spPr/>
        <p:txBody>
          <a:bodyPr>
            <a:normAutofit/>
          </a:bodyPr>
          <a:lstStyle/>
          <a:p>
            <a:r>
              <a:rPr lang="nl-NL" dirty="0"/>
              <a:t>Speel met je rol</a:t>
            </a:r>
          </a:p>
          <a:p>
            <a:r>
              <a:rPr lang="nl-NL" dirty="0"/>
              <a:t>Waar begrenzen en waar uitnodigen?</a:t>
            </a:r>
          </a:p>
          <a:p>
            <a:r>
              <a:rPr lang="nl-NL" dirty="0"/>
              <a:t>Intervisie</a:t>
            </a:r>
          </a:p>
          <a:p>
            <a:pPr marL="0" indent="0">
              <a:buNone/>
            </a:pPr>
            <a:endParaRPr lang="nl-NL" dirty="0"/>
          </a:p>
          <a:p>
            <a:endParaRPr lang="nl-NL" dirty="0"/>
          </a:p>
        </p:txBody>
      </p:sp>
      <p:pic>
        <p:nvPicPr>
          <p:cNvPr id="4" name="Picture 3" descr="A yellow post-it note with a red push pin attached to it&#10;&#10;Description automatically generated">
            <a:extLst>
              <a:ext uri="{FF2B5EF4-FFF2-40B4-BE49-F238E27FC236}">
                <a16:creationId xmlns:a16="http://schemas.microsoft.com/office/drawing/2014/main" id="{8557C28B-5E4E-7918-A87A-48A62DA95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338" y="592887"/>
            <a:ext cx="702062" cy="680460"/>
          </a:xfrm>
          <a:prstGeom prst="rect">
            <a:avLst/>
          </a:prstGeom>
        </p:spPr>
      </p:pic>
    </p:spTree>
    <p:extLst>
      <p:ext uri="{BB962C8B-B14F-4D97-AF65-F5344CB8AC3E}">
        <p14:creationId xmlns:p14="http://schemas.microsoft.com/office/powerpoint/2010/main" val="15221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953F-FFA3-6540-EAEC-6B633951FDD8}"/>
              </a:ext>
            </a:extLst>
          </p:cNvPr>
          <p:cNvSpPr>
            <a:spLocks noGrp="1"/>
          </p:cNvSpPr>
          <p:nvPr>
            <p:ph type="title"/>
          </p:nvPr>
        </p:nvSpPr>
        <p:spPr/>
        <p:txBody>
          <a:bodyPr/>
          <a:lstStyle/>
          <a:p>
            <a:r>
              <a:rPr lang="en-US" dirty="0"/>
              <a:t>Open </a:t>
            </a:r>
            <a:r>
              <a:rPr lang="en-US" dirty="0" err="1"/>
              <a:t>vragen</a:t>
            </a:r>
            <a:r>
              <a:rPr lang="en-US" dirty="0"/>
              <a:t> </a:t>
            </a:r>
            <a:r>
              <a:rPr lang="en-US" dirty="0" err="1"/>
              <a:t>stellen</a:t>
            </a:r>
            <a:endParaRPr lang="nl-NL" dirty="0"/>
          </a:p>
        </p:txBody>
      </p:sp>
      <p:sp>
        <p:nvSpPr>
          <p:cNvPr id="3" name="Content Placeholder 2">
            <a:extLst>
              <a:ext uri="{FF2B5EF4-FFF2-40B4-BE49-F238E27FC236}">
                <a16:creationId xmlns:a16="http://schemas.microsoft.com/office/drawing/2014/main" id="{9C816216-44AE-3FE3-6823-60F187F44F59}"/>
              </a:ext>
            </a:extLst>
          </p:cNvPr>
          <p:cNvSpPr>
            <a:spLocks noGrp="1"/>
          </p:cNvSpPr>
          <p:nvPr>
            <p:ph sz="half" idx="1"/>
          </p:nvPr>
        </p:nvSpPr>
        <p:spPr/>
        <p:txBody>
          <a:bodyPr>
            <a:normAutofit fontScale="92500" lnSpcReduction="20000"/>
          </a:bodyPr>
          <a:lstStyle/>
          <a:p>
            <a:pPr marL="0" indent="0" algn="just">
              <a:buNone/>
            </a:pPr>
            <a:r>
              <a:rPr lang="nl-NL" sz="3200" dirty="0"/>
              <a:t>Bedenk een onderwerp dat je raakt en waar je een sterke mening over hebt. Liefst het onderwerp van vandaag. Maar heb je hier geen sterke mening over kun je ook een ander onderwerp kiezen. Denk aan ongelijke kansen in het onderwijs, paarse vrijdag, pietendiscussie, ongelijke kansen in het onderwijs, de woningmarkt etc.</a:t>
            </a:r>
          </a:p>
          <a:p>
            <a:pPr marL="0" indent="0">
              <a:buNone/>
            </a:pPr>
            <a:endParaRPr lang="nl-NL" dirty="0"/>
          </a:p>
        </p:txBody>
      </p:sp>
      <p:sp>
        <p:nvSpPr>
          <p:cNvPr id="4" name="Content Placeholder 3">
            <a:extLst>
              <a:ext uri="{FF2B5EF4-FFF2-40B4-BE49-F238E27FC236}">
                <a16:creationId xmlns:a16="http://schemas.microsoft.com/office/drawing/2014/main" id="{AC9D8572-40C3-3D71-F269-F8E9322C4077}"/>
              </a:ext>
            </a:extLst>
          </p:cNvPr>
          <p:cNvSpPr>
            <a:spLocks noGrp="1"/>
          </p:cNvSpPr>
          <p:nvPr>
            <p:ph sz="half" idx="2"/>
          </p:nvPr>
        </p:nvSpPr>
        <p:spPr/>
        <p:txBody>
          <a:bodyPr>
            <a:normAutofit fontScale="92500" lnSpcReduction="20000"/>
          </a:bodyPr>
          <a:lstStyle/>
          <a:p>
            <a:pPr marL="237490" indent="-237490" algn="just"/>
            <a:r>
              <a:rPr lang="nl-NL" sz="3200" dirty="0"/>
              <a:t>Vorm een duo</a:t>
            </a:r>
          </a:p>
          <a:p>
            <a:pPr marL="237490" indent="-237490" algn="just"/>
            <a:r>
              <a:rPr lang="nl-NL" sz="3200" dirty="0"/>
              <a:t>Ondervraag elkaar om de beurt op je </a:t>
            </a:r>
            <a:r>
              <a:rPr lang="nl-NL" sz="3200" i="1" dirty="0"/>
              <a:t>eigen onderwerp</a:t>
            </a:r>
            <a:r>
              <a:rPr lang="nl-NL" sz="3200" dirty="0"/>
              <a:t>.</a:t>
            </a:r>
          </a:p>
          <a:p>
            <a:pPr marL="237490" indent="-237490" algn="just"/>
            <a:r>
              <a:rPr lang="nl-NL" sz="3200" dirty="0"/>
              <a:t>Zorg ervoor dat jouw partner niet weet wat jouw mening is.</a:t>
            </a:r>
          </a:p>
          <a:p>
            <a:pPr marL="237490" indent="-237490" algn="just"/>
            <a:r>
              <a:rPr lang="nl-NL" sz="3200" dirty="0"/>
              <a:t>Wissel na 5 min.</a:t>
            </a:r>
          </a:p>
          <a:p>
            <a:pPr marL="0" indent="0" algn="just">
              <a:buNone/>
            </a:pPr>
            <a:endParaRPr lang="nl-NL" sz="3200" dirty="0"/>
          </a:p>
          <a:p>
            <a:pPr marL="0" indent="0">
              <a:buNone/>
            </a:pPr>
            <a:endParaRPr lang="nl-NL" dirty="0"/>
          </a:p>
        </p:txBody>
      </p:sp>
    </p:spTree>
    <p:extLst>
      <p:ext uri="{BB962C8B-B14F-4D97-AF65-F5344CB8AC3E}">
        <p14:creationId xmlns:p14="http://schemas.microsoft.com/office/powerpoint/2010/main" val="28065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42B30-EE88-B87F-AAA7-4A51A8DEEA05}"/>
              </a:ext>
            </a:extLst>
          </p:cNvPr>
          <p:cNvSpPr>
            <a:spLocks noGrp="1"/>
          </p:cNvSpPr>
          <p:nvPr>
            <p:ph type="title"/>
          </p:nvPr>
        </p:nvSpPr>
        <p:spPr>
          <a:xfrm>
            <a:off x="352124" y="616580"/>
            <a:ext cx="9625616" cy="793472"/>
          </a:xfrm>
        </p:spPr>
        <p:txBody>
          <a:bodyPr wrap="square" anchor="t">
            <a:normAutofit/>
          </a:bodyPr>
          <a:lstStyle/>
          <a:p>
            <a:r>
              <a:rPr lang="nl-NL" sz="4200"/>
              <a:t>Open vragen stellen &gt; voorbeelden</a:t>
            </a:r>
          </a:p>
        </p:txBody>
      </p:sp>
      <p:sp>
        <p:nvSpPr>
          <p:cNvPr id="3" name="Tijdelijke aanduiding voor inhoud 2">
            <a:extLst>
              <a:ext uri="{FF2B5EF4-FFF2-40B4-BE49-F238E27FC236}">
                <a16:creationId xmlns:a16="http://schemas.microsoft.com/office/drawing/2014/main" id="{3B2BA44F-C25D-DD7B-63CD-C53BF03FD87E}"/>
              </a:ext>
            </a:extLst>
          </p:cNvPr>
          <p:cNvSpPr>
            <a:spLocks noGrp="1"/>
          </p:cNvSpPr>
          <p:nvPr>
            <p:ph type="body" idx="1"/>
          </p:nvPr>
        </p:nvSpPr>
        <p:spPr>
          <a:xfrm>
            <a:off x="352124" y="1596747"/>
            <a:ext cx="9625616" cy="4733401"/>
          </a:xfrm>
        </p:spPr>
        <p:txBody>
          <a:bodyPr vert="horz" wrap="square" lIns="91440" tIns="45720" rIns="91440" bIns="45720" rtlCol="0" anchor="t">
            <a:normAutofit fontScale="77500" lnSpcReduction="20000"/>
          </a:bodyPr>
          <a:lstStyle/>
          <a:p>
            <a:pPr marL="0" indent="0">
              <a:spcAft>
                <a:spcPts val="600"/>
              </a:spcAft>
              <a:buNone/>
            </a:pPr>
            <a:r>
              <a:rPr lang="nl-NL" sz="2600" b="1" dirty="0"/>
              <a:t>Verhelderingsvragen</a:t>
            </a:r>
            <a:endParaRPr lang="nl-NL" sz="2600" dirty="0"/>
          </a:p>
          <a:p>
            <a:pPr marL="932180" lvl="1" indent="-457200">
              <a:spcAft>
                <a:spcPts val="600"/>
              </a:spcAft>
            </a:pPr>
            <a:r>
              <a:rPr lang="nl-NL" sz="2600" dirty="0"/>
              <a:t>Kun je uitleggen dat...?</a:t>
            </a:r>
            <a:endParaRPr lang="nl-NL" sz="2600" b="1" dirty="0"/>
          </a:p>
          <a:p>
            <a:pPr marL="932180" lvl="1" indent="-457200">
              <a:spcAft>
                <a:spcPts val="600"/>
              </a:spcAft>
            </a:pPr>
            <a:r>
              <a:rPr lang="nl-NL" sz="2600" dirty="0"/>
              <a:t>Wat bedoel je met...?</a:t>
            </a:r>
          </a:p>
          <a:p>
            <a:pPr marL="0" indent="0">
              <a:spcAft>
                <a:spcPts val="600"/>
              </a:spcAft>
              <a:buNone/>
            </a:pPr>
            <a:r>
              <a:rPr lang="nl-NL" sz="2600" b="1" dirty="0"/>
              <a:t>Vragen die argumenten en bewijs uitlokken</a:t>
            </a:r>
            <a:endParaRPr lang="nl-NL" sz="2600" dirty="0"/>
          </a:p>
          <a:p>
            <a:pPr marL="932180" lvl="1" indent="-457200">
              <a:spcAft>
                <a:spcPts val="600"/>
              </a:spcAft>
            </a:pPr>
            <a:r>
              <a:rPr lang="nl-NL" sz="2600" dirty="0"/>
              <a:t>Hoe weet je of …?</a:t>
            </a:r>
            <a:endParaRPr lang="nl-NL" sz="2600" b="1" dirty="0"/>
          </a:p>
          <a:p>
            <a:pPr marL="932180" lvl="1" indent="-457200">
              <a:spcAft>
                <a:spcPts val="600"/>
              </a:spcAft>
            </a:pPr>
            <a:r>
              <a:rPr lang="nl-NL" sz="2600" dirty="0"/>
              <a:t>Heb je bewijs voor … ?</a:t>
            </a:r>
          </a:p>
          <a:p>
            <a:pPr marL="0" indent="0">
              <a:spcAft>
                <a:spcPts val="600"/>
              </a:spcAft>
              <a:buNone/>
            </a:pPr>
            <a:r>
              <a:rPr lang="nl-NL" sz="2600" b="1" dirty="0"/>
              <a:t>Vragen die alternatieve gezichtspunten uitlokken</a:t>
            </a:r>
            <a:endParaRPr lang="nl-NL" sz="2600" dirty="0"/>
          </a:p>
          <a:p>
            <a:pPr marL="932180" lvl="1" indent="-457200">
              <a:spcAft>
                <a:spcPts val="600"/>
              </a:spcAft>
            </a:pPr>
            <a:r>
              <a:rPr lang="nl-NL" sz="2600" dirty="0"/>
              <a:t>Is hier een ander gezichtspunt/standpunt over …?</a:t>
            </a:r>
            <a:endParaRPr lang="en-US" sz="2600" dirty="0"/>
          </a:p>
          <a:p>
            <a:pPr marL="932180" lvl="1" indent="-457200">
              <a:spcAft>
                <a:spcPts val="600"/>
              </a:spcAft>
            </a:pPr>
            <a:r>
              <a:rPr lang="nl-NL" sz="2600" dirty="0"/>
              <a:t>Wat zou iemand die het niet met je eens is zeggen?</a:t>
            </a:r>
            <a:endParaRPr lang="en-US" sz="2600" dirty="0"/>
          </a:p>
          <a:p>
            <a:pPr marL="0" indent="0">
              <a:spcAft>
                <a:spcPts val="600"/>
              </a:spcAft>
              <a:buNone/>
            </a:pPr>
            <a:r>
              <a:rPr lang="nl-NL" sz="2600" b="1" dirty="0"/>
              <a:t>Vragen die implicaties en consequenties onderzoeken</a:t>
            </a:r>
            <a:endParaRPr lang="en-US" sz="2600" dirty="0"/>
          </a:p>
          <a:p>
            <a:pPr marL="712470" lvl="1" indent="-237490">
              <a:spcAft>
                <a:spcPts val="600"/>
              </a:spcAft>
            </a:pPr>
            <a:r>
              <a:rPr lang="nl-NL" sz="2600" dirty="0"/>
              <a:t>Wat volgt er uit wat je zegt?</a:t>
            </a:r>
            <a:endParaRPr lang="en-US" sz="2600" dirty="0"/>
          </a:p>
          <a:p>
            <a:pPr marL="0" lvl="1" indent="0">
              <a:spcAft>
                <a:spcPts val="600"/>
              </a:spcAft>
              <a:buNone/>
            </a:pPr>
            <a:r>
              <a:rPr lang="nl-NL" sz="2600" b="1" dirty="0"/>
              <a:t>Vragen over het gesprek</a:t>
            </a:r>
            <a:endParaRPr lang="en-US" sz="2600" dirty="0">
              <a:cs typeface="Calibri" panose="020F0502020204030204"/>
            </a:endParaRPr>
          </a:p>
          <a:p>
            <a:pPr marL="932180" lvl="1" indent="-457200">
              <a:spcAft>
                <a:spcPts val="600"/>
              </a:spcAft>
            </a:pPr>
            <a:r>
              <a:rPr lang="nl-NL" sz="2600" dirty="0"/>
              <a:t>Waar heeft dit gesprek ons gebracht?</a:t>
            </a:r>
            <a:endParaRPr lang="en-US" sz="2600" dirty="0"/>
          </a:p>
          <a:p>
            <a:pPr marL="932180" lvl="1" indent="-457200">
              <a:spcAft>
                <a:spcPts val="600"/>
              </a:spcAft>
            </a:pPr>
            <a:r>
              <a:rPr lang="nl-NL" sz="2600" dirty="0"/>
              <a:t>Hoe helpt dit gesprek ons?</a:t>
            </a:r>
          </a:p>
          <a:p>
            <a:pPr marL="474980" lvl="1" indent="0">
              <a:spcAft>
                <a:spcPts val="600"/>
              </a:spcAft>
              <a:buNone/>
            </a:pPr>
            <a:endParaRPr lang="nl-NL" sz="2600" dirty="0"/>
          </a:p>
          <a:p>
            <a:pPr marL="0" lvl="1" indent="0">
              <a:spcAft>
                <a:spcPts val="600"/>
              </a:spcAft>
              <a:buNone/>
            </a:pPr>
            <a:r>
              <a:rPr lang="nl-NL" sz="2600" dirty="0"/>
              <a:t> 	Voeg ze stapsgewijs toe aan je repertoire</a:t>
            </a:r>
          </a:p>
          <a:p>
            <a:pPr marL="0" indent="0">
              <a:spcAft>
                <a:spcPts val="600"/>
              </a:spcAft>
              <a:buNone/>
            </a:pPr>
            <a:endParaRPr lang="nl-NL" sz="1600" b="1" dirty="0"/>
          </a:p>
        </p:txBody>
      </p:sp>
      <p:pic>
        <p:nvPicPr>
          <p:cNvPr id="5" name="Picture 4" descr="A yellow post-it note with a red push pin attached to it&#10;&#10;Description automatically generated">
            <a:extLst>
              <a:ext uri="{FF2B5EF4-FFF2-40B4-BE49-F238E27FC236}">
                <a16:creationId xmlns:a16="http://schemas.microsoft.com/office/drawing/2014/main" id="{9E105161-0BD9-F084-39F4-3F628CD29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5746690"/>
            <a:ext cx="601981" cy="583458"/>
          </a:xfrm>
          <a:prstGeom prst="rect">
            <a:avLst/>
          </a:prstGeom>
        </p:spPr>
      </p:pic>
    </p:spTree>
    <p:extLst>
      <p:ext uri="{BB962C8B-B14F-4D97-AF65-F5344CB8AC3E}">
        <p14:creationId xmlns:p14="http://schemas.microsoft.com/office/powerpoint/2010/main" val="10780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6A6A3-2A07-E0EA-F4BE-E36AD90EA0F9}"/>
              </a:ext>
            </a:extLst>
          </p:cNvPr>
          <p:cNvSpPr>
            <a:spLocks noGrp="1"/>
          </p:cNvSpPr>
          <p:nvPr>
            <p:ph type="title"/>
          </p:nvPr>
        </p:nvSpPr>
        <p:spPr/>
        <p:txBody>
          <a:bodyPr/>
          <a:lstStyle/>
          <a:p>
            <a:r>
              <a:rPr lang="nl-NL" sz="4550">
                <a:ea typeface="Calibri Light"/>
                <a:cs typeface="Calibri Light"/>
              </a:rPr>
              <a:t>Gesprek over een stelling</a:t>
            </a:r>
            <a:endParaRPr lang="nl-NL"/>
          </a:p>
        </p:txBody>
      </p:sp>
      <p:sp>
        <p:nvSpPr>
          <p:cNvPr id="3" name="Tijdelijke aanduiding voor inhoud 2">
            <a:extLst>
              <a:ext uri="{FF2B5EF4-FFF2-40B4-BE49-F238E27FC236}">
                <a16:creationId xmlns:a16="http://schemas.microsoft.com/office/drawing/2014/main" id="{5915DC9A-C6C7-1429-3A5E-17ABEF96F493}"/>
              </a:ext>
            </a:extLst>
          </p:cNvPr>
          <p:cNvSpPr>
            <a:spLocks noGrp="1"/>
          </p:cNvSpPr>
          <p:nvPr>
            <p:ph idx="1"/>
          </p:nvPr>
        </p:nvSpPr>
        <p:spPr>
          <a:xfrm>
            <a:off x="710178" y="1837285"/>
            <a:ext cx="8909507" cy="2056496"/>
          </a:xfrm>
        </p:spPr>
        <p:txBody>
          <a:bodyPr vert="horz" lIns="91440" tIns="45720" rIns="91440" bIns="45720" rtlCol="0" anchor="t">
            <a:normAutofit/>
          </a:bodyPr>
          <a:lstStyle/>
          <a:p>
            <a:pPr marL="0" indent="0" algn="ctr">
              <a:buNone/>
            </a:pPr>
            <a:endParaRPr lang="nl-NL">
              <a:ea typeface="Calibri"/>
              <a:cs typeface="Calibri"/>
            </a:endParaRPr>
          </a:p>
          <a:p>
            <a:pPr marL="0" indent="0" algn="ctr">
              <a:buNone/>
            </a:pPr>
            <a:endParaRPr lang="nl-NL" sz="2900">
              <a:ea typeface="Calibri"/>
              <a:cs typeface="Calibri"/>
            </a:endParaRPr>
          </a:p>
          <a:p>
            <a:pPr marL="0" indent="0" algn="ctr">
              <a:buNone/>
            </a:pPr>
            <a:r>
              <a:rPr lang="nl-NL" sz="2900" b="1">
                <a:ea typeface="Calibri"/>
                <a:cs typeface="Calibri"/>
              </a:rPr>
              <a:t>Leerlingen mogen in mijn klas alles zeggen tijdens gesprekken over onderwerpen die controverse oproepen</a:t>
            </a:r>
          </a:p>
          <a:p>
            <a:pPr marL="0" indent="0">
              <a:buNone/>
            </a:pPr>
            <a:endParaRPr lang="nl-NL" sz="2900">
              <a:ea typeface="Calibri"/>
              <a:cs typeface="Calibri"/>
            </a:endParaRPr>
          </a:p>
          <a:p>
            <a:pPr marL="0" indent="0">
              <a:buNone/>
            </a:pPr>
            <a:endParaRPr lang="nl-NL" sz="2900">
              <a:ea typeface="Calibri"/>
              <a:cs typeface="Calibri"/>
            </a:endParaRPr>
          </a:p>
        </p:txBody>
      </p:sp>
      <p:sp>
        <p:nvSpPr>
          <p:cNvPr id="5" name="Tekstvak 4">
            <a:extLst>
              <a:ext uri="{FF2B5EF4-FFF2-40B4-BE49-F238E27FC236}">
                <a16:creationId xmlns:a16="http://schemas.microsoft.com/office/drawing/2014/main" id="{8F42A5CC-6D91-E880-08C6-97CFBCFA5134}"/>
              </a:ext>
            </a:extLst>
          </p:cNvPr>
          <p:cNvSpPr txBox="1"/>
          <p:nvPr/>
        </p:nvSpPr>
        <p:spPr>
          <a:xfrm>
            <a:off x="1136325" y="4524485"/>
            <a:ext cx="454529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a:solidFill>
                  <a:srgbClr val="2A2F76"/>
                </a:solidFill>
                <a:cs typeface="Calibri"/>
              </a:rPr>
              <a:t>Nadenken over de trappen:</a:t>
            </a:r>
          </a:p>
          <a:p>
            <a:pPr marL="285750" indent="-285750">
              <a:buFont typeface="Calibri"/>
              <a:buChar char="-"/>
            </a:pPr>
            <a:r>
              <a:rPr lang="nl-NL" sz="2800">
                <a:solidFill>
                  <a:srgbClr val="2A2F76"/>
                </a:solidFill>
                <a:cs typeface="Calibri"/>
              </a:rPr>
              <a:t>Werkvormen</a:t>
            </a:r>
          </a:p>
          <a:p>
            <a:pPr marL="285750" indent="-285750">
              <a:buFont typeface="Calibri"/>
              <a:buChar char="-"/>
            </a:pPr>
            <a:r>
              <a:rPr lang="nl-NL" sz="2800">
                <a:solidFill>
                  <a:srgbClr val="2A2F76"/>
                </a:solidFill>
                <a:cs typeface="Calibri"/>
              </a:rPr>
              <a:t>Warm/ koud</a:t>
            </a:r>
          </a:p>
        </p:txBody>
      </p:sp>
    </p:spTree>
    <p:extLst>
      <p:ext uri="{BB962C8B-B14F-4D97-AF65-F5344CB8AC3E}">
        <p14:creationId xmlns:p14="http://schemas.microsoft.com/office/powerpoint/2010/main" val="26897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6A6A3-2A07-E0EA-F4BE-E36AD90EA0F9}"/>
              </a:ext>
            </a:extLst>
          </p:cNvPr>
          <p:cNvSpPr>
            <a:spLocks noGrp="1"/>
          </p:cNvSpPr>
          <p:nvPr>
            <p:ph type="title"/>
          </p:nvPr>
        </p:nvSpPr>
        <p:spPr>
          <a:xfrm>
            <a:off x="479834" y="403647"/>
            <a:ext cx="8909507" cy="1377420"/>
          </a:xfrm>
        </p:spPr>
        <p:txBody>
          <a:bodyPr/>
          <a:lstStyle/>
          <a:p>
            <a:r>
              <a:rPr lang="nl-NL" sz="4550">
                <a:ea typeface="Calibri Light"/>
                <a:cs typeface="Calibri Light"/>
              </a:rPr>
              <a:t>Reflectie: gesprek over een stelling</a:t>
            </a:r>
            <a:endParaRPr lang="nl-NL"/>
          </a:p>
        </p:txBody>
      </p:sp>
      <p:sp>
        <p:nvSpPr>
          <p:cNvPr id="3" name="Tijdelijke aanduiding voor inhoud 2">
            <a:extLst>
              <a:ext uri="{FF2B5EF4-FFF2-40B4-BE49-F238E27FC236}">
                <a16:creationId xmlns:a16="http://schemas.microsoft.com/office/drawing/2014/main" id="{5915DC9A-C6C7-1429-3A5E-17ABEF96F493}"/>
              </a:ext>
            </a:extLst>
          </p:cNvPr>
          <p:cNvSpPr>
            <a:spLocks noGrp="1"/>
          </p:cNvSpPr>
          <p:nvPr>
            <p:ph idx="1"/>
          </p:nvPr>
        </p:nvSpPr>
        <p:spPr>
          <a:xfrm>
            <a:off x="710178" y="2540167"/>
            <a:ext cx="8909507" cy="3074537"/>
          </a:xfrm>
        </p:spPr>
        <p:txBody>
          <a:bodyPr vert="horz" lIns="91440" tIns="45720" rIns="91440" bIns="45720" rtlCol="0" anchor="t">
            <a:normAutofit/>
          </a:bodyPr>
          <a:lstStyle/>
          <a:p>
            <a:pPr marL="0" indent="0" algn="ctr">
              <a:buNone/>
            </a:pPr>
            <a:r>
              <a:rPr lang="nl-NL" sz="2900" b="1">
                <a:ea typeface="Calibri"/>
                <a:cs typeface="Calibri"/>
              </a:rPr>
              <a:t>Hoe heb je deze dialoog ervaren? </a:t>
            </a:r>
          </a:p>
          <a:p>
            <a:pPr marL="0" indent="0" algn="ctr">
              <a:buNone/>
            </a:pPr>
            <a:endParaRPr lang="nl-NL" sz="2900" b="1">
              <a:ea typeface="Calibri"/>
              <a:cs typeface="Calibri"/>
            </a:endParaRPr>
          </a:p>
          <a:p>
            <a:pPr marL="0" indent="0" algn="ctr">
              <a:buNone/>
            </a:pPr>
            <a:endParaRPr lang="nl-NL" sz="2900" b="1">
              <a:ea typeface="Calibri"/>
              <a:cs typeface="Calibri"/>
            </a:endParaRPr>
          </a:p>
          <a:p>
            <a:pPr marL="0" indent="0" algn="ctr">
              <a:buNone/>
            </a:pPr>
            <a:r>
              <a:rPr lang="nl-NL" sz="2900" b="1">
                <a:ea typeface="Calibri"/>
                <a:cs typeface="Calibri"/>
              </a:rPr>
              <a:t>Wat heb je de facilitator zien doen?</a:t>
            </a:r>
          </a:p>
          <a:p>
            <a:pPr marL="0" indent="0" algn="ctr">
              <a:buNone/>
            </a:pPr>
            <a:r>
              <a:rPr lang="nl-NL" sz="2900" i="1">
                <a:ea typeface="Calibri"/>
                <a:cs typeface="Calibri"/>
              </a:rPr>
              <a:t>(gesprekstechnieken, houdingen, werkvorm)</a:t>
            </a:r>
          </a:p>
          <a:p>
            <a:pPr marL="0" indent="0">
              <a:buNone/>
            </a:pPr>
            <a:endParaRPr lang="nl-NL" sz="2900">
              <a:ea typeface="Calibri"/>
              <a:cs typeface="Calibri"/>
            </a:endParaRPr>
          </a:p>
          <a:p>
            <a:pPr marL="0" indent="0">
              <a:buNone/>
            </a:pPr>
            <a:endParaRPr lang="nl-NL" sz="2900">
              <a:ea typeface="Calibri"/>
              <a:cs typeface="Calibri"/>
            </a:endParaRPr>
          </a:p>
        </p:txBody>
      </p:sp>
    </p:spTree>
    <p:extLst>
      <p:ext uri="{BB962C8B-B14F-4D97-AF65-F5344CB8AC3E}">
        <p14:creationId xmlns:p14="http://schemas.microsoft.com/office/powerpoint/2010/main" val="93618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3682-7C87-C4B0-2AB3-4816C6FB13DA}"/>
              </a:ext>
            </a:extLst>
          </p:cNvPr>
          <p:cNvSpPr>
            <a:spLocks noGrp="1"/>
          </p:cNvSpPr>
          <p:nvPr>
            <p:ph type="title"/>
          </p:nvPr>
        </p:nvSpPr>
        <p:spPr>
          <a:xfrm>
            <a:off x="711523" y="379410"/>
            <a:ext cx="8909507" cy="1377420"/>
          </a:xfrm>
        </p:spPr>
        <p:txBody>
          <a:bodyPr anchor="ctr">
            <a:normAutofit/>
          </a:bodyPr>
          <a:lstStyle/>
          <a:p>
            <a:r>
              <a:rPr lang="en-US" err="1"/>
              <a:t>Vragen</a:t>
            </a:r>
            <a:r>
              <a:rPr lang="en-US"/>
              <a:t>? </a:t>
            </a:r>
            <a:r>
              <a:rPr lang="en-US" err="1"/>
              <a:t>Graag</a:t>
            </a:r>
            <a:r>
              <a:rPr lang="en-US"/>
              <a:t>!</a:t>
            </a:r>
          </a:p>
        </p:txBody>
      </p:sp>
      <p:sp>
        <p:nvSpPr>
          <p:cNvPr id="13" name="Text Placeholder 2">
            <a:extLst>
              <a:ext uri="{FF2B5EF4-FFF2-40B4-BE49-F238E27FC236}">
                <a16:creationId xmlns:a16="http://schemas.microsoft.com/office/drawing/2014/main" id="{0140BB9D-FDA3-ED53-EFA5-891A3B274C47}"/>
              </a:ext>
            </a:extLst>
          </p:cNvPr>
          <p:cNvSpPr>
            <a:spLocks noGrp="1"/>
          </p:cNvSpPr>
          <p:nvPr>
            <p:ph type="body" idx="1"/>
          </p:nvPr>
        </p:nvSpPr>
        <p:spPr>
          <a:xfrm>
            <a:off x="711524" y="1746931"/>
            <a:ext cx="4370016" cy="856144"/>
          </a:xfrm>
        </p:spPr>
        <p:txBody>
          <a:bodyPr/>
          <a:lstStyle/>
          <a:p>
            <a:r>
              <a:rPr lang="en-US" dirty="0"/>
              <a:t>Contact?</a:t>
            </a:r>
          </a:p>
        </p:txBody>
      </p:sp>
      <p:sp>
        <p:nvSpPr>
          <p:cNvPr id="3" name="Content Placeholder 2">
            <a:extLst>
              <a:ext uri="{FF2B5EF4-FFF2-40B4-BE49-F238E27FC236}">
                <a16:creationId xmlns:a16="http://schemas.microsoft.com/office/drawing/2014/main" id="{3DC16A3F-7310-AC17-D4F6-1E737CC3B716}"/>
              </a:ext>
            </a:extLst>
          </p:cNvPr>
          <p:cNvSpPr>
            <a:spLocks noGrp="1"/>
          </p:cNvSpPr>
          <p:nvPr>
            <p:ph sz="half" idx="2"/>
          </p:nvPr>
        </p:nvSpPr>
        <p:spPr>
          <a:xfrm>
            <a:off x="711524" y="2603075"/>
            <a:ext cx="4370016" cy="3828731"/>
          </a:xfrm>
        </p:spPr>
        <p:txBody>
          <a:bodyPr vert="horz" lIns="91440" tIns="45720" rIns="91440" bIns="45720" rtlCol="0">
            <a:normAutofit/>
          </a:bodyPr>
          <a:lstStyle/>
          <a:p>
            <a:pPr marL="0" indent="0">
              <a:buNone/>
            </a:pPr>
            <a:r>
              <a:rPr lang="nl-NL" dirty="0">
                <a:hlinkClick r:id="rId3"/>
              </a:rPr>
              <a:t>y.r.weening@hva.nl</a:t>
            </a:r>
            <a:r>
              <a:rPr lang="nl-NL" dirty="0"/>
              <a:t> </a:t>
            </a:r>
          </a:p>
          <a:p>
            <a:pPr marL="0" indent="0">
              <a:buNone/>
            </a:pPr>
            <a:r>
              <a:rPr lang="nl-NL" dirty="0"/>
              <a:t>Yaël Weening</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24071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3B4B-2D4D-E614-EF13-407B52E1FFF4}"/>
              </a:ext>
            </a:extLst>
          </p:cNvPr>
          <p:cNvSpPr>
            <a:spLocks noGrp="1"/>
          </p:cNvSpPr>
          <p:nvPr>
            <p:ph type="title"/>
          </p:nvPr>
        </p:nvSpPr>
        <p:spPr>
          <a:xfrm>
            <a:off x="710178" y="379410"/>
            <a:ext cx="8909507" cy="1377420"/>
          </a:xfrm>
        </p:spPr>
        <p:txBody>
          <a:bodyPr anchor="ctr">
            <a:normAutofit/>
          </a:bodyPr>
          <a:lstStyle/>
          <a:p>
            <a:r>
              <a:rPr lang="en-US" err="1"/>
              <a:t>Introductie</a:t>
            </a:r>
            <a:r>
              <a:rPr lang="en-US"/>
              <a:t> </a:t>
            </a:r>
            <a:endParaRPr lang="nl-NL"/>
          </a:p>
        </p:txBody>
      </p:sp>
      <p:pic>
        <p:nvPicPr>
          <p:cNvPr id="11" name="Content Placeholder 3" descr="A person with curly blonde hair&#10;&#10;Description automatically generated">
            <a:extLst>
              <a:ext uri="{FF2B5EF4-FFF2-40B4-BE49-F238E27FC236}">
                <a16:creationId xmlns:a16="http://schemas.microsoft.com/office/drawing/2014/main" id="{11632521-6DC2-5BEE-2ED9-BE147E92B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66" y="2002765"/>
            <a:ext cx="2298158" cy="2295048"/>
          </a:xfrm>
          <a:prstGeom prst="ellipse">
            <a:avLst/>
          </a:prstGeom>
          <a:ln w="63500" cap="rnd">
            <a:solidFill>
              <a:srgbClr val="2A2F76"/>
            </a:solidFill>
          </a:ln>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E4DADF0E-2E1D-4B64-06A2-9F7C1029CE75}"/>
              </a:ext>
            </a:extLst>
          </p:cNvPr>
          <p:cNvSpPr txBox="1"/>
          <p:nvPr/>
        </p:nvSpPr>
        <p:spPr>
          <a:xfrm>
            <a:off x="895930" y="4583082"/>
            <a:ext cx="2763036" cy="1769715"/>
          </a:xfrm>
          <a:prstGeom prst="rect">
            <a:avLst/>
          </a:prstGeom>
          <a:noFill/>
          <a:ln>
            <a:solidFill>
              <a:schemeClr val="bg1"/>
            </a:solidFill>
          </a:ln>
        </p:spPr>
        <p:txBody>
          <a:bodyPr wrap="square" lIns="91440" tIns="45720" rIns="91440" bIns="45720" rtlCol="0" anchor="t">
            <a:spAutoFit/>
          </a:bodyPr>
          <a:lstStyle/>
          <a:p>
            <a:pPr defTabSz="425196">
              <a:spcAft>
                <a:spcPts val="600"/>
              </a:spcAft>
            </a:pPr>
            <a:r>
              <a:rPr lang="en-US" sz="1400" dirty="0">
                <a:solidFill>
                  <a:srgbClr val="2A2F76"/>
                </a:solidFill>
              </a:rPr>
              <a:t>Yaël Weening</a:t>
            </a:r>
            <a:endParaRPr lang="en-US" sz="1400" dirty="0">
              <a:solidFill>
                <a:srgbClr val="2A2F76"/>
              </a:solidFill>
              <a:ea typeface="Calibri"/>
              <a:cs typeface="Calibri"/>
            </a:endParaRPr>
          </a:p>
          <a:p>
            <a:pPr defTabSz="425196">
              <a:spcAft>
                <a:spcPts val="600"/>
              </a:spcAft>
            </a:pPr>
            <a:r>
              <a:rPr lang="en-US" sz="1400" dirty="0" err="1">
                <a:solidFill>
                  <a:srgbClr val="2A2F76"/>
                </a:solidFill>
              </a:rPr>
              <a:t>Promovendus</a:t>
            </a:r>
            <a:r>
              <a:rPr lang="en-US" sz="1400" dirty="0">
                <a:solidFill>
                  <a:srgbClr val="2A2F76"/>
                </a:solidFill>
              </a:rPr>
              <a:t>:</a:t>
            </a:r>
          </a:p>
          <a:p>
            <a:pPr defTabSz="425196">
              <a:spcAft>
                <a:spcPts val="600"/>
              </a:spcAft>
            </a:pPr>
            <a:r>
              <a:rPr lang="en-US" sz="1400" b="1" dirty="0">
                <a:solidFill>
                  <a:srgbClr val="2A2F76"/>
                </a:solidFill>
              </a:rPr>
              <a:t>Hessel Nieuwelink</a:t>
            </a:r>
          </a:p>
          <a:p>
            <a:pPr defTabSz="425196">
              <a:spcAft>
                <a:spcPts val="600"/>
              </a:spcAft>
            </a:pPr>
            <a:r>
              <a:rPr lang="en-US" sz="1400" b="1" dirty="0">
                <a:solidFill>
                  <a:srgbClr val="2A2F76"/>
                </a:solidFill>
              </a:rPr>
              <a:t>Jaap Schuitema</a:t>
            </a:r>
          </a:p>
          <a:p>
            <a:pPr defTabSz="425196">
              <a:spcAft>
                <a:spcPts val="600"/>
              </a:spcAft>
            </a:pPr>
            <a:r>
              <a:rPr lang="en-US" sz="1400" b="1" dirty="0">
                <a:solidFill>
                  <a:srgbClr val="2A2F76"/>
                </a:solidFill>
              </a:rPr>
              <a:t>Anne Bert Dijkstra</a:t>
            </a:r>
          </a:p>
          <a:p>
            <a:pPr defTabSz="425196">
              <a:spcAft>
                <a:spcPts val="600"/>
              </a:spcAft>
            </a:pPr>
            <a:r>
              <a:rPr lang="en-US" sz="1400" b="1" dirty="0">
                <a:solidFill>
                  <a:srgbClr val="2A2F76"/>
                </a:solidFill>
              </a:rPr>
              <a:t>Isolde de Groot</a:t>
            </a:r>
            <a:endParaRPr lang="nl-NL" b="1" dirty="0"/>
          </a:p>
        </p:txBody>
      </p:sp>
      <p:pic>
        <p:nvPicPr>
          <p:cNvPr id="1028" name="Picture 4">
            <a:extLst>
              <a:ext uri="{FF2B5EF4-FFF2-40B4-BE49-F238E27FC236}">
                <a16:creationId xmlns:a16="http://schemas.microsoft.com/office/drawing/2014/main" id="{57AD583D-FCDB-1E4F-81E4-AAE30C36F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909" y="1909513"/>
            <a:ext cx="2481551" cy="2481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a:extLst>
              <a:ext uri="{FF2B5EF4-FFF2-40B4-BE49-F238E27FC236}">
                <a16:creationId xmlns:a16="http://schemas.microsoft.com/office/drawing/2014/main" id="{54DB2340-9056-C64F-F598-C6546E463BBD}"/>
              </a:ext>
            </a:extLst>
          </p:cNvPr>
          <p:cNvSpPr txBox="1"/>
          <p:nvPr/>
        </p:nvSpPr>
        <p:spPr>
          <a:xfrm>
            <a:off x="6981178" y="4583082"/>
            <a:ext cx="2942968" cy="523220"/>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2A2F76"/>
                </a:solidFill>
              </a:rPr>
              <a:t>Henri Boer</a:t>
            </a:r>
          </a:p>
          <a:p>
            <a:r>
              <a:rPr lang="en-US" sz="1400" dirty="0">
                <a:solidFill>
                  <a:srgbClr val="2A2F76"/>
                </a:solidFill>
              </a:rPr>
              <a:t>Docent trainer</a:t>
            </a:r>
            <a:endParaRPr lang="nl-NL" sz="1400" dirty="0">
              <a:solidFill>
                <a:srgbClr val="2A2F76"/>
              </a:solidFill>
            </a:endParaRPr>
          </a:p>
        </p:txBody>
      </p:sp>
      <p:sp>
        <p:nvSpPr>
          <p:cNvPr id="4" name="TextBox 1">
            <a:extLst>
              <a:ext uri="{FF2B5EF4-FFF2-40B4-BE49-F238E27FC236}">
                <a16:creationId xmlns:a16="http://schemas.microsoft.com/office/drawing/2014/main" id="{4138C34C-E848-2F1A-2A12-7C1E94AF22A6}"/>
              </a:ext>
            </a:extLst>
          </p:cNvPr>
          <p:cNvSpPr txBox="1"/>
          <p:nvPr/>
        </p:nvSpPr>
        <p:spPr>
          <a:xfrm>
            <a:off x="3848588" y="4583082"/>
            <a:ext cx="2942968" cy="523220"/>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2A2F76"/>
                </a:solidFill>
              </a:rPr>
              <a:t>Vivianne Goedhart</a:t>
            </a:r>
          </a:p>
          <a:p>
            <a:r>
              <a:rPr lang="en-US" sz="1400" dirty="0">
                <a:solidFill>
                  <a:srgbClr val="2A2F76"/>
                </a:solidFill>
              </a:rPr>
              <a:t>Docent trainer</a:t>
            </a:r>
            <a:endParaRPr lang="nl-NL" sz="1400" dirty="0">
              <a:solidFill>
                <a:srgbClr val="2A2F76"/>
              </a:solidFill>
            </a:endParaRPr>
          </a:p>
        </p:txBody>
      </p:sp>
      <p:pic>
        <p:nvPicPr>
          <p:cNvPr id="5" name="Picture 2">
            <a:extLst>
              <a:ext uri="{FF2B5EF4-FFF2-40B4-BE49-F238E27FC236}">
                <a16:creationId xmlns:a16="http://schemas.microsoft.com/office/drawing/2014/main" id="{B8E33BB5-8263-8F9B-85BE-EB984D94D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588" y="1923636"/>
            <a:ext cx="2481551" cy="249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2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811B-FD8B-1CC9-2653-45476A48D4E3}"/>
              </a:ext>
            </a:extLst>
          </p:cNvPr>
          <p:cNvSpPr>
            <a:spLocks noGrp="1"/>
          </p:cNvSpPr>
          <p:nvPr>
            <p:ph type="title"/>
          </p:nvPr>
        </p:nvSpPr>
        <p:spPr/>
        <p:txBody>
          <a:bodyPr/>
          <a:lstStyle/>
          <a:p>
            <a:r>
              <a:rPr lang="en-US" dirty="0" err="1"/>
              <a:t>Introductie</a:t>
            </a:r>
            <a:endParaRPr lang="nl-NL" dirty="0"/>
          </a:p>
        </p:txBody>
      </p:sp>
      <p:sp>
        <p:nvSpPr>
          <p:cNvPr id="3" name="Content Placeholder 2">
            <a:extLst>
              <a:ext uri="{FF2B5EF4-FFF2-40B4-BE49-F238E27FC236}">
                <a16:creationId xmlns:a16="http://schemas.microsoft.com/office/drawing/2014/main" id="{4297A654-079D-F5CA-B7FB-5F816F7106C4}"/>
              </a:ext>
            </a:extLst>
          </p:cNvPr>
          <p:cNvSpPr>
            <a:spLocks noGrp="1"/>
          </p:cNvSpPr>
          <p:nvPr>
            <p:ph idx="1"/>
          </p:nvPr>
        </p:nvSpPr>
        <p:spPr/>
        <p:txBody>
          <a:bodyPr vert="horz" lIns="91440" tIns="45720" rIns="91440" bIns="45720" rtlCol="0" anchor="t">
            <a:normAutofit/>
          </a:bodyPr>
          <a:lstStyle/>
          <a:p>
            <a:pPr marL="237490" indent="-237490"/>
            <a:r>
              <a:rPr lang="en-US" dirty="0" err="1"/>
              <a:t>Waarom</a:t>
            </a:r>
            <a:r>
              <a:rPr lang="en-US" dirty="0"/>
              <a:t> (state of art)</a:t>
            </a:r>
            <a:endParaRPr lang="en-US"/>
          </a:p>
          <a:p>
            <a:pPr marL="237490" indent="-237490"/>
            <a:r>
              <a:rPr lang="en-US" sz="2900" dirty="0"/>
              <a:t>Fase 1(2022-2023) en </a:t>
            </a:r>
            <a:r>
              <a:rPr lang="en-US" sz="2900" dirty="0" err="1"/>
              <a:t>fase</a:t>
            </a:r>
            <a:r>
              <a:rPr lang="en-US" sz="2900" dirty="0"/>
              <a:t> 2 (2023-2024)</a:t>
            </a:r>
            <a:endParaRPr lang="en-US" sz="2900" dirty="0">
              <a:cs typeface="Calibri"/>
            </a:endParaRPr>
          </a:p>
          <a:p>
            <a:pPr marL="237490" indent="-237490"/>
            <a:r>
              <a:rPr lang="en-US" dirty="0"/>
              <a:t>Concrete tips</a:t>
            </a:r>
            <a:endParaRPr lang="en-US" dirty="0">
              <a:cs typeface="Calibri" panose="020F0502020204030204"/>
            </a:endParaRPr>
          </a:p>
          <a:p>
            <a:pPr marL="237490" indent="-237490"/>
            <a:r>
              <a:rPr lang="en-US" dirty="0" err="1"/>
              <a:t>Dialoog</a:t>
            </a:r>
            <a:r>
              <a:rPr lang="en-US" dirty="0"/>
              <a:t> </a:t>
            </a:r>
            <a:r>
              <a:rPr lang="en-US" dirty="0" err="1"/>
              <a:t>oefening</a:t>
            </a:r>
            <a:endParaRPr lang="en-US" dirty="0">
              <a:cs typeface="Calibri" panose="020F0502020204030204"/>
            </a:endParaRPr>
          </a:p>
          <a:p>
            <a:pPr marL="237490" indent="-237490"/>
            <a:r>
              <a:rPr lang="en-US" dirty="0" err="1"/>
              <a:t>Reflectie</a:t>
            </a:r>
            <a:endParaRPr lang="en-US" dirty="0">
              <a:cs typeface="Calibri" panose="020F0502020204030204"/>
            </a:endParaRPr>
          </a:p>
          <a:p>
            <a:pPr marL="237490" indent="-237490"/>
            <a:endParaRPr lang="nl-NL" dirty="0">
              <a:cs typeface="Calibri" panose="020F0502020204030204"/>
            </a:endParaRPr>
          </a:p>
        </p:txBody>
      </p:sp>
      <p:pic>
        <p:nvPicPr>
          <p:cNvPr id="4" name="Picture 3" descr="A yellow post-it note with a red push pin attached to it&#10;&#10;Description automatically generated">
            <a:extLst>
              <a:ext uri="{FF2B5EF4-FFF2-40B4-BE49-F238E27FC236}">
                <a16:creationId xmlns:a16="http://schemas.microsoft.com/office/drawing/2014/main" id="{BB3AFE8C-F8B0-8075-62EF-53936C55B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020" y="2859637"/>
            <a:ext cx="556740" cy="539609"/>
          </a:xfrm>
          <a:prstGeom prst="rect">
            <a:avLst/>
          </a:prstGeom>
        </p:spPr>
      </p:pic>
    </p:spTree>
    <p:extLst>
      <p:ext uri="{BB962C8B-B14F-4D97-AF65-F5344CB8AC3E}">
        <p14:creationId xmlns:p14="http://schemas.microsoft.com/office/powerpoint/2010/main" val="32501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1D17-FC75-0EA8-0515-AEF95CECE025}"/>
              </a:ext>
            </a:extLst>
          </p:cNvPr>
          <p:cNvSpPr>
            <a:spLocks noGrp="1"/>
          </p:cNvSpPr>
          <p:nvPr>
            <p:ph type="title"/>
          </p:nvPr>
        </p:nvSpPr>
        <p:spPr/>
        <p:txBody>
          <a:bodyPr/>
          <a:lstStyle/>
          <a:p>
            <a:r>
              <a:rPr lang="en-US" dirty="0" err="1"/>
              <a:t>Introductie</a:t>
            </a:r>
            <a:endParaRPr lang="nl-NL" dirty="0"/>
          </a:p>
        </p:txBody>
      </p:sp>
      <p:pic>
        <p:nvPicPr>
          <p:cNvPr id="8" name="Content Placeholder 7" descr="A group of people posing for a photo&#10;&#10;Description automatically generated">
            <a:extLst>
              <a:ext uri="{FF2B5EF4-FFF2-40B4-BE49-F238E27FC236}">
                <a16:creationId xmlns:a16="http://schemas.microsoft.com/office/drawing/2014/main" id="{57A49A13-BC95-1404-DDE3-D961B9DC8B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05678" y="1916510"/>
            <a:ext cx="4391025" cy="3293268"/>
          </a:xfrm>
        </p:spPr>
      </p:pic>
      <p:sp>
        <p:nvSpPr>
          <p:cNvPr id="9" name="TextBox 8">
            <a:extLst>
              <a:ext uri="{FF2B5EF4-FFF2-40B4-BE49-F238E27FC236}">
                <a16:creationId xmlns:a16="http://schemas.microsoft.com/office/drawing/2014/main" id="{FC881A8E-6C45-13C7-22E9-3C63DEEB6E46}"/>
              </a:ext>
            </a:extLst>
          </p:cNvPr>
          <p:cNvSpPr txBox="1"/>
          <p:nvPr/>
        </p:nvSpPr>
        <p:spPr>
          <a:xfrm>
            <a:off x="878140" y="5917190"/>
            <a:ext cx="5166360" cy="369332"/>
          </a:xfrm>
          <a:prstGeom prst="rect">
            <a:avLst/>
          </a:prstGeom>
          <a:noFill/>
        </p:spPr>
        <p:txBody>
          <a:bodyPr wrap="square">
            <a:spAutoFit/>
          </a:bodyPr>
          <a:lstStyle/>
          <a:p>
            <a:pPr marL="0" indent="0">
              <a:buNone/>
            </a:pPr>
            <a:r>
              <a:rPr lang="nl-NL" dirty="0"/>
              <a:t>	 </a:t>
            </a:r>
            <a:r>
              <a:rPr lang="nl-NL" dirty="0">
                <a:solidFill>
                  <a:srgbClr val="2A2F76"/>
                </a:solidFill>
              </a:rPr>
              <a:t>Kwetsbaarheid</a:t>
            </a:r>
          </a:p>
        </p:txBody>
      </p:sp>
      <p:pic>
        <p:nvPicPr>
          <p:cNvPr id="10" name="Picture 9" descr="A yellow post-it note with a red push pin attached to it&#10;&#10;Description automatically generated">
            <a:extLst>
              <a:ext uri="{FF2B5EF4-FFF2-40B4-BE49-F238E27FC236}">
                <a16:creationId xmlns:a16="http://schemas.microsoft.com/office/drawing/2014/main" id="{83023215-548C-E69E-29D9-963C0E576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78" y="5759591"/>
            <a:ext cx="702062" cy="680460"/>
          </a:xfrm>
          <a:prstGeom prst="rect">
            <a:avLst/>
          </a:prstGeom>
        </p:spPr>
      </p:pic>
    </p:spTree>
    <p:extLst>
      <p:ext uri="{BB962C8B-B14F-4D97-AF65-F5344CB8AC3E}">
        <p14:creationId xmlns:p14="http://schemas.microsoft.com/office/powerpoint/2010/main" val="268375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1E58-4CE6-756B-B0E8-F3A2E0130B7A}"/>
              </a:ext>
            </a:extLst>
          </p:cNvPr>
          <p:cNvSpPr>
            <a:spLocks noGrp="1"/>
          </p:cNvSpPr>
          <p:nvPr>
            <p:ph type="title"/>
          </p:nvPr>
        </p:nvSpPr>
        <p:spPr/>
        <p:txBody>
          <a:bodyPr/>
          <a:lstStyle/>
          <a:p>
            <a:r>
              <a:rPr lang="en-US" dirty="0" err="1"/>
              <a:t>Burgerschapsdoelen</a:t>
            </a:r>
            <a:r>
              <a:rPr lang="en-US" dirty="0"/>
              <a:t>	</a:t>
            </a:r>
            <a:endParaRPr lang="nl-NL" dirty="0"/>
          </a:p>
        </p:txBody>
      </p:sp>
      <p:sp>
        <p:nvSpPr>
          <p:cNvPr id="3" name="Content Placeholder 2">
            <a:extLst>
              <a:ext uri="{FF2B5EF4-FFF2-40B4-BE49-F238E27FC236}">
                <a16:creationId xmlns:a16="http://schemas.microsoft.com/office/drawing/2014/main" id="{25838526-845E-1047-055F-5D927F71B3A4}"/>
              </a:ext>
            </a:extLst>
          </p:cNvPr>
          <p:cNvSpPr>
            <a:spLocks noGrp="1"/>
          </p:cNvSpPr>
          <p:nvPr>
            <p:ph idx="1"/>
          </p:nvPr>
        </p:nvSpPr>
        <p:spPr/>
        <p:txBody>
          <a:bodyPr vert="horz" lIns="74558" tIns="37279" rIns="74558" bIns="37279" rtlCol="0" anchor="t">
            <a:normAutofit/>
          </a:bodyPr>
          <a:lstStyle/>
          <a:p>
            <a:pPr marL="193659" indent="-193659"/>
            <a:r>
              <a:rPr lang="en-US" sz="2370" dirty="0" err="1">
                <a:cs typeface="Calibri"/>
              </a:rPr>
              <a:t>Kerndoel</a:t>
            </a:r>
            <a:r>
              <a:rPr lang="en-US" sz="2370" dirty="0">
                <a:cs typeface="Calibri"/>
              </a:rPr>
              <a:t> 1,2 en 6</a:t>
            </a:r>
          </a:p>
          <a:p>
            <a:pPr marL="193659" indent="-193659"/>
            <a:r>
              <a:rPr lang="en-US" sz="2370" dirty="0" err="1">
                <a:cs typeface="Calibri"/>
              </a:rPr>
              <a:t>Zelfvertrouwen</a:t>
            </a:r>
            <a:r>
              <a:rPr lang="en-US" sz="2370" dirty="0">
                <a:cs typeface="Calibri"/>
              </a:rPr>
              <a:t> </a:t>
            </a:r>
            <a:r>
              <a:rPr lang="en-US" sz="2370" dirty="0" err="1">
                <a:cs typeface="Calibri"/>
              </a:rPr>
              <a:t>docenten</a:t>
            </a:r>
            <a:endParaRPr lang="en-US" sz="2370" dirty="0">
              <a:cs typeface="Calibri"/>
            </a:endParaRPr>
          </a:p>
          <a:p>
            <a:pPr marL="193659" indent="-193659"/>
            <a:r>
              <a:rPr lang="en-US" sz="2370" dirty="0" err="1">
                <a:cs typeface="Calibri"/>
              </a:rPr>
              <a:t>Kritische</a:t>
            </a:r>
            <a:r>
              <a:rPr lang="en-US" sz="2370" dirty="0">
                <a:cs typeface="Calibri"/>
              </a:rPr>
              <a:t> </a:t>
            </a:r>
            <a:r>
              <a:rPr lang="en-US" sz="2370" dirty="0" err="1">
                <a:cs typeface="Calibri"/>
              </a:rPr>
              <a:t>dialoog</a:t>
            </a:r>
            <a:r>
              <a:rPr lang="en-US" sz="2370" dirty="0">
                <a:cs typeface="Calibri"/>
              </a:rPr>
              <a:t>- </a:t>
            </a:r>
            <a:r>
              <a:rPr lang="en-US" sz="2370" dirty="0" err="1">
                <a:cs typeface="Calibri"/>
              </a:rPr>
              <a:t>dialogische</a:t>
            </a:r>
            <a:r>
              <a:rPr lang="en-US" sz="2370" dirty="0">
                <a:cs typeface="Calibri"/>
              </a:rPr>
              <a:t> </a:t>
            </a:r>
            <a:r>
              <a:rPr lang="en-US" sz="2370" dirty="0" err="1">
                <a:cs typeface="Calibri"/>
              </a:rPr>
              <a:t>vaardigheden</a:t>
            </a:r>
            <a:r>
              <a:rPr lang="en-US" sz="2370" dirty="0">
                <a:cs typeface="Calibri"/>
              </a:rPr>
              <a:t>- </a:t>
            </a:r>
            <a:r>
              <a:rPr lang="en-US" sz="2370" dirty="0" err="1">
                <a:cs typeface="Calibri"/>
              </a:rPr>
              <a:t>opleidingstypen</a:t>
            </a:r>
            <a:endParaRPr lang="en-US" sz="2370" dirty="0"/>
          </a:p>
          <a:p>
            <a:pPr marL="193659" indent="-193659"/>
            <a:r>
              <a:rPr lang="en-US" sz="2370" dirty="0"/>
              <a:t>Self efficacy</a:t>
            </a:r>
          </a:p>
          <a:p>
            <a:pPr marL="193659" indent="-193659"/>
            <a:r>
              <a:rPr lang="en-US" sz="2370" dirty="0" err="1"/>
              <a:t>Multiperspectiviteit</a:t>
            </a:r>
            <a:endParaRPr lang="en-US" sz="2370" dirty="0"/>
          </a:p>
          <a:p>
            <a:pPr marL="193659" indent="-193659"/>
            <a:r>
              <a:rPr lang="en-US" sz="2370" dirty="0" err="1"/>
              <a:t>Democratische</a:t>
            </a:r>
            <a:r>
              <a:rPr lang="en-US" sz="2370" dirty="0"/>
              <a:t> </a:t>
            </a:r>
            <a:r>
              <a:rPr lang="en-US" sz="2370" dirty="0" err="1"/>
              <a:t>basiswaarden</a:t>
            </a:r>
            <a:r>
              <a:rPr lang="en-US" sz="2370" dirty="0"/>
              <a:t>- </a:t>
            </a:r>
            <a:r>
              <a:rPr lang="en-US" sz="2370" dirty="0" err="1"/>
              <a:t>vrijheid</a:t>
            </a:r>
            <a:r>
              <a:rPr lang="en-US" sz="2370" dirty="0"/>
              <a:t> en </a:t>
            </a:r>
            <a:r>
              <a:rPr lang="en-US" sz="2370" dirty="0" err="1"/>
              <a:t>gelijkheid</a:t>
            </a:r>
            <a:endParaRPr lang="en-US" sz="2370" dirty="0"/>
          </a:p>
          <a:p>
            <a:pPr marL="193659" indent="-193659"/>
            <a:r>
              <a:rPr lang="en-US" sz="2370" dirty="0">
                <a:ea typeface="Calibri" panose="020F0502020204030204"/>
                <a:cs typeface="Calibri" panose="020F0502020204030204"/>
              </a:rPr>
              <a:t>Open </a:t>
            </a:r>
            <a:r>
              <a:rPr lang="en-US" sz="2370" dirty="0" err="1">
                <a:ea typeface="Calibri" panose="020F0502020204030204"/>
                <a:cs typeface="Calibri" panose="020F0502020204030204"/>
              </a:rPr>
              <a:t>klasklimaat</a:t>
            </a:r>
            <a:r>
              <a:rPr lang="en-US" sz="2370" dirty="0">
                <a:ea typeface="Calibri" panose="020F0502020204030204"/>
                <a:cs typeface="Calibri" panose="020F0502020204030204"/>
              </a:rPr>
              <a:t> (ICCS: 2022)</a:t>
            </a:r>
          </a:p>
          <a:p>
            <a:pPr marL="0" indent="0">
              <a:buNone/>
            </a:pPr>
            <a:endParaRPr lang="en-US" sz="2370" b="1" dirty="0"/>
          </a:p>
          <a:p>
            <a:pPr marL="0" indent="0">
              <a:buNone/>
            </a:pPr>
            <a:r>
              <a:rPr lang="en-US" sz="1800" i="1" dirty="0" err="1"/>
              <a:t>Bronnen</a:t>
            </a:r>
            <a:r>
              <a:rPr lang="en-US" sz="1800" i="1" dirty="0"/>
              <a:t>: </a:t>
            </a:r>
            <a:r>
              <a:rPr lang="nl-NL" sz="1800" b="0" i="1" u="none" strike="noStrike" baseline="0" dirty="0">
                <a:latin typeface="CIDFont+F2"/>
              </a:rPr>
              <a:t>(</a:t>
            </a:r>
            <a:r>
              <a:rPr lang="nl-NL" sz="1800" b="0" i="1" u="none" strike="noStrike" baseline="0" dirty="0" err="1">
                <a:latin typeface="CIDFont+F2"/>
              </a:rPr>
              <a:t>Howe</a:t>
            </a:r>
            <a:r>
              <a:rPr lang="nl-NL" sz="1800" b="0" i="1" u="none" strike="noStrike" baseline="0" dirty="0">
                <a:latin typeface="CIDFont+F2"/>
              </a:rPr>
              <a:t> &amp; </a:t>
            </a:r>
            <a:r>
              <a:rPr lang="nl-NL" sz="1800" b="0" i="1" u="none" strike="noStrike" baseline="0" dirty="0" err="1">
                <a:latin typeface="CIDFont+F2"/>
              </a:rPr>
              <a:t>Mercer</a:t>
            </a:r>
            <a:r>
              <a:rPr lang="nl-NL" sz="1800" b="0" i="1" u="none" strike="noStrike" baseline="0" dirty="0">
                <a:latin typeface="CIDFont+F2"/>
              </a:rPr>
              <a:t>, 2012; Schuitema et al., 2018). </a:t>
            </a:r>
            <a:r>
              <a:rPr lang="da-DK" sz="1800" b="0" i="1" u="none" strike="noStrike" baseline="0" dirty="0"/>
              <a:t>(Geboers et al., 2015; Munniksma et al., 2017) </a:t>
            </a:r>
            <a:r>
              <a:rPr lang="nl-NL" sz="1800" b="0" i="1" u="none" strike="noStrike" baseline="0" dirty="0"/>
              <a:t>(Onderwijsinspectie, 2020; Nieuwelink &amp; Oostdam, 2021) (Dijkstra et al., 2021; Munniksma et al., 2017; Nieuwelink et al., 2019)</a:t>
            </a:r>
            <a:endParaRPr lang="en-US" sz="1800" i="1" dirty="0"/>
          </a:p>
          <a:p>
            <a:pPr marL="0" indent="0">
              <a:buNone/>
            </a:pPr>
            <a:endParaRPr lang="en-US" sz="2370" dirty="0">
              <a:ea typeface="Calibri" panose="020F0502020204030204"/>
              <a:cs typeface="Calibri" panose="020F0502020204030204"/>
            </a:endParaRPr>
          </a:p>
        </p:txBody>
      </p:sp>
    </p:spTree>
    <p:extLst>
      <p:ext uri="{BB962C8B-B14F-4D97-AF65-F5344CB8AC3E}">
        <p14:creationId xmlns:p14="http://schemas.microsoft.com/office/powerpoint/2010/main" val="75156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5D9C-C62B-76C0-AC6A-42004168CA89}"/>
              </a:ext>
            </a:extLst>
          </p:cNvPr>
          <p:cNvSpPr>
            <a:spLocks noGrp="1"/>
          </p:cNvSpPr>
          <p:nvPr>
            <p:ph type="title"/>
          </p:nvPr>
        </p:nvSpPr>
        <p:spPr/>
        <p:txBody>
          <a:bodyPr/>
          <a:lstStyle/>
          <a:p>
            <a:r>
              <a:rPr lang="en-US" dirty="0" err="1"/>
              <a:t>Onderzoeksfasen</a:t>
            </a:r>
            <a:endParaRPr lang="nl-NL" dirty="0"/>
          </a:p>
        </p:txBody>
      </p:sp>
      <p:pic>
        <p:nvPicPr>
          <p:cNvPr id="4" name="Picture 3" descr="A screenshot of a computer&#10;&#10;Description automatically generated">
            <a:extLst>
              <a:ext uri="{FF2B5EF4-FFF2-40B4-BE49-F238E27FC236}">
                <a16:creationId xmlns:a16="http://schemas.microsoft.com/office/drawing/2014/main" id="{9A3B2A1D-DC2C-217F-4309-231A682F4331}"/>
              </a:ext>
            </a:extLst>
          </p:cNvPr>
          <p:cNvPicPr>
            <a:picLocks noChangeAspect="1"/>
          </p:cNvPicPr>
          <p:nvPr/>
        </p:nvPicPr>
        <p:blipFill rotWithShape="1">
          <a:blip r:embed="rId3">
            <a:extLst>
              <a:ext uri="{28A0092B-C50C-407E-A947-70E740481C1C}">
                <a14:useLocalDpi xmlns:a14="http://schemas.microsoft.com/office/drawing/2010/main" val="0"/>
              </a:ext>
            </a:extLst>
          </a:blip>
          <a:srcRect l="1254" t="68"/>
          <a:stretch/>
        </p:blipFill>
        <p:spPr>
          <a:xfrm>
            <a:off x="121920" y="2621280"/>
            <a:ext cx="10215802" cy="2743200"/>
          </a:xfrm>
          <a:prstGeom prst="rect">
            <a:avLst/>
          </a:prstGeom>
        </p:spPr>
      </p:pic>
    </p:spTree>
    <p:extLst>
      <p:ext uri="{BB962C8B-B14F-4D97-AF65-F5344CB8AC3E}">
        <p14:creationId xmlns:p14="http://schemas.microsoft.com/office/powerpoint/2010/main" val="173593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38275-BD3A-6AF7-3CC9-E777A46D7CD1}"/>
              </a:ext>
            </a:extLst>
          </p:cNvPr>
          <p:cNvSpPr>
            <a:spLocks noGrp="1"/>
          </p:cNvSpPr>
          <p:nvPr>
            <p:ph idx="1"/>
          </p:nvPr>
        </p:nvSpPr>
        <p:spPr/>
        <p:txBody>
          <a:bodyPr vert="horz" lIns="74558" tIns="37279" rIns="74558" bIns="37279" rtlCol="0" anchor="t">
            <a:normAutofit/>
          </a:bodyPr>
          <a:lstStyle/>
          <a:p>
            <a:pPr marL="372820" indent="-372820"/>
            <a:r>
              <a:rPr lang="en-US" sz="3100" dirty="0" err="1">
                <a:ea typeface="Calibri"/>
                <a:cs typeface="Calibri"/>
              </a:rPr>
              <a:t>Relevantie</a:t>
            </a:r>
            <a:r>
              <a:rPr lang="en-US" sz="3100" dirty="0">
                <a:ea typeface="Calibri"/>
                <a:cs typeface="Calibri"/>
              </a:rPr>
              <a:t> </a:t>
            </a:r>
          </a:p>
          <a:p>
            <a:pPr marL="372820" indent="-372820"/>
            <a:r>
              <a:rPr lang="en-US" sz="3100" dirty="0" err="1">
                <a:ea typeface="Calibri"/>
                <a:cs typeface="Calibri"/>
              </a:rPr>
              <a:t>Succeservaring</a:t>
            </a:r>
            <a:r>
              <a:rPr lang="en-US" sz="3100" dirty="0">
                <a:ea typeface="Calibri"/>
                <a:cs typeface="Calibri"/>
              </a:rPr>
              <a:t> </a:t>
            </a:r>
          </a:p>
          <a:p>
            <a:pPr marL="372820" indent="-372820"/>
            <a:r>
              <a:rPr lang="en-US" sz="3100" dirty="0" err="1">
                <a:ea typeface="Calibri"/>
                <a:cs typeface="Calibri"/>
              </a:rPr>
              <a:t>Opbouw</a:t>
            </a:r>
            <a:endParaRPr lang="en-US" sz="3100" dirty="0">
              <a:ea typeface="Calibri"/>
              <a:cs typeface="Calibri"/>
            </a:endParaRPr>
          </a:p>
          <a:p>
            <a:pPr marL="372820" indent="-372820"/>
            <a:r>
              <a:rPr lang="en-US" sz="3100" dirty="0">
                <a:ea typeface="Calibri"/>
                <a:cs typeface="Calibri"/>
              </a:rPr>
              <a:t>Open en/vs </a:t>
            </a:r>
            <a:r>
              <a:rPr lang="en-US" sz="3100" dirty="0" err="1">
                <a:ea typeface="Calibri"/>
                <a:cs typeface="Calibri"/>
              </a:rPr>
              <a:t>veilig</a:t>
            </a:r>
            <a:r>
              <a:rPr lang="en-US" sz="3100" dirty="0">
                <a:ea typeface="Calibri"/>
                <a:cs typeface="Calibri"/>
              </a:rPr>
              <a:t> </a:t>
            </a:r>
            <a:r>
              <a:rPr lang="en-US" sz="3100" dirty="0" err="1">
                <a:ea typeface="Calibri"/>
                <a:cs typeface="Calibri"/>
              </a:rPr>
              <a:t>klasklimaat</a:t>
            </a:r>
            <a:r>
              <a:rPr lang="en-US" sz="3100" dirty="0">
                <a:ea typeface="Calibri"/>
                <a:cs typeface="Calibri"/>
              </a:rPr>
              <a:t> </a:t>
            </a:r>
          </a:p>
          <a:p>
            <a:pPr marL="372820" indent="-372820"/>
            <a:r>
              <a:rPr lang="en-US" sz="3100" dirty="0" err="1">
                <a:ea typeface="Calibri"/>
                <a:cs typeface="Calibri"/>
              </a:rPr>
              <a:t>Bubbel</a:t>
            </a:r>
            <a:r>
              <a:rPr lang="en-US" sz="3100" dirty="0">
                <a:ea typeface="Calibri"/>
                <a:cs typeface="Calibri"/>
              </a:rPr>
              <a:t> </a:t>
            </a:r>
          </a:p>
          <a:p>
            <a:pPr marL="372820" indent="-372820"/>
            <a:r>
              <a:rPr lang="en-US" sz="3100" dirty="0">
                <a:ea typeface="Calibri"/>
                <a:cs typeface="Calibri"/>
              </a:rPr>
              <a:t>Rol van de docent</a:t>
            </a:r>
          </a:p>
          <a:p>
            <a:pPr marL="0" indent="0">
              <a:buNone/>
            </a:pPr>
            <a:endParaRPr lang="en-US" dirty="0">
              <a:ea typeface="Calibri" panose="020F0502020204030204"/>
              <a:cs typeface="Calibri" panose="020F0502020204030204"/>
            </a:endParaRPr>
          </a:p>
          <a:p>
            <a:pPr marL="0" indent="0">
              <a:buNone/>
            </a:pPr>
            <a:endParaRPr lang="nl-NL" dirty="0">
              <a:ea typeface="Calibri" panose="020F0502020204030204"/>
              <a:cs typeface="Calibri" panose="020F0502020204030204"/>
            </a:endParaRPr>
          </a:p>
        </p:txBody>
      </p:sp>
      <p:sp>
        <p:nvSpPr>
          <p:cNvPr id="6" name="Title 1">
            <a:extLst>
              <a:ext uri="{FF2B5EF4-FFF2-40B4-BE49-F238E27FC236}">
                <a16:creationId xmlns:a16="http://schemas.microsoft.com/office/drawing/2014/main" id="{708D222F-F825-C5BE-F8FF-153AF7D7B61B}"/>
              </a:ext>
            </a:extLst>
          </p:cNvPr>
          <p:cNvSpPr>
            <a:spLocks noGrp="1"/>
          </p:cNvSpPr>
          <p:nvPr>
            <p:ph type="title"/>
          </p:nvPr>
        </p:nvSpPr>
        <p:spPr>
          <a:xfrm>
            <a:off x="710178" y="379410"/>
            <a:ext cx="8909507" cy="1377420"/>
          </a:xfrm>
        </p:spPr>
        <p:txBody>
          <a:bodyPr/>
          <a:lstStyle/>
          <a:p>
            <a:r>
              <a:rPr lang="en-US" sz="4550" dirty="0" err="1"/>
              <a:t>Fase</a:t>
            </a:r>
            <a:r>
              <a:rPr lang="en-US" sz="4550" dirty="0"/>
              <a:t> 1- </a:t>
            </a:r>
            <a:r>
              <a:rPr lang="en-US" sz="4550" dirty="0" err="1"/>
              <a:t>opvallendheden</a:t>
            </a:r>
            <a:endParaRPr lang="en-US" sz="4550" dirty="0">
              <a:ea typeface="Calibri Light"/>
              <a:cs typeface="Calibri Light"/>
            </a:endParaRPr>
          </a:p>
        </p:txBody>
      </p:sp>
    </p:spTree>
    <p:extLst>
      <p:ext uri="{BB962C8B-B14F-4D97-AF65-F5344CB8AC3E}">
        <p14:creationId xmlns:p14="http://schemas.microsoft.com/office/powerpoint/2010/main" val="120518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3306-B340-46BB-B5ED-14842521426A}"/>
              </a:ext>
            </a:extLst>
          </p:cNvPr>
          <p:cNvSpPr>
            <a:spLocks noGrp="1"/>
          </p:cNvSpPr>
          <p:nvPr>
            <p:ph type="title"/>
          </p:nvPr>
        </p:nvSpPr>
        <p:spPr/>
        <p:txBody>
          <a:bodyPr/>
          <a:lstStyle/>
          <a:p>
            <a:r>
              <a:rPr lang="en-US" dirty="0" err="1"/>
              <a:t>Fase</a:t>
            </a:r>
            <a:r>
              <a:rPr lang="en-US" dirty="0"/>
              <a:t> 1- </a:t>
            </a:r>
            <a:r>
              <a:rPr lang="en-US" dirty="0" err="1"/>
              <a:t>Opvallendheden</a:t>
            </a:r>
            <a:endParaRPr lang="nl-NL" dirty="0"/>
          </a:p>
        </p:txBody>
      </p:sp>
      <p:pic>
        <p:nvPicPr>
          <p:cNvPr id="2050" name="Picture 2" descr="A group of people's faces&#10;&#10;Description automatically generated">
            <a:extLst>
              <a:ext uri="{FF2B5EF4-FFF2-40B4-BE49-F238E27FC236}">
                <a16:creationId xmlns:a16="http://schemas.microsoft.com/office/drawing/2014/main" id="{ED278CD0-4F0C-8548-824A-FE3631AD00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8161" y="1897063"/>
            <a:ext cx="849354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1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B2EC-1006-FCD4-8EB7-920B5B976E01}"/>
              </a:ext>
            </a:extLst>
          </p:cNvPr>
          <p:cNvSpPr>
            <a:spLocks noGrp="1"/>
          </p:cNvSpPr>
          <p:nvPr>
            <p:ph type="title"/>
          </p:nvPr>
        </p:nvSpPr>
        <p:spPr/>
        <p:txBody>
          <a:bodyPr/>
          <a:lstStyle/>
          <a:p>
            <a:r>
              <a:rPr lang="en-US" dirty="0" err="1"/>
              <a:t>Dialoog</a:t>
            </a:r>
            <a:r>
              <a:rPr lang="en-US" dirty="0"/>
              <a:t>+</a:t>
            </a:r>
            <a:endParaRPr lang="nl-NL" dirty="0"/>
          </a:p>
        </p:txBody>
      </p:sp>
      <p:sp>
        <p:nvSpPr>
          <p:cNvPr id="3" name="Content Placeholder 2">
            <a:extLst>
              <a:ext uri="{FF2B5EF4-FFF2-40B4-BE49-F238E27FC236}">
                <a16:creationId xmlns:a16="http://schemas.microsoft.com/office/drawing/2014/main" id="{9448FBCE-CF61-C884-7428-04DB10457048}"/>
              </a:ext>
            </a:extLst>
          </p:cNvPr>
          <p:cNvSpPr>
            <a:spLocks noGrp="1"/>
          </p:cNvSpPr>
          <p:nvPr>
            <p:ph idx="1"/>
          </p:nvPr>
        </p:nvSpPr>
        <p:spPr/>
        <p:txBody>
          <a:bodyPr vert="horz" lIns="91440" tIns="45720" rIns="91440" bIns="45720" rtlCol="0" anchor="t">
            <a:normAutofit/>
          </a:bodyPr>
          <a:lstStyle/>
          <a:p>
            <a:pPr marL="237490" indent="-237490"/>
            <a:r>
              <a:rPr lang="en-US" sz="2900" dirty="0"/>
              <a:t>10 </a:t>
            </a:r>
            <a:r>
              <a:rPr lang="en-US" sz="2900" dirty="0" err="1"/>
              <a:t>weken</a:t>
            </a:r>
            <a:r>
              <a:rPr lang="en-US" sz="2900" dirty="0"/>
              <a:t> </a:t>
            </a:r>
            <a:r>
              <a:rPr lang="en-US" sz="2900" dirty="0" err="1"/>
              <a:t>dialogische</a:t>
            </a:r>
            <a:r>
              <a:rPr lang="en-US" sz="2900" dirty="0"/>
              <a:t> </a:t>
            </a:r>
            <a:r>
              <a:rPr lang="en-US" sz="2900" dirty="0" err="1"/>
              <a:t>vaardigheden</a:t>
            </a:r>
            <a:r>
              <a:rPr lang="en-US" sz="2900" dirty="0"/>
              <a:t> en </a:t>
            </a:r>
            <a:r>
              <a:rPr lang="en-US" sz="2900" dirty="0" err="1"/>
              <a:t>houdingen</a:t>
            </a:r>
            <a:r>
              <a:rPr lang="en-US" sz="2900" dirty="0"/>
              <a:t> en open en </a:t>
            </a:r>
            <a:r>
              <a:rPr lang="en-US" sz="2900" dirty="0" err="1"/>
              <a:t>veilig</a:t>
            </a:r>
            <a:r>
              <a:rPr lang="en-US" sz="2900" dirty="0"/>
              <a:t> </a:t>
            </a:r>
            <a:r>
              <a:rPr lang="en-US" sz="2900" dirty="0" err="1"/>
              <a:t>klasklimaat</a:t>
            </a:r>
            <a:endParaRPr lang="en-US" dirty="0">
              <a:ea typeface="Calibri" panose="020F0502020204030204"/>
              <a:cs typeface="Calibri" panose="020F0502020204030204"/>
            </a:endParaRPr>
          </a:p>
          <a:p>
            <a:pPr marL="237490" indent="-237490"/>
            <a:r>
              <a:rPr lang="en-US" dirty="0"/>
              <a:t>8 </a:t>
            </a:r>
            <a:r>
              <a:rPr lang="en-US" dirty="0" err="1"/>
              <a:t>weken</a:t>
            </a:r>
            <a:r>
              <a:rPr lang="en-US" dirty="0"/>
              <a:t> </a:t>
            </a:r>
            <a:r>
              <a:rPr lang="en-US" dirty="0" err="1"/>
              <a:t>controversen</a:t>
            </a:r>
            <a:r>
              <a:rPr lang="en-US" dirty="0"/>
              <a:t> </a:t>
            </a:r>
            <a:endParaRPr lang="en-US" dirty="0">
              <a:ea typeface="Calibri" panose="020F0502020204030204"/>
              <a:cs typeface="Calibri" panose="020F0502020204030204"/>
            </a:endParaRPr>
          </a:p>
          <a:p>
            <a:pPr marL="237490" indent="-237490"/>
            <a:r>
              <a:rPr lang="en-US" dirty="0"/>
              <a:t>9 </a:t>
            </a:r>
            <a:r>
              <a:rPr lang="en-US" dirty="0" err="1"/>
              <a:t>trainingen</a:t>
            </a:r>
            <a:r>
              <a:rPr lang="en-US" dirty="0"/>
              <a:t> </a:t>
            </a:r>
            <a:endParaRPr lang="nl-NL" dirty="0">
              <a:ea typeface="Calibri" panose="020F0502020204030204"/>
              <a:cs typeface="Calibri" panose="020F0502020204030204"/>
            </a:endParaRPr>
          </a:p>
          <a:p>
            <a:pPr marL="0" indent="0">
              <a:buNone/>
            </a:pPr>
            <a:endParaRPr lang="nl-NL" dirty="0"/>
          </a:p>
          <a:p>
            <a:pPr marL="0" indent="0">
              <a:buNone/>
            </a:pPr>
            <a:endParaRPr lang="nl-NL" dirty="0"/>
          </a:p>
        </p:txBody>
      </p:sp>
      <p:pic>
        <p:nvPicPr>
          <p:cNvPr id="4" name="Picture 3" descr="A blue and yellow sticker with different shapes&#10;&#10;Description automatically generated">
            <a:extLst>
              <a:ext uri="{FF2B5EF4-FFF2-40B4-BE49-F238E27FC236}">
                <a16:creationId xmlns:a16="http://schemas.microsoft.com/office/drawing/2014/main" id="{276BE61A-2E72-8849-CB1C-DC3F55361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68" y="4254274"/>
            <a:ext cx="1195684" cy="1366127"/>
          </a:xfrm>
          <a:prstGeom prst="rect">
            <a:avLst/>
          </a:prstGeom>
        </p:spPr>
      </p:pic>
      <p:pic>
        <p:nvPicPr>
          <p:cNvPr id="5" name="Picture 4" descr="A sticker of a person's face&#10;&#10;Description automatically generated">
            <a:extLst>
              <a:ext uri="{FF2B5EF4-FFF2-40B4-BE49-F238E27FC236}">
                <a16:creationId xmlns:a16="http://schemas.microsoft.com/office/drawing/2014/main" id="{0409AFFF-A6F1-4523-C425-7269F09B9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6352" y="4203051"/>
            <a:ext cx="1216344" cy="1355797"/>
          </a:xfrm>
          <a:prstGeom prst="rect">
            <a:avLst/>
          </a:prstGeom>
        </p:spPr>
      </p:pic>
      <p:pic>
        <p:nvPicPr>
          <p:cNvPr id="6" name="Picture 5" descr="A person with different symbols&#10;&#10;Description automatically generated with medium confidence">
            <a:extLst>
              <a:ext uri="{FF2B5EF4-FFF2-40B4-BE49-F238E27FC236}">
                <a16:creationId xmlns:a16="http://schemas.microsoft.com/office/drawing/2014/main" id="{0E3FCE98-59CB-5FDC-709F-DF5B62E8AD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715" y="4203051"/>
            <a:ext cx="1360962" cy="1611462"/>
          </a:xfrm>
          <a:prstGeom prst="rect">
            <a:avLst/>
          </a:prstGeom>
        </p:spPr>
      </p:pic>
      <p:pic>
        <p:nvPicPr>
          <p:cNvPr id="7" name="Picture 6" descr="A drawing of a mountain with a flag&#10;&#10;Description automatically generated">
            <a:extLst>
              <a:ext uri="{FF2B5EF4-FFF2-40B4-BE49-F238E27FC236}">
                <a16:creationId xmlns:a16="http://schemas.microsoft.com/office/drawing/2014/main" id="{A8FBD03E-0184-43A6-C075-EE80ED3661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516" y="4203051"/>
            <a:ext cx="1314478" cy="1399699"/>
          </a:xfrm>
          <a:prstGeom prst="rect">
            <a:avLst/>
          </a:prstGeom>
        </p:spPr>
      </p:pic>
    </p:spTree>
    <p:extLst>
      <p:ext uri="{BB962C8B-B14F-4D97-AF65-F5344CB8AC3E}">
        <p14:creationId xmlns:p14="http://schemas.microsoft.com/office/powerpoint/2010/main" val="327270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97FC6B-FA99-4916-A234-70E3D33E1CC2}" vid="{4B64AE79-AED0-46F0-A981-1625AF0FFB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7D5994CFB84478CBC59EE63709A0E" ma:contentTypeVersion="17" ma:contentTypeDescription="Een nieuw document maken." ma:contentTypeScope="" ma:versionID="709e06b595eefa574aa631f6a872c8ae">
  <xsd:schema xmlns:xsd="http://www.w3.org/2001/XMLSchema" xmlns:xs="http://www.w3.org/2001/XMLSchema" xmlns:p="http://schemas.microsoft.com/office/2006/metadata/properties" xmlns:ns2="a8800d96-54b0-4432-9f89-7670f2b7330b" xmlns:ns3="fa7d54b2-7826-4b54-ad0b-443b602d45d9" targetNamespace="http://schemas.microsoft.com/office/2006/metadata/properties" ma:root="true" ma:fieldsID="fa140faa0debb55d819437950bca99a5" ns2:_="" ns3:_="">
    <xsd:import namespace="a8800d96-54b0-4432-9f89-7670f2b7330b"/>
    <xsd:import namespace="fa7d54b2-7826-4b54-ad0b-443b602d45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00d96-54b0-4432-9f89-7670f2b73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7d54b2-7826-4b54-ad0b-443b602d45d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4c88a27-cc9b-4765-9300-6d87410adc6c}" ma:internalName="TaxCatchAll" ma:showField="CatchAllData" ma:web="fa7d54b2-7826-4b54-ad0b-443b602d45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800d96-54b0-4432-9f89-7670f2b7330b">
      <Terms xmlns="http://schemas.microsoft.com/office/infopath/2007/PartnerControls"/>
    </lcf76f155ced4ddcb4097134ff3c332f>
    <TaxCatchAll xmlns="fa7d54b2-7826-4b54-ad0b-443b602d45d9" xsi:nil="true"/>
    <SharedWithUsers xmlns="fa7d54b2-7826-4b54-ad0b-443b602d45d9">
      <UserInfo>
        <DisplayName>Floor Rombout</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90A27-D7C3-47EA-B284-CDB08FCB4B18}"/>
</file>

<file path=customXml/itemProps2.xml><?xml version="1.0" encoding="utf-8"?>
<ds:datastoreItem xmlns:ds="http://schemas.openxmlformats.org/officeDocument/2006/customXml" ds:itemID="{57EE76FC-9EC9-4491-943A-B59A12F19C7C}">
  <ds:schemaRefs>
    <ds:schemaRef ds:uri="http://purl.org/dc/dcmitype/"/>
    <ds:schemaRef ds:uri="http://www.w3.org/XML/1998/namespace"/>
    <ds:schemaRef ds:uri="5004bef0-043d-49c7-b13d-039e59dd888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f9e34078-6f34-4ce6-a2f1-82f24b7a31b1"/>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1CD9FE5-A93E-489C-B808-DEF4203F8D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TotalTime>
  <Words>1110</Words>
  <Application>Microsoft Office PowerPoint</Application>
  <PresentationFormat>Aangepast</PresentationFormat>
  <Paragraphs>146</Paragraphs>
  <Slides>19</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-apple-system</vt:lpstr>
      <vt:lpstr>Arial</vt:lpstr>
      <vt:lpstr>Calibri</vt:lpstr>
      <vt:lpstr>Calibri Light</vt:lpstr>
      <vt:lpstr>CIDFont+F2</vt:lpstr>
      <vt:lpstr>Office Theme</vt:lpstr>
      <vt:lpstr>PowerPoint-presentatie</vt:lpstr>
      <vt:lpstr>Introductie </vt:lpstr>
      <vt:lpstr>Introductie</vt:lpstr>
      <vt:lpstr>Introductie</vt:lpstr>
      <vt:lpstr>Burgerschapsdoelen </vt:lpstr>
      <vt:lpstr>Onderzoeksfasen</vt:lpstr>
      <vt:lpstr>Fase 1- opvallendheden</vt:lpstr>
      <vt:lpstr>Fase 1- Opvallendheden</vt:lpstr>
      <vt:lpstr>Dialoog+</vt:lpstr>
      <vt:lpstr>Samen verantwoordelijk</vt:lpstr>
      <vt:lpstr>Persoonlijke leerdoelen</vt:lpstr>
      <vt:lpstr>Onderwerpen</vt:lpstr>
      <vt:lpstr>Werkvormen</vt:lpstr>
      <vt:lpstr>Open houding</vt:lpstr>
      <vt:lpstr>Open vragen stellen</vt:lpstr>
      <vt:lpstr>Open vragen stellen &gt; voorbeelden</vt:lpstr>
      <vt:lpstr>Gesprek over een stelling</vt:lpstr>
      <vt:lpstr>Reflectie: gesprek over een stelling</vt:lpstr>
      <vt:lpstr>Vragen? Graag!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Yaël Weening</dc:creator>
  <cp:lastModifiedBy>Yaël Weening</cp:lastModifiedBy>
  <cp:revision>13</cp:revision>
  <cp:lastPrinted>2024-03-13T10:52:30Z</cp:lastPrinted>
  <dcterms:created xsi:type="dcterms:W3CDTF">2023-08-30T14:08:27Z</dcterms:created>
  <dcterms:modified xsi:type="dcterms:W3CDTF">2025-04-11T07:00:15Z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0x0101009C57D5994CFB84478CBC59EE63709A0E</vt:lpwstr>
  </property>
  <property fmtid="{D5CDD505-2E9C-101B-9397-08002B2CF9AE}" pid="3" name="MediaServiceImageTags">
    <vt:lpwstr/>
  </property>
</Properties>
</file>