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6" r:id="rId2"/>
    <p:sldId id="260" r:id="rId3"/>
    <p:sldId id="257" r:id="rId4"/>
    <p:sldId id="267" r:id="rId5"/>
    <p:sldId id="261" r:id="rId6"/>
    <p:sldId id="276" r:id="rId7"/>
    <p:sldId id="263" r:id="rId8"/>
    <p:sldId id="273" r:id="rId9"/>
    <p:sldId id="268" r:id="rId10"/>
    <p:sldId id="270" r:id="rId11"/>
    <p:sldId id="269" r:id="rId12"/>
    <p:sldId id="271" r:id="rId13"/>
    <p:sldId id="272" r:id="rId14"/>
    <p:sldId id="275" r:id="rId15"/>
  </p:sldIdLst>
  <p:sldSz cx="12192000" cy="6858000"/>
  <p:notesSz cx="9928225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jl, licht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jl, licht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BDEBC-6AD2-49B3-933E-0C62894118D4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F9A3-EAF0-42DD-BFE4-4172B1F037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738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C492868-E508-057C-4DF0-0FDAC988B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8875AF0A-951A-4C44-8564-DDB715074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2ADF1E6E-ACEC-971F-0A23-DF2CD61F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451BBC0-A52D-9163-86B4-0F9A34DD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3A67E32-3F30-8ACA-AB4D-1F39D38D4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38C586-EEC5-404D-9475-3AA866661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001F070F-BB05-6956-A6B6-CF7F6A44C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A104B47-01E5-B0CE-F79D-83813BCB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5E884A3-9F1E-896E-868F-6F16DDA3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93E7EC6-7A4F-2C49-BE6A-DB3F8C79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95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E026A626-29BF-435E-6E8E-4B16ADEE8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1F921781-337F-1691-0C38-79A2CD21A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44C224F9-38EA-8780-F4C6-9CD6DA5B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726A9718-4EAE-5155-C4DB-A05E6196F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094DCCA-5364-C41D-C8B6-A24E3182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8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8626EAB-A23C-B5EA-75D2-B47DEA61A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C7509F6-A3A6-4D28-392D-190EEDFB4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41A1287-A865-09F9-ECF6-01003AF3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57EAB5F-8706-CEB4-0274-54942BC9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D58E11D-913B-DDB7-AF77-C270E2C6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42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9291C3B-1A47-0B89-C3D6-1F85344B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08374CC3-C1BB-346B-87C1-D2B510B56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066F659-269F-0E1C-3BC0-723EDE41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F2B967F-90DF-FE54-2A43-9723ECD67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61B4C2C1-DE1D-200D-D702-80E950651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4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B47FCA-8D93-2FED-9CE4-FD382DB4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F621E4D-7CCE-64CF-ADA2-AE605D74B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D5E95315-0ED0-D3A1-6597-59BD9CE37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2D5928D2-D04F-6648-DB23-ACAFD355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AF1051A-1628-C948-A051-714550A2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93CB71C3-15C2-8D40-30D6-BE4E8831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45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82E4908-4725-C771-A9BC-3B69952D5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3F1F8423-BD1E-D232-3135-7BB1BB847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CAC75EB8-EE8B-E92E-07CC-079B0A619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A99A8518-D562-ADFC-9CE2-435FC7C50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E526CFB3-5A2F-9472-A011-DDDF839B0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AE6E19F8-D969-BFA8-F4D6-B2C46C54E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8CABB3B9-9BD7-6399-B040-48F22F5B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A7DD7B0-1122-049F-435E-A4F576CAB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57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7CC21E0-FCB5-9516-694F-18840045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4109DFBF-B7B9-D1A9-D380-F667C3FF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8770081A-E9E8-F08F-631E-3678587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F0D13D01-B8C5-4A38-3336-272C6CD3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3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67855EBC-E69F-0491-8F32-E0E8E86F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75ED5A99-B4E7-C755-328B-C72EFDAD3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DE817679-AE23-E4BD-CD44-E099AE0E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54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D699B00-1C1B-A288-5B4A-EE8E834BC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469086B-77AE-1E3D-3436-B82981F4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367E1C0-CE42-2D50-2634-74829038F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89A58332-D08D-1AC5-66E7-7B6FF17E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F1C33657-310F-6CD6-9874-25F5C87C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AB335C42-CAC5-9D65-F253-B0208889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79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6788A91-C8E8-E82C-39D9-166E80E0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5BC3D268-FB33-5868-9F8B-8EA5CE633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51F69EF-8B7E-33B5-FDAC-326876E7C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6A67D97B-245B-73F0-4998-EB17C6A1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CAF2090D-0C9C-CBDE-3D11-2909AE7C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A17EEB93-4841-075D-85FF-BFC3FF53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11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EA530B9A-95D5-558F-AAB6-0AE054B69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3E6A0D88-E9FC-FD01-D82F-6FC460C3C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E9712A1-C8EE-DB64-2CBB-FA7613FCF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727D-AB44-A249-8BB7-30C3F8C31722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E98D8A1-C0E7-795E-6C50-53E88905E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3850DBF-5DAD-610E-4E07-7C77A4C61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6520-C8BE-F64E-A4EF-7F0383912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068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1032316" y="462339"/>
            <a:ext cx="8990458" cy="56015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6600" b="1" dirty="0">
                <a:solidFill>
                  <a:schemeClr val="bg1"/>
                </a:solidFill>
                <a:latin typeface="Arial Unicode MS"/>
                <a:ea typeface="Arial Unicode MS"/>
                <a:cs typeface="Arial Unicode MS"/>
              </a:rPr>
              <a:t>Workshop </a:t>
            </a:r>
            <a:r>
              <a:rPr lang="nl-NL" sz="6600" b="1">
                <a:solidFill>
                  <a:schemeClr val="bg1"/>
                </a:solidFill>
                <a:latin typeface="Arial Unicode MS"/>
                <a:ea typeface="Arial Unicode MS"/>
                <a:cs typeface="Arial Unicode MS"/>
              </a:rPr>
              <a:t>Prodemos</a:t>
            </a:r>
            <a:endParaRPr lang="nl-NL" sz="66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nl-NL" sz="6600" b="1" dirty="0">
                <a:latin typeface="Arial Unicode MS"/>
                <a:ea typeface="Arial Unicode MS"/>
                <a:cs typeface="Arial Unicode MS"/>
              </a:rPr>
              <a:t>Dialoog,</a:t>
            </a:r>
          </a:p>
          <a:p>
            <a:pPr algn="ctr"/>
            <a:r>
              <a:rPr lang="nl-NL" sz="6600" b="1" dirty="0" err="1">
                <a:latin typeface="Arial Unicode MS"/>
                <a:ea typeface="Arial Unicode MS"/>
                <a:cs typeface="Arial Unicode MS"/>
              </a:rPr>
              <a:t>Toekomstdenken</a:t>
            </a:r>
            <a:endParaRPr lang="nl-NL" sz="66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nl-NL" sz="6600" b="1" dirty="0">
                <a:latin typeface="Arial Unicode MS"/>
                <a:ea typeface="Arial Unicode MS"/>
                <a:cs typeface="Arial Unicode MS"/>
              </a:rPr>
              <a:t>&amp; Actie </a:t>
            </a:r>
            <a:endParaRPr lang="nl-NL" sz="6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nl-NL" sz="6600" b="1" dirty="0">
                <a:solidFill>
                  <a:schemeClr val="bg1"/>
                </a:solidFill>
                <a:latin typeface="Arial Unicode MS"/>
                <a:ea typeface="Arial Unicode MS"/>
                <a:cs typeface="Arial Unicode MS"/>
              </a:rPr>
              <a:t> 11 april 2024</a:t>
            </a:r>
          </a:p>
          <a:p>
            <a:pPr algn="ctr"/>
            <a:r>
              <a:rPr lang="nl-NL" sz="2800" b="1" i="1" dirty="0">
                <a:latin typeface="Arial Unicode MS"/>
                <a:ea typeface="Arial Unicode MS"/>
                <a:cs typeface="Arial Unicode MS"/>
              </a:rPr>
              <a:t>Rudolf Kampers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10248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Beleidsadviezen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224314" y="815712"/>
            <a:ext cx="10261597" cy="71711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400" dirty="0">
              <a:latin typeface="Calibri"/>
              <a:ea typeface="Arial Unicode MS"/>
              <a:cs typeface="Calibri"/>
            </a:endParaRPr>
          </a:p>
          <a:p>
            <a:r>
              <a:rPr lang="nl-NL" sz="3100" b="1" i="1" dirty="0">
                <a:latin typeface="Calibri"/>
                <a:ea typeface="Arial Unicode MS"/>
                <a:cs typeface="Calibri"/>
              </a:rPr>
              <a:t>Wat moeten we vanaf </a:t>
            </a:r>
            <a:r>
              <a:rPr lang="nl-NL" sz="3100" b="1" i="1" u="sng" dirty="0">
                <a:latin typeface="Calibri"/>
                <a:ea typeface="Arial Unicode MS"/>
                <a:cs typeface="Calibri"/>
              </a:rPr>
              <a:t>vandaag</a:t>
            </a:r>
            <a:r>
              <a:rPr lang="nl-NL" sz="3100" b="1" i="1" dirty="0">
                <a:latin typeface="Calibri"/>
                <a:ea typeface="Arial Unicode MS"/>
                <a:cs typeface="Calibri"/>
              </a:rPr>
              <a:t> doen: </a:t>
            </a:r>
          </a:p>
          <a:p>
            <a:pPr marL="457200" indent="-457200">
              <a:buAutoNum type="arabicPeriod"/>
            </a:pPr>
            <a:r>
              <a:rPr lang="nl-NL" sz="3100" i="1" dirty="0">
                <a:latin typeface="Calibri"/>
                <a:ea typeface="Arial Unicode MS"/>
                <a:cs typeface="Calibri"/>
              </a:rPr>
              <a:t>om het meest gewenste scenario (eerder) te realiseren?</a:t>
            </a:r>
            <a:br>
              <a:rPr lang="nl-NL" sz="3100" i="1" dirty="0">
                <a:latin typeface="Calibri"/>
                <a:ea typeface="Arial Unicode MS"/>
                <a:cs typeface="Calibri"/>
              </a:rPr>
            </a:br>
            <a:endParaRPr lang="nl-NL" sz="3100" i="1" dirty="0">
              <a:latin typeface="Calibri"/>
              <a:ea typeface="Arial Unicode MS"/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3100" i="1" dirty="0">
                <a:latin typeface="Calibri"/>
                <a:ea typeface="Arial Unicode MS"/>
                <a:cs typeface="Calibri"/>
              </a:rPr>
              <a:t>om het ongewenste scenario te vermijden?</a:t>
            </a:r>
            <a:br>
              <a:rPr lang="nl-NL" sz="3100" i="1" dirty="0">
                <a:latin typeface="Calibri"/>
                <a:ea typeface="Arial Unicode MS"/>
                <a:cs typeface="Calibri"/>
              </a:rPr>
            </a:br>
            <a:endParaRPr lang="nl-NL" sz="3100" i="1" dirty="0">
              <a:latin typeface="Calibri"/>
              <a:ea typeface="Arial Unicode MS"/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3100" i="1" dirty="0">
                <a:latin typeface="Calibri"/>
                <a:ea typeface="Arial Unicode MS"/>
                <a:cs typeface="Calibri"/>
              </a:rPr>
              <a:t>om het meest waarschijnlijk scenario te laten opschuiven naar het meest gewenste scenario?</a:t>
            </a:r>
            <a:br>
              <a:rPr lang="nl-NL" sz="3100" i="1" dirty="0">
                <a:latin typeface="Calibri"/>
                <a:ea typeface="Arial Unicode MS"/>
                <a:cs typeface="Calibri"/>
              </a:rPr>
            </a:br>
            <a:endParaRPr lang="nl-NL" sz="3100" i="1" dirty="0">
              <a:latin typeface="Calibri"/>
              <a:ea typeface="Arial Unicode MS"/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3100" i="1" dirty="0">
                <a:latin typeface="Calibri"/>
                <a:ea typeface="Arial Unicode MS"/>
                <a:cs typeface="Calibri"/>
              </a:rPr>
              <a:t>om de positieve gevolgen van trend X, Y, Z, … te bevorderen?</a:t>
            </a:r>
            <a:br>
              <a:rPr lang="nl-NL" sz="3100" i="1" dirty="0">
                <a:latin typeface="Calibri"/>
                <a:ea typeface="Arial Unicode MS"/>
                <a:cs typeface="Calibri"/>
              </a:rPr>
            </a:br>
            <a:endParaRPr lang="nl-NL" sz="3100" i="1" dirty="0">
              <a:latin typeface="Calibri"/>
              <a:ea typeface="Arial Unicode MS"/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3100" i="1" dirty="0">
                <a:latin typeface="Calibri"/>
                <a:ea typeface="Arial Unicode MS"/>
                <a:cs typeface="Calibri"/>
              </a:rPr>
              <a:t>om de negatieve gevolgen van trend X, Y, Z, … af te vlakken of om te buigen?</a:t>
            </a:r>
            <a:br>
              <a:rPr lang="nl-NL" sz="3100" i="1" dirty="0">
                <a:latin typeface="Calibri"/>
                <a:ea typeface="Arial Unicode MS"/>
                <a:cs typeface="Calibri"/>
              </a:rPr>
            </a:br>
            <a:r>
              <a:rPr lang="nl-NL" sz="2800" i="1" dirty="0">
                <a:latin typeface="Calibri"/>
                <a:ea typeface="Arial Unicode MS"/>
                <a:cs typeface="Calibri"/>
              </a:rPr>
              <a:t> </a:t>
            </a:r>
            <a:r>
              <a:rPr lang="nl-NL" sz="1100" i="1" dirty="0">
                <a:latin typeface="Calibri"/>
                <a:ea typeface="Arial Unicode MS"/>
                <a:cs typeface="Calibri"/>
              </a:rPr>
              <a:t/>
            </a:r>
            <a:br>
              <a:rPr lang="nl-NL" sz="1100" i="1" dirty="0">
                <a:latin typeface="Calibri"/>
                <a:ea typeface="Arial Unicode MS"/>
                <a:cs typeface="Calibri"/>
              </a:rPr>
            </a:br>
            <a:endParaRPr lang="nl-NL" sz="1100" i="1" dirty="0">
              <a:latin typeface="Calibri"/>
              <a:ea typeface="Arial Unicode MS"/>
              <a:cs typeface="Calibri"/>
            </a:endParaRPr>
          </a:p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133706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Presentaties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xmlns="" id="{A49136DF-933F-842F-0FE1-F30D17E7F3BB}"/>
              </a:ext>
            </a:extLst>
          </p:cNvPr>
          <p:cNvSpPr txBox="1"/>
          <p:nvPr/>
        </p:nvSpPr>
        <p:spPr>
          <a:xfrm>
            <a:off x="2194235" y="3752288"/>
            <a:ext cx="10055524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pPr lvl="1"/>
            <a:endParaRPr lang="nl-NL" sz="250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629392" y="778091"/>
            <a:ext cx="10877797" cy="63863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3200" dirty="0">
                <a:latin typeface="Arial Unicode MS"/>
                <a:ea typeface="Arial Unicode MS"/>
                <a:cs typeface="Arial Unicode MS"/>
              </a:rPr>
              <a:t>De 4 scenario’s uitwerken in een nieuw verhaal, gerelateerd aan het thema, met als centrale vraag:</a:t>
            </a:r>
          </a:p>
          <a:p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r>
              <a:rPr lang="nl-NL" sz="3200" b="1" i="1" dirty="0">
                <a:latin typeface="Arial Unicode MS"/>
                <a:ea typeface="Arial Unicode MS"/>
                <a:cs typeface="Arial Unicode MS"/>
              </a:rPr>
              <a:t>'Hoe ziet mijn (werk-)dag er in 2035 uit in dit scenario?'</a:t>
            </a:r>
            <a:endParaRPr lang="nl-NL" sz="3200" b="1" dirty="0">
              <a:latin typeface="Arial Unicode MS"/>
              <a:ea typeface="Arial Unicode MS"/>
              <a:cs typeface="Arial Unicode MS"/>
            </a:endParaRPr>
          </a:p>
          <a:p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r>
              <a:rPr lang="nl-NL" sz="3200" dirty="0">
                <a:latin typeface="Arial Unicode MS"/>
                <a:ea typeface="Arial Unicode MS"/>
                <a:cs typeface="Arial Unicode MS"/>
              </a:rPr>
              <a:t>Onderzoek en overleg hoe een aantrekkelijke </a:t>
            </a:r>
            <a:r>
              <a:rPr lang="nl-NL" sz="3200" i="1" dirty="0">
                <a:latin typeface="Arial Unicode MS"/>
                <a:ea typeface="Arial Unicode MS"/>
                <a:cs typeface="Arial Unicode MS"/>
              </a:rPr>
              <a:t>creatieve presentatie</a:t>
            </a:r>
            <a:r>
              <a:rPr lang="nl-NL" sz="3200" dirty="0">
                <a:latin typeface="Arial Unicode MS"/>
                <a:ea typeface="Arial Unicode MS"/>
                <a:cs typeface="Arial Unicode MS"/>
              </a:rPr>
              <a:t> van ieder scenario er uit kan zien, bijvoorbeeld:</a:t>
            </a:r>
          </a:p>
          <a:p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pPr marL="342900" indent="-342900">
              <a:buFont typeface="Calibri"/>
              <a:buChar char="-"/>
            </a:pPr>
            <a:r>
              <a:rPr lang="nl-NL" sz="3200" dirty="0">
                <a:latin typeface="Arial Unicode MS"/>
                <a:ea typeface="Arial Unicode MS"/>
                <a:cs typeface="Arial Unicode MS"/>
              </a:rPr>
              <a:t>Een filmscenario</a:t>
            </a:r>
          </a:p>
          <a:p>
            <a:pPr marL="342900" indent="-342900">
              <a:buFont typeface="Calibri"/>
              <a:buChar char="-"/>
            </a:pPr>
            <a:r>
              <a:rPr lang="nl-NL" sz="3200" dirty="0">
                <a:latin typeface="Arial Unicode MS"/>
                <a:ea typeface="Arial Unicode MS"/>
                <a:cs typeface="Arial Unicode MS"/>
              </a:rPr>
              <a:t>Een nieuwsuitzending</a:t>
            </a:r>
          </a:p>
          <a:p>
            <a:pPr marL="342900" indent="-342900">
              <a:buFont typeface="Calibri"/>
              <a:buChar char="-"/>
            </a:pPr>
            <a:r>
              <a:rPr lang="nl-NL" sz="3200" dirty="0">
                <a:latin typeface="Arial Unicode MS"/>
                <a:ea typeface="Arial Unicode MS"/>
                <a:cs typeface="Arial Unicode MS"/>
              </a:rPr>
              <a:t>Een kunstuiting (theater, verhaal, rap, gedicht, …)</a:t>
            </a:r>
          </a:p>
          <a:p>
            <a:pPr marL="342900" indent="-342900">
              <a:buFont typeface="Calibri"/>
              <a:buChar char="-"/>
            </a:pPr>
            <a:r>
              <a:rPr lang="nl-NL" sz="3200" dirty="0">
                <a:latin typeface="Arial Unicode MS"/>
                <a:ea typeface="Arial Unicode MS"/>
                <a:cs typeface="Arial Unicode MS"/>
              </a:rPr>
              <a:t>…</a:t>
            </a:r>
          </a:p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53180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>
                <a:latin typeface="Arial Unicode MS"/>
                <a:ea typeface="Arial Unicode MS"/>
                <a:cs typeface="Arial Unicode MS"/>
              </a:rPr>
              <a:t>Vreedzame acties</a:t>
            </a:r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1078129" y="1363506"/>
            <a:ext cx="9479035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3200" dirty="0">
                <a:latin typeface="Arial Unicode MS"/>
                <a:ea typeface="Arial Unicode MS"/>
                <a:cs typeface="Arial Unicode MS"/>
              </a:rPr>
              <a:t>Onderzoek samen welke vreedzame acties impact kunnen hebben om het gewenste scenario (eerder) te realiseren en het ongewenste scenario te vermijden.</a:t>
            </a:r>
          </a:p>
          <a:p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r>
              <a:rPr lang="nl-NL" sz="3200" dirty="0">
                <a:latin typeface="Arial Unicode MS"/>
                <a:ea typeface="Arial Unicode MS"/>
                <a:cs typeface="Arial Unicode MS"/>
              </a:rPr>
              <a:t>Tip: maak gebruik van de presentaties &amp; de geformuleerde beleidsadviezen</a:t>
            </a:r>
          </a:p>
        </p:txBody>
      </p:sp>
    </p:spTree>
    <p:extLst>
      <p:ext uri="{BB962C8B-B14F-4D97-AF65-F5344CB8AC3E}">
        <p14:creationId xmlns:p14="http://schemas.microsoft.com/office/powerpoint/2010/main" val="694484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1487054" y="877455"/>
            <a:ext cx="8525163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Evaluatie</a:t>
            </a: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Vragen?</a:t>
            </a:r>
          </a:p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Jongerenberaden opzetten?</a:t>
            </a:r>
          </a:p>
          <a:p>
            <a:pPr algn="ctr"/>
            <a:r>
              <a:rPr lang="nl-NL" sz="3200" b="1" dirty="0" smtClean="0">
                <a:latin typeface="Arial Unicode MS"/>
                <a:ea typeface="Arial Unicode MS"/>
                <a:cs typeface="Arial Unicode MS"/>
              </a:rPr>
              <a:t>Kijk op: </a:t>
            </a:r>
            <a:r>
              <a:rPr lang="nl-NL" sz="5000" b="1" dirty="0" smtClean="0">
                <a:latin typeface="Arial Unicode MS"/>
                <a:ea typeface="Arial Unicode MS"/>
                <a:cs typeface="Arial Unicode MS"/>
              </a:rPr>
              <a:t>www.c</a:t>
            </a:r>
            <a:r>
              <a:rPr lang="nl-NL" sz="5000" b="1" dirty="0" smtClean="0">
                <a:latin typeface="Arial Unicode MS"/>
                <a:ea typeface="Arial Unicode MS"/>
                <a:cs typeface="Arial Unicode MS"/>
              </a:rPr>
              <a:t>ounterphase.com</a:t>
            </a:r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nl-NL" sz="3200" b="1" dirty="0" smtClean="0">
                <a:latin typeface="Arial Unicode MS"/>
                <a:ea typeface="Arial Unicode MS"/>
                <a:cs typeface="Arial Unicode MS"/>
              </a:rPr>
              <a:t>Of stuur een mail naar: </a:t>
            </a:r>
            <a:r>
              <a:rPr lang="nl-NL" sz="5000" b="1" dirty="0" smtClean="0">
                <a:latin typeface="Arial Unicode MS"/>
                <a:ea typeface="Arial Unicode MS"/>
                <a:cs typeface="Arial Unicode MS"/>
              </a:rPr>
              <a:t>rudolf@lerenfilosoferen.nl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1078129" y="1351631"/>
            <a:ext cx="92585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87173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534391" y="877455"/>
            <a:ext cx="11495314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2800" b="1" dirty="0"/>
              <a:t>‘</a:t>
            </a:r>
            <a:r>
              <a:rPr lang="nl-NL" sz="4000" b="1" dirty="0"/>
              <a:t>In de opvoeding wordt beslist </a:t>
            </a:r>
          </a:p>
          <a:p>
            <a:pPr algn="ctr"/>
            <a:r>
              <a:rPr lang="nl-NL" sz="4000" b="1" dirty="0"/>
              <a:t>of wij genoeg van de wereld houden</a:t>
            </a:r>
            <a:br>
              <a:rPr lang="nl-NL" sz="4000" b="1" dirty="0"/>
            </a:br>
            <a:r>
              <a:rPr lang="nl-NL" sz="4000" b="1" dirty="0"/>
              <a:t>om er verantwoordelijkheid voor op te nemen</a:t>
            </a:r>
            <a:br>
              <a:rPr lang="nl-NL" sz="4000" b="1" dirty="0"/>
            </a:br>
            <a:r>
              <a:rPr lang="nl-NL" sz="4000" b="1" dirty="0"/>
              <a:t>en haar meteen ook te redden van de ondergang die,</a:t>
            </a:r>
            <a:br>
              <a:rPr lang="nl-NL" sz="4000" b="1" dirty="0"/>
            </a:br>
            <a:r>
              <a:rPr lang="nl-NL" sz="4000" b="1" dirty="0"/>
              <a:t>zonder de komst van de nieuwen en de jongeren,</a:t>
            </a:r>
          </a:p>
          <a:p>
            <a:pPr algn="ctr"/>
            <a:r>
              <a:rPr lang="nl-NL" sz="4000" b="1" dirty="0"/>
              <a:t>onvermijdelijk zou zijn.’</a:t>
            </a:r>
          </a:p>
          <a:p>
            <a:pPr algn="ctr"/>
            <a:endParaRPr lang="nl-NL" dirty="0"/>
          </a:p>
          <a:p>
            <a:pPr algn="r"/>
            <a:r>
              <a:rPr lang="nl-NL" sz="3200" dirty="0"/>
              <a:t>Hannah </a:t>
            </a:r>
            <a:r>
              <a:rPr lang="nl-NL" sz="3200" dirty="0" err="1"/>
              <a:t>Arendt</a:t>
            </a:r>
            <a:r>
              <a:rPr lang="nl-NL" sz="3200" dirty="0"/>
              <a:t>, </a:t>
            </a:r>
            <a:r>
              <a:rPr lang="nl-NL" sz="3200" i="1" dirty="0"/>
              <a:t>Tussen verleden &amp; toekomst</a:t>
            </a:r>
            <a:r>
              <a:rPr lang="nl-NL" sz="3200" dirty="0"/>
              <a:t>, 1968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1078129" y="1351631"/>
            <a:ext cx="92585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91226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05691" y="609600"/>
            <a:ext cx="741099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‘And yes, we do need hope,</a:t>
            </a:r>
          </a:p>
          <a:p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of course, we do.</a:t>
            </a:r>
            <a:b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</a:br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But the one thing we need more than hope is action. </a:t>
            </a:r>
            <a:r>
              <a:rPr lang="en-US" sz="3200" b="1" i="1" kern="0" dirty="0">
                <a:latin typeface="Helvetica" panose="020B0604020202020204" pitchFamily="34" charset="0"/>
                <a:ea typeface="Museo Sans 300"/>
              </a:rPr>
              <a:t/>
            </a:r>
            <a:br>
              <a:rPr lang="en-US" sz="3200" b="1" i="1" kern="0" dirty="0">
                <a:latin typeface="Helvetica" panose="020B0604020202020204" pitchFamily="34" charset="0"/>
                <a:ea typeface="Museo Sans 300"/>
              </a:rPr>
            </a:br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Once we start to act, hope is everywhere. </a:t>
            </a:r>
            <a:r>
              <a:rPr lang="en-US" sz="3200" b="1" i="1" kern="0" dirty="0">
                <a:latin typeface="Helvetica" panose="020B0604020202020204" pitchFamily="34" charset="0"/>
                <a:ea typeface="Museo Sans 300"/>
              </a:rPr>
              <a:t/>
            </a:r>
            <a:br>
              <a:rPr lang="en-US" sz="3200" b="1" i="1" kern="0" dirty="0">
                <a:latin typeface="Helvetica" panose="020B0604020202020204" pitchFamily="34" charset="0"/>
                <a:ea typeface="Museo Sans 300"/>
              </a:rPr>
            </a:br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So instead of looking for hope,</a:t>
            </a:r>
          </a:p>
          <a:p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look for action.</a:t>
            </a:r>
            <a:r>
              <a:rPr lang="en-US" sz="3200" i="1" kern="0" dirty="0">
                <a:latin typeface="Helvetica" panose="020B0604020202020204" pitchFamily="34" charset="0"/>
                <a:ea typeface="Museo Sans 300"/>
              </a:rPr>
              <a:t/>
            </a:r>
            <a:br>
              <a:rPr lang="en-US" sz="3200" i="1" kern="0" dirty="0">
                <a:latin typeface="Helvetica" panose="020B0604020202020204" pitchFamily="34" charset="0"/>
                <a:ea typeface="Museo Sans 300"/>
              </a:rPr>
            </a:br>
            <a:r>
              <a:rPr lang="en-US" sz="3200" b="1" i="1" kern="0" dirty="0">
                <a:latin typeface="Lora"/>
                <a:ea typeface="Museo Sans 300"/>
                <a:cs typeface="Helvetica" panose="020B0604020202020204" pitchFamily="34" charset="0"/>
              </a:rPr>
              <a:t>Then, and only then, hope will come.’</a:t>
            </a:r>
            <a:r>
              <a:rPr lang="en-US" sz="3200" kern="0" dirty="0">
                <a:latin typeface="Lora"/>
                <a:ea typeface="Museo Sans 300"/>
                <a:cs typeface="Helvetica" panose="020B0604020202020204" pitchFamily="34" charset="0"/>
              </a:rPr>
              <a:t/>
            </a:r>
            <a:br>
              <a:rPr lang="en-US" sz="3200" kern="0" dirty="0">
                <a:latin typeface="Lora"/>
                <a:ea typeface="Museo Sans 300"/>
                <a:cs typeface="Helvetica" panose="020B0604020202020204" pitchFamily="34" charset="0"/>
              </a:rPr>
            </a:br>
            <a:r>
              <a:rPr lang="en-US" sz="3200" kern="0" dirty="0">
                <a:latin typeface="Lora"/>
                <a:ea typeface="Museo Sans 300"/>
                <a:cs typeface="Helvetica" panose="020B0604020202020204" pitchFamily="34" charset="0"/>
              </a:rPr>
              <a:t/>
            </a:r>
            <a:br>
              <a:rPr lang="en-US" sz="3200" kern="0" dirty="0">
                <a:latin typeface="Lora"/>
                <a:ea typeface="Museo Sans 300"/>
                <a:cs typeface="Helvetica" panose="020B0604020202020204" pitchFamily="34" charset="0"/>
              </a:rPr>
            </a:br>
            <a:r>
              <a:rPr lang="en-US" sz="3200" b="1" kern="0" dirty="0">
                <a:latin typeface="Lora"/>
                <a:ea typeface="Museo Sans 300"/>
                <a:cs typeface="Helvetica" panose="020B0604020202020204" pitchFamily="34" charset="0"/>
              </a:rPr>
              <a:t>Greta Thunberg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09138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633160" y="73283"/>
            <a:ext cx="999132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6000" b="1" dirty="0">
                <a:latin typeface="Arial Unicode MS"/>
                <a:ea typeface="Arial Unicode MS"/>
                <a:cs typeface="Arial Unicode MS"/>
              </a:rPr>
              <a:t>Doelen 11 april 2025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099F2E66-9AA7-3608-9EF8-73A1D2684714}"/>
              </a:ext>
            </a:extLst>
          </p:cNvPr>
          <p:cNvSpPr txBox="1"/>
          <p:nvPr/>
        </p:nvSpPr>
        <p:spPr>
          <a:xfrm>
            <a:off x="629893" y="1284495"/>
            <a:ext cx="10325490" cy="535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Courier New"/>
              <a:buChar char="o"/>
            </a:pPr>
            <a:r>
              <a:rPr lang="nl-NL" sz="3600" dirty="0">
                <a:latin typeface="Arial Unicode MS"/>
                <a:ea typeface="+mn-lt"/>
                <a:cs typeface="+mn-lt"/>
              </a:rPr>
              <a:t>Meer inzicht hoe je jongeren kunt begeleiden in dialoog, </a:t>
            </a:r>
            <a:r>
              <a:rPr lang="nl-NL" sz="3600" dirty="0" err="1">
                <a:latin typeface="Arial Unicode MS"/>
                <a:ea typeface="+mn-lt"/>
                <a:cs typeface="+mn-lt"/>
              </a:rPr>
              <a:t>toekomstdenken</a:t>
            </a:r>
            <a:r>
              <a:rPr lang="nl-NL" sz="3600" dirty="0">
                <a:latin typeface="Arial Unicode MS"/>
                <a:ea typeface="+mn-lt"/>
                <a:cs typeface="+mn-lt"/>
              </a:rPr>
              <a:t> &amp; vreedzame acties, m.b.v.:</a:t>
            </a:r>
            <a:br>
              <a:rPr lang="nl-NL" sz="3600" dirty="0">
                <a:latin typeface="Arial Unicode MS"/>
                <a:ea typeface="+mn-lt"/>
                <a:cs typeface="+mn-lt"/>
              </a:rPr>
            </a:br>
            <a:endParaRPr lang="nl-NL" sz="3600" dirty="0">
              <a:solidFill>
                <a:srgbClr val="000000"/>
              </a:solidFill>
              <a:latin typeface="Arial Unicode MS"/>
              <a:cs typeface="Calibri"/>
            </a:endParaRPr>
          </a:p>
          <a:p>
            <a:r>
              <a:rPr lang="nl-NL" sz="3600" dirty="0">
                <a:latin typeface="Arial Unicode MS"/>
                <a:ea typeface="Arial Unicode MS"/>
                <a:cs typeface="Arial Unicode MS"/>
              </a:rPr>
              <a:t>betekenisvol thema </a:t>
            </a:r>
            <a:r>
              <a:rPr lang="nl-NL" sz="3600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 waarden  vragen </a:t>
            </a:r>
            <a:r>
              <a:rPr lang="nl-NL" sz="3600" dirty="0">
                <a:latin typeface="Arial Unicode MS"/>
                <a:ea typeface="Arial Unicode MS"/>
                <a:cs typeface="Arial Unicode MS"/>
              </a:rPr>
              <a:t> trends </a:t>
            </a:r>
            <a:r>
              <a:rPr lang="nl-NL" sz="3600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</a:t>
            </a:r>
            <a:r>
              <a:rPr lang="nl-NL" sz="3600" dirty="0">
                <a:latin typeface="Arial Unicode MS"/>
                <a:ea typeface="Arial Unicode MS"/>
                <a:cs typeface="Arial Unicode MS"/>
              </a:rPr>
              <a:t> scenariosjabloon </a:t>
            </a:r>
            <a:r>
              <a:rPr lang="nl-NL" sz="3600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 adviezen  actie</a:t>
            </a:r>
            <a:endParaRPr lang="nl-NL" sz="3600" dirty="0">
              <a:latin typeface="Arial Unicode MS"/>
              <a:ea typeface="Arial Unicode MS"/>
              <a:cs typeface="Calibri" panose="020F0502020204030204"/>
            </a:endParaRPr>
          </a:p>
          <a:p>
            <a:pPr marL="457200" indent="-457200">
              <a:buFont typeface="Courier New"/>
              <a:buChar char="o"/>
            </a:pPr>
            <a:endParaRPr lang="nl-NL" sz="3600" dirty="0">
              <a:latin typeface="Arial Unicode MS"/>
              <a:ea typeface="Arial Unicode MS"/>
              <a:cs typeface="Calibri" panose="020F0502020204030204"/>
            </a:endParaRPr>
          </a:p>
          <a:p>
            <a:pPr marL="457200" indent="-457200">
              <a:buFont typeface="Courier New"/>
              <a:buChar char="o"/>
            </a:pPr>
            <a:r>
              <a:rPr lang="nl-NL" sz="3600" dirty="0">
                <a:latin typeface="Arial Unicode MS"/>
                <a:ea typeface="Arial Unicode MS"/>
                <a:cs typeface="Calibri" panose="020F0502020204030204"/>
              </a:rPr>
              <a:t>Hoe jongerenberaden opzetten &amp; faciliteren: binnen/buiten de klas/school?</a:t>
            </a:r>
          </a:p>
          <a:p>
            <a:pPr marL="457200" indent="-457200">
              <a:buFont typeface="Courier New"/>
              <a:buChar char="o"/>
            </a:pP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463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88018" y="73283"/>
            <a:ext cx="10508533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4800" b="1" dirty="0">
                <a:latin typeface="Arial Unicode MS"/>
                <a:ea typeface="Arial Unicode MS"/>
                <a:cs typeface="Arial Unicode MS"/>
              </a:rPr>
              <a:t>Stappen praktijkwijzer </a:t>
            </a:r>
            <a:r>
              <a:rPr lang="nl-NL" sz="4800" b="1" i="1" dirty="0" err="1">
                <a:latin typeface="Arial Unicode MS"/>
                <a:ea typeface="Arial Unicode MS"/>
                <a:cs typeface="Arial Unicode MS"/>
              </a:rPr>
              <a:t>Toekomstdenken</a:t>
            </a:r>
            <a:endParaRPr lang="nl-NL" sz="4800" b="1" i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4800" b="1" i="1" dirty="0">
              <a:ea typeface="Arial Unicode MS"/>
              <a:cs typeface="Calibri"/>
            </a:endParaRPr>
          </a:p>
          <a:p>
            <a:pPr algn="ctr"/>
            <a:endParaRPr lang="nl-NL" sz="4800" i="1" dirty="0">
              <a:cs typeface="Calibri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1B8177E2-C622-E6D4-5DEF-D2F6ACBFC5B2}"/>
              </a:ext>
            </a:extLst>
          </p:cNvPr>
          <p:cNvSpPr txBox="1"/>
          <p:nvPr/>
        </p:nvSpPr>
        <p:spPr>
          <a:xfrm>
            <a:off x="249381" y="1752238"/>
            <a:ext cx="11542815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Calibri" panose="020F0502020204030204"/>
              </a:rPr>
              <a:t>Themakeuze: waarden &amp; vragen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Calibri" panose="020F0502020204030204"/>
              </a:rPr>
              <a:t>Mini-essay </a:t>
            </a:r>
            <a:r>
              <a:rPr lang="nl-NL" sz="3600" b="1" i="1" dirty="0">
                <a:ea typeface="+mn-lt"/>
                <a:cs typeface="+mn-lt"/>
              </a:rPr>
              <a:t>‘Mijn (perfecte) dag in 2035’</a:t>
            </a:r>
            <a:endParaRPr lang="nl-NL" sz="3600" b="1" i="1" dirty="0">
              <a:ea typeface="+mn-lt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+mn-lt"/>
              </a:rPr>
              <a:t>Relevante trends onderzoeken: betrouwbare bronnen &amp; categorieën: SPEEDT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+mn-lt"/>
              </a:rPr>
              <a:t>Onderzoek: welke trends hebben veel impact? Megatrends?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+mn-lt"/>
              </a:rPr>
              <a:t>Scenariosjabloon: vier toekomstscenario’s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latin typeface="Calibri"/>
                <a:ea typeface="Arial Unicode MS"/>
                <a:cs typeface="Calibri"/>
              </a:rPr>
              <a:t>Beleidsadviezen &amp; </a:t>
            </a:r>
            <a:r>
              <a:rPr lang="nl-NL" sz="3600" b="1" dirty="0">
                <a:ea typeface="+mn-lt"/>
                <a:cs typeface="+mn-lt"/>
              </a:rPr>
              <a:t>vreedzame acties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600" b="1" dirty="0">
                <a:ea typeface="+mn-lt"/>
                <a:cs typeface="+mn-lt"/>
              </a:rPr>
              <a:t>Evaluatie actie(s) &amp; project</a:t>
            </a:r>
            <a:endParaRPr lang="nl-NL" sz="3600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1139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Wat is een trend?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xmlns="" id="{A49136DF-933F-842F-0FE1-F30D17E7F3BB}"/>
              </a:ext>
            </a:extLst>
          </p:cNvPr>
          <p:cNvSpPr txBox="1"/>
          <p:nvPr/>
        </p:nvSpPr>
        <p:spPr>
          <a:xfrm>
            <a:off x="422748" y="1407673"/>
            <a:ext cx="10055524" cy="477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/>
              <a:buChar char="•"/>
            </a:pPr>
            <a:endParaRPr lang="nl-NL" sz="250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446AAA4E-DFAA-61F7-0A86-B19A827CCAB5}"/>
              </a:ext>
            </a:extLst>
          </p:cNvPr>
          <p:cNvSpPr txBox="1"/>
          <p:nvPr/>
        </p:nvSpPr>
        <p:spPr>
          <a:xfrm>
            <a:off x="92364" y="921990"/>
            <a:ext cx="11830462" cy="65248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2800" i="1" dirty="0">
                <a:solidFill>
                  <a:srgbClr val="333333"/>
                </a:solidFill>
                <a:latin typeface="Inter"/>
              </a:rPr>
              <a:t>Een trend is een waarneembare ontwikkeling die over een langere periode een duidelijke stijgende of dalende richting volgt.</a:t>
            </a:r>
          </a:p>
          <a:p>
            <a:r>
              <a:rPr lang="nl-NL" sz="2800" i="1" dirty="0">
                <a:solidFill>
                  <a:srgbClr val="333333"/>
                </a:solidFill>
                <a:latin typeface="Inter"/>
              </a:rPr>
              <a:t/>
            </a:r>
            <a:br>
              <a:rPr lang="nl-NL" sz="2800" i="1" dirty="0">
                <a:solidFill>
                  <a:srgbClr val="333333"/>
                </a:solidFill>
                <a:latin typeface="Inter"/>
              </a:rPr>
            </a:br>
            <a:r>
              <a:rPr lang="nl-NL" sz="2800" b="1" i="1" dirty="0">
                <a:solidFill>
                  <a:srgbClr val="333333"/>
                </a:solidFill>
                <a:latin typeface="Inter"/>
              </a:rPr>
              <a:t>Soorten trends</a:t>
            </a:r>
            <a:endParaRPr lang="nl-NL" sz="2800" dirty="0">
              <a:solidFill>
                <a:srgbClr val="333333"/>
              </a:solidFill>
              <a:latin typeface="Inter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i="1" dirty="0">
                <a:solidFill>
                  <a:srgbClr val="333333"/>
                </a:solidFill>
                <a:latin typeface="Inter"/>
              </a:rPr>
              <a:t>microtrends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: bijv. tegelwippen, #metoo, vleesvervangers,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i="1" dirty="0">
                <a:solidFill>
                  <a:srgbClr val="333333"/>
                </a:solidFill>
                <a:latin typeface="Inter"/>
              </a:rPr>
              <a:t>macrotrends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 (niet-tastbare verschijnselen): bijv. duurzaam leven, gendergelijkheid,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i="1" dirty="0" err="1">
                <a:solidFill>
                  <a:srgbClr val="333333"/>
                </a:solidFill>
                <a:latin typeface="Inter"/>
              </a:rPr>
              <a:t>mesotrends</a:t>
            </a:r>
            <a:r>
              <a:rPr lang="nl-NL" sz="2800" i="1" dirty="0">
                <a:solidFill>
                  <a:srgbClr val="333333"/>
                </a:solidFill>
                <a:latin typeface="Inter"/>
              </a:rPr>
              <a:t> 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(tussen macro-micro): bijv. cybercrime, open source, …</a:t>
            </a:r>
            <a:endParaRPr lang="nl-NL" sz="2800" i="1" dirty="0">
              <a:solidFill>
                <a:srgbClr val="333333"/>
              </a:solidFill>
              <a:latin typeface="Inter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i="1" dirty="0">
                <a:solidFill>
                  <a:srgbClr val="333333"/>
                </a:solidFill>
                <a:latin typeface="Inter"/>
              </a:rPr>
              <a:t>megatrends 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(drijvende krachten, decennia):</a:t>
            </a:r>
            <a:br>
              <a:rPr lang="nl-NL" sz="2800" dirty="0">
                <a:solidFill>
                  <a:srgbClr val="333333"/>
                </a:solidFill>
                <a:latin typeface="Inter"/>
              </a:rPr>
            </a:br>
            <a:r>
              <a:rPr lang="nl-NL" sz="2800" dirty="0">
                <a:solidFill>
                  <a:srgbClr val="333333"/>
                </a:solidFill>
                <a:latin typeface="Inter"/>
              </a:rPr>
              <a:t>individualisering, neoliberalisme, populisme</a:t>
            </a:r>
            <a:br>
              <a:rPr lang="nl-NL" sz="2800" dirty="0">
                <a:solidFill>
                  <a:srgbClr val="333333"/>
                </a:solidFill>
                <a:latin typeface="Inter"/>
              </a:rPr>
            </a:br>
            <a:r>
              <a:rPr lang="nl-NL" sz="2800" i="1" dirty="0">
                <a:solidFill>
                  <a:srgbClr val="333333"/>
                </a:solidFill>
                <a:latin typeface="Inter"/>
              </a:rPr>
              <a:t>transities: 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fossiel </a:t>
            </a:r>
            <a:r>
              <a:rPr lang="nl-NL" sz="2800" dirty="0">
                <a:solidFill>
                  <a:srgbClr val="333333"/>
                </a:solidFill>
                <a:latin typeface="Inter"/>
                <a:sym typeface="Wingdings" panose="05000000000000000000" pitchFamily="2" charset="2"/>
              </a:rPr>
              <a:t>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 duurzaam; welvaart </a:t>
            </a:r>
            <a:r>
              <a:rPr lang="nl-NL" sz="2800" dirty="0">
                <a:solidFill>
                  <a:srgbClr val="333333"/>
                </a:solidFill>
                <a:latin typeface="Inter"/>
                <a:sym typeface="Wingdings" panose="05000000000000000000" pitchFamily="2" charset="2"/>
              </a:rPr>
              <a:t> </a:t>
            </a:r>
            <a:r>
              <a:rPr lang="nl-NL" sz="2800" dirty="0">
                <a:solidFill>
                  <a:srgbClr val="333333"/>
                </a:solidFill>
                <a:latin typeface="Inter"/>
              </a:rPr>
              <a:t>welzijn;</a:t>
            </a:r>
            <a:br>
              <a:rPr lang="nl-NL" sz="2800" dirty="0">
                <a:solidFill>
                  <a:srgbClr val="333333"/>
                </a:solidFill>
                <a:latin typeface="Inter"/>
              </a:rPr>
            </a:br>
            <a:r>
              <a:rPr lang="nl-NL" sz="2800" dirty="0">
                <a:solidFill>
                  <a:srgbClr val="333333"/>
                </a:solidFill>
                <a:latin typeface="Inter"/>
              </a:rPr>
              <a:t>ik/individu </a:t>
            </a:r>
            <a:r>
              <a:rPr lang="nl-NL" sz="2800" dirty="0">
                <a:solidFill>
                  <a:srgbClr val="333333"/>
                </a:solidFill>
                <a:latin typeface="Inter"/>
                <a:sym typeface="Wingdings" panose="05000000000000000000" pitchFamily="2" charset="2"/>
              </a:rPr>
              <a:t> wij/gemeenschap</a:t>
            </a:r>
            <a:endParaRPr lang="nl-NL" sz="2800" i="1" dirty="0">
              <a:solidFill>
                <a:srgbClr val="333333"/>
              </a:solidFill>
              <a:latin typeface="Inter"/>
            </a:endParaRPr>
          </a:p>
          <a:p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buFont typeface="Arial"/>
              <a:buChar char="•"/>
            </a:pPr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buFont typeface="Arial"/>
              <a:buChar char="•"/>
            </a:pPr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84435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02508" y="91757"/>
            <a:ext cx="11402596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Trends extrapoleren</a:t>
            </a: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nl-NL" sz="50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nl-NL" sz="2800" b="1" dirty="0">
                <a:latin typeface="Arial Unicode MS"/>
                <a:ea typeface="Arial Unicode MS"/>
                <a:cs typeface="Arial Unicode MS"/>
              </a:rPr>
              <a:t>Onderzoek ook tegenkrachten/-trends!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xmlns="" id="{A49136DF-933F-842F-0FE1-F30D17E7F3BB}"/>
              </a:ext>
            </a:extLst>
          </p:cNvPr>
          <p:cNvSpPr txBox="1"/>
          <p:nvPr/>
        </p:nvSpPr>
        <p:spPr>
          <a:xfrm>
            <a:off x="422748" y="1407673"/>
            <a:ext cx="10055524" cy="477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/>
              <a:buChar char="•"/>
            </a:pPr>
            <a:endParaRPr lang="nl-NL" sz="250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446AAA4E-DFAA-61F7-0A86-B19A827CCAB5}"/>
              </a:ext>
            </a:extLst>
          </p:cNvPr>
          <p:cNvSpPr txBox="1"/>
          <p:nvPr/>
        </p:nvSpPr>
        <p:spPr>
          <a:xfrm>
            <a:off x="92364" y="921990"/>
            <a:ext cx="10245345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buFont typeface="Arial"/>
              <a:buChar char="•"/>
            </a:pPr>
            <a:endParaRPr lang="nl-NL" sz="2500" dirty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buFont typeface="Arial"/>
              <a:buChar char="•"/>
            </a:pPr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8" name="Afbeelding 7" descr="Afbeelding met tekst, diagram, Perceel, lijn&#10;&#10;Automatisch gegenereerde beschrijving">
            <a:extLst>
              <a:ext uri="{FF2B5EF4-FFF2-40B4-BE49-F238E27FC236}">
                <a16:creationId xmlns:a16="http://schemas.microsoft.com/office/drawing/2014/main" xmlns="" id="{F62F5C54-000C-CF44-D05F-F33350891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291" y="2176329"/>
            <a:ext cx="4959026" cy="3256911"/>
          </a:xfrm>
          <a:prstGeom prst="rect">
            <a:avLst/>
          </a:prstGeom>
        </p:spPr>
      </p:pic>
      <p:pic>
        <p:nvPicPr>
          <p:cNvPr id="10" name="Afbeelding 9" descr="Afbeelding met lijn, Perceel&#10;&#10;Automatisch gegenereerde beschrijving">
            <a:extLst>
              <a:ext uri="{FF2B5EF4-FFF2-40B4-BE49-F238E27FC236}">
                <a16:creationId xmlns:a16="http://schemas.microsoft.com/office/drawing/2014/main" xmlns="" id="{1BD0461D-F33A-7585-1AEC-68F6094F3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759" y="1545237"/>
            <a:ext cx="4547137" cy="268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1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Online op zoek naar trends</a:t>
            </a:r>
            <a:endParaRPr lang="nl-NL" dirty="0">
              <a:latin typeface="Calibri" panose="020F0502020204030204"/>
              <a:ea typeface="Arial Unicode MS"/>
              <a:cs typeface="Calibri" panose="020F0502020204030204"/>
            </a:endParaRPr>
          </a:p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&amp; categoriseren </a:t>
            </a:r>
            <a:endParaRPr lang="nl-NL" dirty="0">
              <a:cs typeface="Calibri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xmlns="" id="{A49136DF-933F-842F-0FE1-F30D17E7F3BB}"/>
              </a:ext>
            </a:extLst>
          </p:cNvPr>
          <p:cNvSpPr txBox="1"/>
          <p:nvPr/>
        </p:nvSpPr>
        <p:spPr>
          <a:xfrm>
            <a:off x="422748" y="1407673"/>
            <a:ext cx="10055524" cy="477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/>
              <a:buChar char="•"/>
            </a:pPr>
            <a:endParaRPr lang="nl-NL" sz="250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xmlns="" id="{F7578F07-AA25-A4CE-2872-271653B4164E}"/>
              </a:ext>
            </a:extLst>
          </p:cNvPr>
          <p:cNvSpPr txBox="1"/>
          <p:nvPr/>
        </p:nvSpPr>
        <p:spPr>
          <a:xfrm>
            <a:off x="665827" y="3710441"/>
            <a:ext cx="9909591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2400" b="1" dirty="0">
                <a:latin typeface="Arial Unicode MS"/>
                <a:ea typeface="Arial Unicode MS"/>
                <a:cs typeface="Arial Unicode MS"/>
              </a:rPr>
              <a:t>Stappen per groepje:</a:t>
            </a:r>
          </a:p>
          <a:p>
            <a:pPr marL="457200" indent="-457200">
              <a:buAutoNum type="arabicParenR"/>
            </a:pPr>
            <a:r>
              <a:rPr lang="nl-NL" sz="2400" dirty="0">
                <a:latin typeface="Arial Unicode MS"/>
                <a:ea typeface="Arial Unicode MS"/>
                <a:cs typeface="Arial Unicode MS"/>
              </a:rPr>
              <a:t>Verdeel bovengenoemde categorieën onder groepsleden </a:t>
            </a:r>
          </a:p>
          <a:p>
            <a:pPr marL="457200" indent="-457200">
              <a:buAutoNum type="arabicParenR"/>
            </a:pPr>
            <a:r>
              <a:rPr lang="nl-NL" sz="2400" dirty="0">
                <a:latin typeface="Arial Unicode MS"/>
                <a:ea typeface="Arial Unicode MS"/>
                <a:cs typeface="Arial Unicode MS"/>
              </a:rPr>
              <a:t>Ieder groepslid gaat online op zoek naar 1 of 2 trends in zijn/haar categorie</a:t>
            </a:r>
            <a:br>
              <a:rPr lang="nl-NL" sz="2400" dirty="0">
                <a:latin typeface="Arial Unicode MS"/>
                <a:ea typeface="Arial Unicode MS"/>
                <a:cs typeface="Arial Unicode MS"/>
              </a:rPr>
            </a:br>
            <a:r>
              <a:rPr lang="nl-NL" sz="2400" dirty="0">
                <a:latin typeface="Arial Unicode MS"/>
                <a:ea typeface="Arial Unicode MS"/>
                <a:cs typeface="Arial Unicode MS"/>
              </a:rPr>
              <a:t>Maak gebruik van </a:t>
            </a:r>
            <a:r>
              <a:rPr lang="nl-NL" sz="2400" i="1" dirty="0">
                <a:latin typeface="Arial Unicode MS"/>
                <a:ea typeface="Arial Unicode MS"/>
                <a:cs typeface="Arial Unicode MS"/>
              </a:rPr>
              <a:t>betrouwbare</a:t>
            </a:r>
            <a:r>
              <a:rPr lang="nl-NL" sz="2400" dirty="0">
                <a:latin typeface="Arial Unicode MS"/>
                <a:ea typeface="Arial Unicode MS"/>
                <a:cs typeface="Arial Unicode MS"/>
              </a:rPr>
              <a:t> bronnen voor </a:t>
            </a:r>
            <a:r>
              <a:rPr lang="nl-NL" sz="2400" i="1" dirty="0">
                <a:latin typeface="Arial Unicode MS"/>
                <a:ea typeface="Arial Unicode MS"/>
                <a:cs typeface="Arial Unicode MS"/>
              </a:rPr>
              <a:t>iedere </a:t>
            </a:r>
            <a:r>
              <a:rPr lang="nl-NL" sz="2400" dirty="0">
                <a:latin typeface="Arial Unicode MS"/>
                <a:ea typeface="Arial Unicode MS"/>
                <a:cs typeface="Arial Unicode MS"/>
              </a:rPr>
              <a:t>trend!</a:t>
            </a:r>
            <a:endParaRPr lang="nl-NL" sz="2400" dirty="0">
              <a:ea typeface="Calibri"/>
              <a:cs typeface="Calibri"/>
            </a:endParaRPr>
          </a:p>
          <a:p>
            <a:pPr marL="457200" indent="-457200">
              <a:buAutoNum type="arabicParenR"/>
            </a:pPr>
            <a:r>
              <a:rPr lang="nl-NL" sz="2400" dirty="0">
                <a:latin typeface="Arial Unicode MS"/>
                <a:ea typeface="Arial Unicode MS"/>
                <a:cs typeface="Arial Unicode MS"/>
              </a:rPr>
              <a:t>Ga met elkaar na welke trends veel </a:t>
            </a:r>
            <a:r>
              <a:rPr lang="nl-NL" sz="2400" u="sng" dirty="0">
                <a:latin typeface="Arial Unicode MS"/>
                <a:ea typeface="Arial Unicode MS"/>
                <a:cs typeface="Arial Unicode MS"/>
              </a:rPr>
              <a:t>impact</a:t>
            </a:r>
            <a:r>
              <a:rPr lang="nl-NL" sz="2400" dirty="0">
                <a:latin typeface="Arial Unicode MS"/>
                <a:ea typeface="Arial Unicode MS"/>
                <a:cs typeface="Arial Unicode MS"/>
              </a:rPr>
              <a:t> hebben op de toekomst</a:t>
            </a:r>
          </a:p>
          <a:p>
            <a:pPr marL="457200" indent="-457200">
              <a:buAutoNum type="arabicParenR"/>
            </a:pPr>
            <a:r>
              <a:rPr lang="nl-NL" sz="2400" dirty="0">
                <a:latin typeface="Arial Unicode MS"/>
                <a:ea typeface="Arial Unicode MS"/>
                <a:cs typeface="Arial Unicode MS"/>
              </a:rPr>
              <a:t>Ga met elkaar na welke onderliggende krachten bepalend zijn voor het verloop van een of meerdere trends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xmlns="" id="{E4FA0B9A-3E83-1991-8D27-18F19BD94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28998"/>
              </p:ext>
            </p:extLst>
          </p:nvPr>
        </p:nvGraphicFramePr>
        <p:xfrm>
          <a:off x="960129" y="2041638"/>
          <a:ext cx="10195704" cy="142820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99284">
                  <a:extLst>
                    <a:ext uri="{9D8B030D-6E8A-4147-A177-3AD203B41FA5}">
                      <a16:colId xmlns:a16="http://schemas.microsoft.com/office/drawing/2014/main" xmlns="" val="2157942231"/>
                    </a:ext>
                  </a:extLst>
                </a:gridCol>
                <a:gridCol w="1699284">
                  <a:extLst>
                    <a:ext uri="{9D8B030D-6E8A-4147-A177-3AD203B41FA5}">
                      <a16:colId xmlns:a16="http://schemas.microsoft.com/office/drawing/2014/main" xmlns="" val="2657515503"/>
                    </a:ext>
                  </a:extLst>
                </a:gridCol>
                <a:gridCol w="1699284">
                  <a:extLst>
                    <a:ext uri="{9D8B030D-6E8A-4147-A177-3AD203B41FA5}">
                      <a16:colId xmlns:a16="http://schemas.microsoft.com/office/drawing/2014/main" xmlns="" val="3248905774"/>
                    </a:ext>
                  </a:extLst>
                </a:gridCol>
                <a:gridCol w="1699284">
                  <a:extLst>
                    <a:ext uri="{9D8B030D-6E8A-4147-A177-3AD203B41FA5}">
                      <a16:colId xmlns:a16="http://schemas.microsoft.com/office/drawing/2014/main" xmlns="" val="3160977140"/>
                    </a:ext>
                  </a:extLst>
                </a:gridCol>
                <a:gridCol w="1699284">
                  <a:extLst>
                    <a:ext uri="{9D8B030D-6E8A-4147-A177-3AD203B41FA5}">
                      <a16:colId xmlns:a16="http://schemas.microsoft.com/office/drawing/2014/main" xmlns="" val="1975358608"/>
                    </a:ext>
                  </a:extLst>
                </a:gridCol>
                <a:gridCol w="1699284">
                  <a:extLst>
                    <a:ext uri="{9D8B030D-6E8A-4147-A177-3AD203B41FA5}">
                      <a16:colId xmlns:a16="http://schemas.microsoft.com/office/drawing/2014/main" xmlns="" val="1732875567"/>
                    </a:ext>
                  </a:extLst>
                </a:gridCol>
              </a:tblGrid>
              <a:tr h="384699">
                <a:tc>
                  <a:txBody>
                    <a:bodyPr/>
                    <a:lstStyle/>
                    <a:p>
                      <a:r>
                        <a:rPr lang="nl-NL" dirty="0"/>
                        <a:t>Samenleving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Politiek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Economisch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/>
                        <a:t>Ecologisch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Demografisch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Technologisch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3259623"/>
                  </a:ext>
                </a:extLst>
              </a:tr>
              <a:tr h="104351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575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51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Een scenariosjabloon creëren</a:t>
            </a:r>
            <a:endParaRPr lang="nl-NL" sz="5000" b="1" dirty="0">
              <a:solidFill>
                <a:schemeClr val="bg1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" name="Afbeelding 2" descr="Afbeelding met tekst, Lettertype, schermopname, diagram&#10;&#10;Automatisch gegenereerde beschrijving">
            <a:extLst>
              <a:ext uri="{FF2B5EF4-FFF2-40B4-BE49-F238E27FC236}">
                <a16:creationId xmlns:a16="http://schemas.microsoft.com/office/drawing/2014/main" xmlns="" id="{DE15B4E5-F316-55BA-4468-195F25F57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736" y="776872"/>
            <a:ext cx="4696783" cy="6081127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167765" y="935058"/>
            <a:ext cx="7423433" cy="20159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2500" b="1" dirty="0">
                <a:latin typeface="Arial Unicode MS"/>
                <a:ea typeface="Arial Unicode MS"/>
                <a:cs typeface="Arial Unicode MS"/>
              </a:rPr>
              <a:t>Stappen</a:t>
            </a:r>
            <a:r>
              <a:rPr lang="nl-NL" sz="2500" dirty="0">
                <a:latin typeface="Arial Unicode MS"/>
                <a:ea typeface="Arial Unicode MS"/>
                <a:cs typeface="Arial Unicode MS"/>
              </a:rPr>
              <a:t>:</a:t>
            </a:r>
          </a:p>
          <a:p>
            <a:r>
              <a:rPr lang="nl-NL" sz="2500" dirty="0">
                <a:latin typeface="Arial Unicode MS"/>
                <a:ea typeface="Arial Unicode MS"/>
                <a:cs typeface="Arial Unicode MS"/>
              </a:rPr>
              <a:t>1) Neem 2 megatrends (assen)</a:t>
            </a:r>
          </a:p>
          <a:p>
            <a:r>
              <a:rPr lang="nl-NL" sz="2500" dirty="0">
                <a:latin typeface="Arial Unicode MS"/>
                <a:ea typeface="Arial Unicode MS"/>
                <a:cs typeface="Arial Unicode MS"/>
              </a:rPr>
              <a:t>2) Formuleer de uiteinden van de assen met neutrale, tegenovergestelde begrippen.</a:t>
            </a:r>
          </a:p>
          <a:p>
            <a:endParaRPr lang="nl-NL" sz="2500" dirty="0"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2" name="Afbeelding 1" descr="Afbeelding met tekst, schermopname, Lettertype, diagram&#10;&#10;Automatisch gegenereerde beschrijving">
            <a:extLst>
              <a:ext uri="{FF2B5EF4-FFF2-40B4-BE49-F238E27FC236}">
                <a16:creationId xmlns:a16="http://schemas.microsoft.com/office/drawing/2014/main" xmlns="" id="{7F06714E-B58B-DA6F-E06E-A66FE3E839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813" y="2764764"/>
            <a:ext cx="2940875" cy="391932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4972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Lettertype, Graphics, grafische vormgeving, ontwerp&#10;&#10;Automatisch gegenereerde beschrijving">
            <a:extLst>
              <a:ext uri="{FF2B5EF4-FFF2-40B4-BE49-F238E27FC236}">
                <a16:creationId xmlns:a16="http://schemas.microsoft.com/office/drawing/2014/main" xmlns="" id="{D5AC1E71-7A1D-D1E1-BBF2-1E1CAF09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96" y="5676720"/>
            <a:ext cx="1855303" cy="118127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xmlns="" id="{3429AE32-136C-580F-71B4-68467C7BC46C}"/>
              </a:ext>
            </a:extLst>
          </p:cNvPr>
          <p:cNvSpPr txBox="1"/>
          <p:nvPr/>
        </p:nvSpPr>
        <p:spPr>
          <a:xfrm>
            <a:off x="421344" y="73284"/>
            <a:ext cx="114025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5000" b="1" dirty="0">
                <a:latin typeface="Arial Unicode MS"/>
                <a:ea typeface="Arial Unicode MS"/>
                <a:cs typeface="Arial Unicode MS"/>
              </a:rPr>
              <a:t>Onderzoek van de scenario's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xmlns="" id="{A49136DF-933F-842F-0FE1-F30D17E7F3BB}"/>
              </a:ext>
            </a:extLst>
          </p:cNvPr>
          <p:cNvSpPr txBox="1"/>
          <p:nvPr/>
        </p:nvSpPr>
        <p:spPr>
          <a:xfrm>
            <a:off x="2194235" y="3752288"/>
            <a:ext cx="10055524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nl-NL" sz="2500">
              <a:latin typeface="Arial Unicode MS"/>
              <a:ea typeface="Arial Unicode MS"/>
              <a:cs typeface="Arial Unicode MS"/>
            </a:endParaRPr>
          </a:p>
          <a:p>
            <a:pPr lvl="1"/>
            <a:endParaRPr lang="nl-NL" sz="250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E05CF8F4-05AD-6B1B-5ABF-877698AD1FD2}"/>
              </a:ext>
            </a:extLst>
          </p:cNvPr>
          <p:cNvSpPr txBox="1"/>
          <p:nvPr/>
        </p:nvSpPr>
        <p:spPr>
          <a:xfrm>
            <a:off x="280759" y="1163786"/>
            <a:ext cx="10752329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3200" dirty="0">
                <a:latin typeface="Calibri"/>
                <a:ea typeface="Arial Unicode MS"/>
                <a:cs typeface="Calibri"/>
              </a:rPr>
              <a:t>Onderzoek de volgende drie vragen:</a:t>
            </a:r>
          </a:p>
          <a:p>
            <a:endParaRPr lang="nl-NL" sz="3200" i="1" dirty="0">
              <a:latin typeface="Calibri"/>
              <a:ea typeface="Arial Unicode MS"/>
              <a:cs typeface="Calibri"/>
            </a:endParaRPr>
          </a:p>
          <a:p>
            <a:pPr marL="514350" indent="-514350">
              <a:buAutoNum type="arabicPeriod"/>
            </a:pPr>
            <a:r>
              <a:rPr lang="nl-NL" sz="3200" i="1" dirty="0">
                <a:latin typeface="Calibri"/>
                <a:ea typeface="Arial Unicode MS"/>
                <a:cs typeface="Calibri"/>
              </a:rPr>
              <a:t>Wat is het meest wenselijke scenario? Waarom?</a:t>
            </a:r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pPr marL="514350" indent="-514350">
              <a:buAutoNum type="arabicPeriod"/>
            </a:pPr>
            <a:endParaRPr lang="nl-NL" sz="3200" i="1" dirty="0">
              <a:latin typeface="Calibri"/>
              <a:ea typeface="Arial Unicode MS"/>
              <a:cs typeface="Calibri"/>
            </a:endParaRPr>
          </a:p>
          <a:p>
            <a:pPr marL="514350" indent="-514350">
              <a:buAutoNum type="arabicPeriod"/>
            </a:pPr>
            <a:r>
              <a:rPr lang="nl-NL" sz="3200" i="1" dirty="0">
                <a:latin typeface="Calibri"/>
                <a:ea typeface="Arial Unicode MS"/>
                <a:cs typeface="Calibri"/>
              </a:rPr>
              <a:t>Wat is het onwenselijke scenario/doemscenario? Waarom?</a:t>
            </a:r>
            <a:endParaRPr lang="nl-NL" sz="3200" dirty="0">
              <a:latin typeface="Arial Unicode MS"/>
              <a:ea typeface="Arial Unicode MS"/>
              <a:cs typeface="Arial Unicode MS"/>
            </a:endParaRPr>
          </a:p>
          <a:p>
            <a:pPr marL="514350" indent="-514350">
              <a:buAutoNum type="arabicPeriod"/>
            </a:pPr>
            <a:endParaRPr lang="nl-NL" sz="3200" i="1" dirty="0">
              <a:latin typeface="Calibri"/>
              <a:ea typeface="Arial Unicode MS"/>
              <a:cs typeface="Calibri"/>
            </a:endParaRPr>
          </a:p>
          <a:p>
            <a:pPr marL="514350" indent="-514350">
              <a:buAutoNum type="arabicPeriod"/>
            </a:pPr>
            <a:r>
              <a:rPr lang="nl-NL" sz="3200" i="1" dirty="0">
                <a:latin typeface="Calibri"/>
                <a:ea typeface="Arial Unicode MS"/>
                <a:cs typeface="Calibri"/>
              </a:rPr>
              <a:t>Wat is het meest waarschijnlijke scenario?</a:t>
            </a:r>
            <a:r>
              <a:rPr lang="nl-NL" sz="3200" dirty="0">
                <a:latin typeface="Calibri"/>
                <a:ea typeface="Arial Unicode MS"/>
                <a:cs typeface="Calibri"/>
              </a:rPr>
              <a:t> </a:t>
            </a:r>
            <a:r>
              <a:rPr lang="nl-NL" sz="3200" i="1" dirty="0">
                <a:latin typeface="Calibri"/>
                <a:ea typeface="Arial Unicode MS"/>
                <a:cs typeface="Calibri"/>
              </a:rPr>
              <a:t>Waarom?</a:t>
            </a:r>
          </a:p>
          <a:p>
            <a:pPr marL="514350" indent="-514350">
              <a:buAutoNum type="arabicPeriod"/>
            </a:pPr>
            <a:endParaRPr lang="nl-NL" sz="3200" i="1" dirty="0">
              <a:latin typeface="Calibri"/>
              <a:ea typeface="Arial Unicode MS"/>
              <a:cs typeface="Calibri"/>
            </a:endParaRPr>
          </a:p>
          <a:p>
            <a:r>
              <a:rPr lang="nl-NL" sz="3200" dirty="0">
                <a:latin typeface="Calibri"/>
                <a:ea typeface="Arial Unicode MS"/>
                <a:cs typeface="Calibri"/>
              </a:rPr>
              <a:t>Welke pakkende naam – met emotionele lading – kunnen we ieder scenario geven?</a:t>
            </a:r>
          </a:p>
        </p:txBody>
      </p:sp>
    </p:spTree>
    <p:extLst>
      <p:ext uri="{BB962C8B-B14F-4D97-AF65-F5344CB8AC3E}">
        <p14:creationId xmlns:p14="http://schemas.microsoft.com/office/powerpoint/2010/main" val="24944493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368</Words>
  <Application>Microsoft Office PowerPoint</Application>
  <PresentationFormat>Breedbeeld</PresentationFormat>
  <Paragraphs>100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5" baseType="lpstr">
      <vt:lpstr>Arial Unicode MS</vt:lpstr>
      <vt:lpstr>Arial</vt:lpstr>
      <vt:lpstr>Calibri</vt:lpstr>
      <vt:lpstr>Calibri Light</vt:lpstr>
      <vt:lpstr>Courier New</vt:lpstr>
      <vt:lpstr>Helvetica</vt:lpstr>
      <vt:lpstr>Inter</vt:lpstr>
      <vt:lpstr>Lora</vt:lpstr>
      <vt:lpstr>Museo Sans 300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Lizzy Dessauvagie</dc:creator>
  <cp:lastModifiedBy>Microsoft-account</cp:lastModifiedBy>
  <cp:revision>110</cp:revision>
  <cp:lastPrinted>2024-05-05T19:02:47Z</cp:lastPrinted>
  <dcterms:created xsi:type="dcterms:W3CDTF">2023-10-12T06:08:24Z</dcterms:created>
  <dcterms:modified xsi:type="dcterms:W3CDTF">2025-05-01T08:03:45Z</dcterms:modified>
</cp:coreProperties>
</file>