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366" r:id="rId2"/>
    <p:sldId id="415" r:id="rId3"/>
    <p:sldId id="416" r:id="rId4"/>
    <p:sldId id="417" r:id="rId5"/>
    <p:sldId id="418" r:id="rId6"/>
    <p:sldId id="407" r:id="rId7"/>
    <p:sldId id="408" r:id="rId8"/>
    <p:sldId id="379" r:id="rId9"/>
    <p:sldId id="384" r:id="rId10"/>
    <p:sldId id="380" r:id="rId11"/>
    <p:sldId id="401" r:id="rId12"/>
    <p:sldId id="377" r:id="rId13"/>
    <p:sldId id="402" r:id="rId14"/>
    <p:sldId id="403" r:id="rId15"/>
    <p:sldId id="404" r:id="rId16"/>
    <p:sldId id="406" r:id="rId17"/>
    <p:sldId id="405" r:id="rId18"/>
    <p:sldId id="386" r:id="rId19"/>
    <p:sldId id="387" r:id="rId20"/>
    <p:sldId id="388" r:id="rId21"/>
    <p:sldId id="389" r:id="rId22"/>
    <p:sldId id="391" r:id="rId23"/>
    <p:sldId id="392" r:id="rId24"/>
    <p:sldId id="393" r:id="rId25"/>
    <p:sldId id="395" r:id="rId26"/>
    <p:sldId id="396" r:id="rId27"/>
    <p:sldId id="419" r:id="rId28"/>
    <p:sldId id="420" r:id="rId29"/>
    <p:sldId id="421" r:id="rId30"/>
    <p:sldId id="422" r:id="rId31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BFF"/>
    <a:srgbClr val="800000"/>
    <a:srgbClr val="FF0000"/>
    <a:srgbClr val="FFFF00"/>
    <a:srgbClr val="6578A2"/>
    <a:srgbClr val="C4CADE"/>
    <a:srgbClr val="E4701D"/>
    <a:srgbClr val="002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0139" autoAdjust="0"/>
  </p:normalViewPr>
  <p:slideViewPr>
    <p:cSldViewPr>
      <p:cViewPr>
        <p:scale>
          <a:sx n="152" d="100"/>
          <a:sy n="152" d="100"/>
        </p:scale>
        <p:origin x="102" y="1224"/>
      </p:cViewPr>
      <p:guideLst>
        <p:guide orient="horz" pos="2160"/>
        <p:guide pos="288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2137EE-66C9-4647-9F77-98C22DBBA281}" type="datetime1">
              <a:rPr lang="en-US"/>
              <a:pPr/>
              <a:t>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ACA670-7CF9-4D0F-AB65-BDF8D348ABF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3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3903D5-5ED0-44B0-A104-1B2BC2F1A5CD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648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>
                <a:solidFill>
                  <a:prstClr val="black"/>
                </a:solidFill>
              </a:rPr>
              <a:pPr/>
              <a:t>17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966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>
                <a:solidFill>
                  <a:prstClr val="black"/>
                </a:solidFill>
              </a:rPr>
              <a:pPr/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>
                <a:solidFill>
                  <a:prstClr val="black"/>
                </a:solidFill>
              </a:rPr>
              <a:pPr/>
              <a:t>13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>
                <a:solidFill>
                  <a:prstClr val="black"/>
                </a:solidFill>
              </a:rPr>
              <a:pPr/>
              <a:t>14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>
                <a:solidFill>
                  <a:prstClr val="black"/>
                </a:solidFill>
              </a:rPr>
              <a:pPr/>
              <a:t>15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03D5-5ED0-44B0-A104-1B2BC2F1A5CD}" type="slidenum">
              <a:rPr lang="nl-NL" smtClean="0">
                <a:solidFill>
                  <a:prstClr val="black"/>
                </a:solidFill>
              </a:rPr>
              <a:pPr/>
              <a:t>16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1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304800" y="1371600"/>
            <a:ext cx="8839200" cy="2743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62000" y="990600"/>
            <a:ext cx="7772400" cy="312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04800" y="0"/>
            <a:ext cx="883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7" name="Picture 19" descr="Prodemos woordbeeld + ondertitel middel link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775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000" y="4267200"/>
            <a:ext cx="7772400" cy="1143000"/>
          </a:xfrm>
        </p:spPr>
        <p:txBody>
          <a:bodyPr rIns="0"/>
          <a:lstStyle>
            <a:lvl1pPr algn="l"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62000" y="5410200"/>
            <a:ext cx="7772400" cy="457200"/>
          </a:xfrm>
        </p:spPr>
        <p:txBody>
          <a:bodyPr rIns="0"/>
          <a:lstStyle>
            <a:lvl1pPr marL="0" indent="0" algn="l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Ins="0"/>
          <a:lstStyle>
            <a:lvl1pPr>
              <a:defRPr/>
            </a:lvl1pPr>
          </a:lstStyle>
          <a:p>
            <a:fld id="{1A9EB5A5-3686-4FF3-9D6A-366B7705886E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Ins="0"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022DDA8F-9C99-4DB5-AC5F-5D3DE863DD71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FD51AF-E994-44F8-BC2B-B67744254566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863CF-BEF9-4C68-97F3-B255C31B20B1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45B0C-5959-4707-B5B4-095E458087FE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66D5E-F6A6-42E5-8A0C-9ED20845ADD5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nl-NL" noProof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24919D-25DB-49C3-ACF1-05D2485BA2FB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46A5CE-5BCE-421C-8603-7ACD44D7CBF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9E027-94F4-4700-8A04-5D67A2077C0F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E547B-2298-45F9-83B3-6BFD9FD9CC7F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304800" y="0"/>
            <a:ext cx="8839200" cy="6553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600" y="304800"/>
            <a:ext cx="8229600" cy="5943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609600" y="6270625"/>
            <a:ext cx="7924800" cy="3048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r"/>
            <a:endParaRPr lang="en-US" sz="1400">
              <a:solidFill>
                <a:schemeClr val="bg1"/>
              </a:solidFill>
              <a:latin typeface="Verdana" pitchFamily="-110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914400" y="6285600"/>
            <a:ext cx="7620000" cy="304800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0" indent="0" algn="r">
              <a:buNone/>
              <a:defRPr sz="1400">
                <a:solidFill>
                  <a:schemeClr val="bg1"/>
                </a:solidFill>
              </a:defRPr>
            </a:lvl2pPr>
            <a:lvl3pPr marL="0" indent="0" algn="r">
              <a:buNone/>
              <a:defRPr sz="1400">
                <a:solidFill>
                  <a:schemeClr val="bg1"/>
                </a:solidFill>
              </a:defRPr>
            </a:lvl3pPr>
            <a:lvl4pPr marL="0" indent="0" algn="r">
              <a:buNone/>
              <a:defRPr sz="1400">
                <a:solidFill>
                  <a:schemeClr val="bg1"/>
                </a:solidFill>
              </a:defRPr>
            </a:lvl4pPr>
            <a:lvl5pPr marL="0" indent="0" algn="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E6B79-82C3-4904-B860-17151095A94E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FBDD3-ED6C-4E90-9B7F-93A69E086102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FF830-D34C-4C2B-AC0E-57EDB2D57E54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7A493-ECE5-49CC-8899-82A1391D7DCA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F1AA6-4B7F-4E01-BFFE-66889E779661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1F894-E9C5-493C-AC5A-4E6477A7757D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E0EC5-21AA-46A8-95A4-1C2C21400415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5CE96-23D5-484A-8DBD-2E944A7EF4B6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01CCC-EC91-4066-80DB-0E40704F332B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664AD-391A-4B06-87ED-C0E0F46B8450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E376A4-FC98-4D6D-8DD1-ACC8B7345033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8DED5-82B0-4036-89B8-88DD2C8E404A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304800" y="533400"/>
            <a:ext cx="8839200" cy="9144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09600"/>
            <a:ext cx="77724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het opmaakprofiel te bewerken 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F2971FB-15EE-4436-B476-406CE646A009}" type="datetime1">
              <a:rPr lang="nl-NL"/>
              <a:pPr/>
              <a:t>15-2-2016</a:t>
            </a:fld>
            <a:endParaRPr lang="nl-NL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l-NL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008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BAB193-0EFB-43F4-A121-054C7886C1ED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Right Triangle 6"/>
          <p:cNvSpPr/>
          <p:nvPr/>
        </p:nvSpPr>
        <p:spPr bwMode="auto">
          <a:xfrm rot="16200000">
            <a:off x="0" y="0"/>
            <a:ext cx="304800" cy="304800"/>
          </a:xfrm>
          <a:prstGeom prst="rt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Right Triangle 7"/>
          <p:cNvSpPr/>
          <p:nvPr/>
        </p:nvSpPr>
        <p:spPr bwMode="auto">
          <a:xfrm rot="5400000">
            <a:off x="0" y="0"/>
            <a:ext cx="304800" cy="304800"/>
          </a:xfrm>
          <a:prstGeom prst="rtTriangl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304800"/>
            <a:ext cx="304800" cy="6553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Right Triangle 9"/>
          <p:cNvSpPr/>
          <p:nvPr/>
        </p:nvSpPr>
        <p:spPr bwMode="auto">
          <a:xfrm rot="5400000">
            <a:off x="8839200" y="6553200"/>
            <a:ext cx="304800" cy="304800"/>
          </a:xfrm>
          <a:prstGeom prst="rt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ight Triangle 10"/>
          <p:cNvSpPr/>
          <p:nvPr/>
        </p:nvSpPr>
        <p:spPr bwMode="auto">
          <a:xfrm rot="16200000">
            <a:off x="8839200" y="6553200"/>
            <a:ext cx="304800" cy="304800"/>
          </a:xfrm>
          <a:prstGeom prst="rtTriangl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0" y="6553200"/>
            <a:ext cx="88392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038" name="Picture 17" descr="Prodemos woordbeeld + ondertitel groot links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8200" y="152400"/>
            <a:ext cx="38893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8" r:id="rId2"/>
    <p:sldLayoutId id="214748369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9" r:id="rId12"/>
  </p:sldLayoutIdLst>
  <p:transition advClick="0" advTm="7000"/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/>
          <a:ea typeface="ＭＳ Ｐゴシック" pitchFamily="-110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AA007F"/>
          </a:solidFill>
          <a:latin typeface="Verdana" pitchFamily="-110" charset="0"/>
          <a:ea typeface="ＭＳ Ｐゴシック" pitchFamily="-11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AA007F"/>
          </a:solidFill>
          <a:latin typeface="Verdana" pitchFamily="-110" charset="0"/>
          <a:ea typeface="ＭＳ Ｐゴシック" pitchFamily="-11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AA007F"/>
          </a:solidFill>
          <a:latin typeface="Verdana" pitchFamily="-110" charset="0"/>
          <a:ea typeface="ＭＳ Ｐゴシック" pitchFamily="-11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AA007F"/>
          </a:solidFill>
          <a:latin typeface="Verdana" pitchFamily="-110" charset="0"/>
          <a:ea typeface="ＭＳ Ｐゴシック" pitchFamily="-11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55600" indent="-355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1pPr>
      <a:lvl2pPr marL="720725" indent="-3651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2pPr>
      <a:lvl3pPr marL="1076325" indent="-355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3pPr>
      <a:lvl4pPr marL="1431925" indent="-355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4pPr>
      <a:lvl5pPr marL="1795463" indent="-3635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21804" y="4653136"/>
            <a:ext cx="7772400" cy="1143000"/>
          </a:xfrm>
        </p:spPr>
        <p:txBody>
          <a:bodyPr/>
          <a:lstStyle/>
          <a:p>
            <a:r>
              <a:rPr lang="en-US" dirty="0" err="1" smtClean="0"/>
              <a:t>Kernwaarden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Nederlandse</a:t>
            </a:r>
            <a:r>
              <a:rPr lang="en-US" dirty="0" smtClean="0"/>
              <a:t> </a:t>
            </a:r>
            <a:r>
              <a:rPr lang="en-US" dirty="0" err="1" smtClean="0"/>
              <a:t>samenleving</a:t>
            </a:r>
            <a:endParaRPr lang="nl-NL" dirty="0"/>
          </a:p>
        </p:txBody>
      </p:sp>
      <p:pic>
        <p:nvPicPr>
          <p:cNvPr id="3" name="Picture 2" descr="01-st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68760"/>
            <a:ext cx="5472608" cy="4105614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-moskee_ke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72" y="2696884"/>
            <a:ext cx="5076056" cy="385574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U heeft uw oom al een tijd niet gezien </a:t>
            </a:r>
          </a:p>
          <a:p>
            <a:r>
              <a:rPr lang="nl-NL" sz="3200" dirty="0" smtClean="0"/>
              <a:t>in de moskee of kerk.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90597673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-social_med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01" y="1625780"/>
            <a:ext cx="3498223" cy="493089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  <a:endParaRPr lang="nl-NL" sz="4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0000"/>
                </a:solidFill>
              </a:rPr>
              <a:t>Uw dochter vertelt dat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een meisje uit haar klas </a:t>
            </a:r>
          </a:p>
          <a:p>
            <a:r>
              <a:rPr lang="nl-NL" sz="3200" dirty="0" smtClean="0">
                <a:solidFill>
                  <a:srgbClr val="000000"/>
                </a:solidFill>
              </a:rPr>
              <a:t>wordt gepest via sociale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media. </a:t>
            </a:r>
            <a:r>
              <a:rPr lang="nl-NL" sz="3200" dirty="0">
                <a:solidFill>
                  <a:srgbClr val="000000"/>
                </a:solidFill>
              </a:rPr>
              <a:t/>
            </a:r>
            <a:br>
              <a:rPr lang="nl-NL" sz="3200" dirty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Uw dochter is bang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dat zij de volgende is.</a:t>
            </a:r>
            <a:endParaRPr lang="nl-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57122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-kapotte_telefo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80928"/>
            <a:ext cx="3864369" cy="371175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Uw nieuwe telefoon is kapot. </a:t>
            </a:r>
          </a:p>
          <a:p>
            <a:r>
              <a:rPr lang="nl-NL" sz="3200" dirty="0" smtClean="0"/>
              <a:t>De verkoper wil hem niet gratis repareren.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824188274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-thermome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3262858"/>
            <a:ext cx="7308264" cy="329457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  <a:endParaRPr lang="nl-NL" sz="4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0000"/>
                </a:solidFill>
              </a:rPr>
              <a:t>Het is weekend en uw dochter van 8 heeft hoge koorts. U weet niet wat u moet doen.</a:t>
            </a:r>
            <a:endParaRPr lang="nl-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27426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0_homohuwelij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48" y="2105201"/>
            <a:ext cx="4230624" cy="445008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  <a:endParaRPr lang="nl-NL" sz="4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0000"/>
                </a:solidFill>
              </a:rPr>
              <a:t>Uw collega is homoseksueel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en</a:t>
            </a:r>
            <a:r>
              <a:rPr lang="nl-NL" sz="3200" dirty="0">
                <a:solidFill>
                  <a:srgbClr val="000000"/>
                </a:solidFill>
              </a:rPr>
              <a:t> </a:t>
            </a:r>
            <a:r>
              <a:rPr lang="nl-NL" sz="3200" dirty="0" smtClean="0">
                <a:solidFill>
                  <a:srgbClr val="000000"/>
                </a:solidFill>
              </a:rPr>
              <a:t>gaat trouwen met zijn vriend.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Hij nodigt u uit voor de bruiloft.</a:t>
            </a:r>
            <a:endParaRPr lang="nl-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6049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-k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86" y="1802255"/>
            <a:ext cx="3170444" cy="4752984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  <a:endParaRPr lang="nl-NL" sz="4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0000"/>
                </a:solidFill>
              </a:rPr>
              <a:t>U wilt zo snel mogelijk beginnen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aan een opleiding tot kok.</a:t>
            </a:r>
            <a:endParaRPr lang="nl-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32205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_sch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2759927"/>
            <a:ext cx="6040847" cy="3796951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  <a:endParaRPr lang="nl-NL" sz="4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0000"/>
                </a:solidFill>
              </a:rPr>
              <a:t>Het gaat niet goed met uw kind op school.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De juf nodigt u uit voor een gesprek.</a:t>
            </a:r>
            <a:endParaRPr lang="nl-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87358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3-rondhang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68" y="2370667"/>
            <a:ext cx="4377032" cy="418236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  <a:endParaRPr lang="nl-NL" sz="4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000000"/>
                </a:solidFill>
              </a:rPr>
              <a:t>U heeft last van een groepje jongens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dat steeds op het plein </a:t>
            </a:r>
            <a:br>
              <a:rPr lang="nl-NL" sz="3200" dirty="0" smtClean="0">
                <a:solidFill>
                  <a:srgbClr val="000000"/>
                </a:solidFill>
              </a:rPr>
            </a:br>
            <a:r>
              <a:rPr lang="nl-NL" sz="3200" dirty="0" smtClean="0">
                <a:solidFill>
                  <a:srgbClr val="000000"/>
                </a:solidFill>
              </a:rPr>
              <a:t>voor uw huis rondhangt.</a:t>
            </a:r>
            <a:endParaRPr lang="nl-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467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4365104"/>
            <a:ext cx="7772400" cy="1143000"/>
          </a:xfrm>
        </p:spPr>
        <p:txBody>
          <a:bodyPr/>
          <a:lstStyle/>
          <a:p>
            <a:pPr algn="ctr"/>
            <a:r>
              <a:rPr lang="nl-NL" dirty="0" smtClean="0"/>
              <a:t>Mag dit?</a:t>
            </a: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 rot="1261945">
            <a:off x="5629615" y="1384584"/>
            <a:ext cx="1385565" cy="213816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9" name="Rechthoek 8"/>
          <p:cNvSpPr/>
          <p:nvPr/>
        </p:nvSpPr>
        <p:spPr>
          <a:xfrm rot="20425705">
            <a:off x="2292090" y="1385017"/>
            <a:ext cx="1440160" cy="2193680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33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5-groe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" y="4441744"/>
            <a:ext cx="8838291" cy="211377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 dit?</a:t>
            </a:r>
            <a:endParaRPr lang="nl-NL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/>
              <a:t>U wilt een vereniging oprichten voor mensen uit uw geboorteland. Mag dit?</a:t>
            </a:r>
          </a:p>
        </p:txBody>
      </p:sp>
      <p:sp>
        <p:nvSpPr>
          <p:cNvPr id="7" name="Rechthoek 6"/>
          <p:cNvSpPr/>
          <p:nvPr/>
        </p:nvSpPr>
        <p:spPr>
          <a:xfrm rot="20425705">
            <a:off x="721357" y="3475228"/>
            <a:ext cx="1440160" cy="2193680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489042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808038"/>
          </a:xfrm>
        </p:spPr>
        <p:txBody>
          <a:bodyPr/>
          <a:lstStyle/>
          <a:p>
            <a:pPr algn="ctr"/>
            <a:r>
              <a:rPr lang="nl-NL" sz="4000" dirty="0" smtClean="0">
                <a:latin typeface="Calibri" panose="020F0502020204030204" pitchFamily="34" charset="0"/>
              </a:rPr>
              <a:t>Stoplicht</a:t>
            </a:r>
            <a:endParaRPr lang="nl-NL" sz="4000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2681957" cy="4989959"/>
          </a:xfrm>
          <a:prstGeom prst="rect">
            <a:avLst/>
          </a:prstGeom>
        </p:spPr>
      </p:pic>
      <p:sp>
        <p:nvSpPr>
          <p:cNvPr id="6" name="Tekstvak 6"/>
          <p:cNvSpPr txBox="1"/>
          <p:nvPr/>
        </p:nvSpPr>
        <p:spPr>
          <a:xfrm>
            <a:off x="755576" y="170080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Calibri" panose="020F0502020204030204" pitchFamily="34" charset="0"/>
              </a:rPr>
              <a:t>Voorbeeld:</a:t>
            </a:r>
            <a:endParaRPr lang="nl-NL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02759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-serveerst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07026"/>
            <a:ext cx="4332415" cy="3745954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 dit?</a:t>
            </a:r>
            <a:endParaRPr lang="nl-NL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/>
              <a:t>De eigenaar van een restaurant wil alleen vrouwen in de bediening. Mag dit? </a:t>
            </a:r>
          </a:p>
        </p:txBody>
      </p:sp>
      <p:sp>
        <p:nvSpPr>
          <p:cNvPr id="6" name="Rechthoek 5"/>
          <p:cNvSpPr/>
          <p:nvPr/>
        </p:nvSpPr>
        <p:spPr>
          <a:xfrm rot="1261945">
            <a:off x="7420902" y="3390388"/>
            <a:ext cx="1385565" cy="213816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874446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7-fi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20871"/>
            <a:ext cx="3203479" cy="433243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 dit?</a:t>
            </a:r>
            <a:endParaRPr lang="nl-NL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/>
              <a:t>U ziet iemand </a:t>
            </a:r>
            <a:r>
              <a:rPr lang="nl-NL" sz="3200" dirty="0" smtClean="0"/>
              <a:t>een </a:t>
            </a:r>
            <a:r>
              <a:rPr lang="nl-NL" sz="3200" dirty="0"/>
              <a:t>fiets </a:t>
            </a:r>
            <a:r>
              <a:rPr lang="nl-NL" sz="3200" dirty="0" smtClean="0"/>
              <a:t>stelen. </a:t>
            </a:r>
            <a:br>
              <a:rPr lang="nl-NL" sz="3200" dirty="0" smtClean="0"/>
            </a:br>
            <a:r>
              <a:rPr lang="nl-NL" sz="3200" dirty="0" smtClean="0"/>
              <a:t>U </a:t>
            </a:r>
            <a:r>
              <a:rPr lang="nl-NL" sz="3200" dirty="0"/>
              <a:t>geeft de dief een flinke klap 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3200" dirty="0" smtClean="0"/>
              <a:t>op </a:t>
            </a:r>
            <a:r>
              <a:rPr lang="nl-NL" sz="3200" dirty="0"/>
              <a:t>zijn hoofd en belt dan 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3200" dirty="0" smtClean="0"/>
              <a:t>de </a:t>
            </a:r>
            <a:r>
              <a:rPr lang="nl-NL" sz="3200" dirty="0"/>
              <a:t>politie. Mag dit?</a:t>
            </a:r>
          </a:p>
        </p:txBody>
      </p:sp>
      <p:sp>
        <p:nvSpPr>
          <p:cNvPr id="6" name="Rechthoek 5"/>
          <p:cNvSpPr/>
          <p:nvPr/>
        </p:nvSpPr>
        <p:spPr>
          <a:xfrm rot="1261945">
            <a:off x="7420902" y="3390388"/>
            <a:ext cx="1385565" cy="213816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155891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-politieagen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28" y="2789673"/>
            <a:ext cx="5780311" cy="376330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 dit?</a:t>
            </a:r>
            <a:endParaRPr lang="nl-NL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/>
              <a:t>Een politieagente wil een hoofddoek dragen. Mag dit?</a:t>
            </a:r>
          </a:p>
        </p:txBody>
      </p:sp>
      <p:sp>
        <p:nvSpPr>
          <p:cNvPr id="6" name="Rechthoek 5"/>
          <p:cNvSpPr/>
          <p:nvPr/>
        </p:nvSpPr>
        <p:spPr>
          <a:xfrm rot="1261945">
            <a:off x="7420902" y="3390388"/>
            <a:ext cx="1385565" cy="213816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7992619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9-schoonmaakspull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23" y="2924944"/>
            <a:ext cx="3294655" cy="350376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 dit?</a:t>
            </a:r>
            <a:endParaRPr lang="nl-NL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/>
              <a:t>U heeft een bijstandsuitkering. Om bij te verdienen maakt u schoon bij mensen 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3200" dirty="0" smtClean="0"/>
              <a:t>in </a:t>
            </a:r>
            <a:r>
              <a:rPr lang="nl-NL" sz="3200" dirty="0"/>
              <a:t>de buurt. Mag dit?</a:t>
            </a:r>
          </a:p>
        </p:txBody>
      </p:sp>
      <p:sp>
        <p:nvSpPr>
          <p:cNvPr id="6" name="Rechthoek 5"/>
          <p:cNvSpPr/>
          <p:nvPr/>
        </p:nvSpPr>
        <p:spPr>
          <a:xfrm rot="20425705">
            <a:off x="721357" y="3475228"/>
            <a:ext cx="1440160" cy="2193680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748011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-ba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1" y="3556000"/>
            <a:ext cx="8847759" cy="299560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 dit?</a:t>
            </a:r>
            <a:endParaRPr lang="nl-NL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 smtClean="0"/>
              <a:t>Een </a:t>
            </a:r>
            <a:r>
              <a:rPr lang="nl-NL" sz="3200" dirty="0"/>
              <a:t>vrouw krijgt tijdens een sollicitatiegesprek de vraag of ze van plan is om kinderen te krijgen. Mag dit?</a:t>
            </a:r>
          </a:p>
        </p:txBody>
      </p:sp>
      <p:sp>
        <p:nvSpPr>
          <p:cNvPr id="6" name="Rechthoek 5"/>
          <p:cNvSpPr/>
          <p:nvPr/>
        </p:nvSpPr>
        <p:spPr>
          <a:xfrm rot="1261945">
            <a:off x="7420902" y="3390388"/>
            <a:ext cx="1385565" cy="213816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773830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 dit?</a:t>
            </a:r>
            <a:endParaRPr lang="nl-NL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/>
              <a:t>U werkt elke week vijf hele dagen voor 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3200" dirty="0" smtClean="0"/>
              <a:t>uw </a:t>
            </a:r>
            <a:r>
              <a:rPr lang="nl-NL" sz="3200" dirty="0"/>
              <a:t>baas. Hij betaalt u elke week 100 euro. Mag dit?</a:t>
            </a:r>
          </a:p>
        </p:txBody>
      </p:sp>
      <p:pic>
        <p:nvPicPr>
          <p:cNvPr id="7" name="Picture 6" descr="21-100eu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45024"/>
            <a:ext cx="5287703" cy="2289576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 rot="1261945">
            <a:off x="7420902" y="3390388"/>
            <a:ext cx="1385565" cy="213816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4921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4365104"/>
            <a:ext cx="7772400" cy="1143000"/>
          </a:xfrm>
        </p:spPr>
        <p:txBody>
          <a:bodyPr/>
          <a:lstStyle/>
          <a:p>
            <a:pPr algn="ctr"/>
            <a:r>
              <a:rPr lang="nl-NL" dirty="0" smtClean="0"/>
              <a:t>De Grondwet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5373216"/>
            <a:ext cx="7772400" cy="457200"/>
          </a:xfrm>
        </p:spPr>
        <p:txBody>
          <a:bodyPr/>
          <a:lstStyle/>
          <a:p>
            <a:pPr algn="ctr"/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Welke regels moeten er in de Grondwet?</a:t>
            </a:r>
          </a:p>
          <a:p>
            <a:pPr algn="ctr"/>
            <a:r>
              <a:rPr lang="nl-NL" sz="2800" dirty="0" smtClean="0"/>
              <a:t>Wat vindt u?</a:t>
            </a:r>
            <a:endParaRPr lang="nl-NL" sz="2800" dirty="0"/>
          </a:p>
        </p:txBody>
      </p:sp>
      <p:pic>
        <p:nvPicPr>
          <p:cNvPr id="5" name="Picture 4" descr="22-grondw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48182"/>
            <a:ext cx="5112568" cy="28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93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000" dirty="0" smtClean="0">
                <a:latin typeface="Calibri" panose="020F0502020204030204" pitchFamily="34" charset="0"/>
              </a:rPr>
              <a:t>De Grondwet</a:t>
            </a:r>
            <a:endParaRPr lang="nl-NL" sz="4000" dirty="0">
              <a:latin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0996" y="1628800"/>
            <a:ext cx="7626424" cy="1252736"/>
          </a:xfrm>
        </p:spPr>
        <p:txBody>
          <a:bodyPr/>
          <a:lstStyle/>
          <a:p>
            <a:endParaRPr lang="nl-NL" dirty="0" smtClean="0"/>
          </a:p>
          <a:p>
            <a:pPr marL="0" indent="0">
              <a:buNone/>
            </a:pP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Welke regels moeten er </a:t>
            </a:r>
            <a:b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volgens u in de Grondwet</a:t>
            </a:r>
          </a:p>
          <a:p>
            <a:pPr marL="0" indent="0">
              <a:buNone/>
            </a:pP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staan?</a:t>
            </a:r>
          </a:p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827584" y="4077072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Maak samen met uw groepje </a:t>
            </a:r>
            <a:b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uw eigen Grondwet.</a:t>
            </a:r>
          </a:p>
        </p:txBody>
      </p:sp>
      <p:pic>
        <p:nvPicPr>
          <p:cNvPr id="8" name="Picture 7" descr="23-eigen_grondwe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44824"/>
            <a:ext cx="2773680" cy="43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50485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000" dirty="0" smtClean="0">
                <a:latin typeface="Calibri" panose="020F0502020204030204" pitchFamily="34" charset="0"/>
              </a:rPr>
              <a:t>De Grondwet</a:t>
            </a:r>
            <a:endParaRPr lang="nl-NL" sz="4000" dirty="0">
              <a:latin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728316"/>
            <a:ext cx="8748464" cy="1036712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Welke regels staan ook in de Nederlandse Grondwet?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827584" y="25649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1. De koning moet zich houden aan de wet.</a:t>
            </a:r>
            <a:endParaRPr lang="nl-NL" sz="2400" dirty="0"/>
          </a:p>
        </p:txBody>
      </p:sp>
      <p:sp>
        <p:nvSpPr>
          <p:cNvPr id="7" name="Tekstvak 6"/>
          <p:cNvSpPr txBox="1"/>
          <p:nvPr/>
        </p:nvSpPr>
        <p:spPr>
          <a:xfrm>
            <a:off x="827584" y="321297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4. Mannen en vrouwen zijn gelijkwaardig.</a:t>
            </a:r>
            <a:endParaRPr lang="nl-NL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827584" y="3884709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7. Je mag zeggen wat je vindt.</a:t>
            </a:r>
            <a:endParaRPr lang="nl-NL" sz="2400" dirty="0"/>
          </a:p>
        </p:txBody>
      </p:sp>
      <p:sp>
        <p:nvSpPr>
          <p:cNvPr id="9" name="Tekstvak 8"/>
          <p:cNvSpPr txBox="1"/>
          <p:nvPr/>
        </p:nvSpPr>
        <p:spPr>
          <a:xfrm>
            <a:off x="827584" y="4581128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8. Alleen de staat mag geweld gebruiken.</a:t>
            </a:r>
            <a:endParaRPr lang="nl-NL" sz="2400" dirty="0"/>
          </a:p>
        </p:txBody>
      </p:sp>
      <p:pic>
        <p:nvPicPr>
          <p:cNvPr id="11" name="Picture 10" descr="23-26-grondwet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708920"/>
            <a:ext cx="1934475" cy="292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25736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000" dirty="0" smtClean="0">
                <a:latin typeface="Calibri" panose="020F0502020204030204" pitchFamily="34" charset="0"/>
              </a:rPr>
              <a:t>De Grondwet</a:t>
            </a:r>
            <a:endParaRPr lang="nl-NL" sz="4000" dirty="0">
              <a:latin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728316"/>
            <a:ext cx="8748464" cy="1036712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Welke regels staan ook in de Nederlandse Grondwet?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29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827584" y="256490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14. Je mag schrijven wat je wilt in de krant, </a:t>
            </a:r>
          </a:p>
          <a:p>
            <a:r>
              <a:rPr lang="nl-NL" sz="2400" dirty="0" smtClean="0"/>
              <a:t>      zelfs over de politiek.</a:t>
            </a:r>
            <a:endParaRPr lang="nl-NL" sz="2400" dirty="0"/>
          </a:p>
        </p:txBody>
      </p:sp>
      <p:sp>
        <p:nvSpPr>
          <p:cNvPr id="7" name="Tekstvak 6"/>
          <p:cNvSpPr txBox="1"/>
          <p:nvPr/>
        </p:nvSpPr>
        <p:spPr>
          <a:xfrm>
            <a:off x="827584" y="3395901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15. Je mag geloven wat je wilt.</a:t>
            </a:r>
            <a:endParaRPr lang="nl-NL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827584" y="4077072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20. Iedere burger van 18 jaar of ouder </a:t>
            </a:r>
            <a:br>
              <a:rPr lang="nl-NL" sz="2400" dirty="0" smtClean="0"/>
            </a:br>
            <a:r>
              <a:rPr lang="nl-NL" sz="2400" dirty="0" smtClean="0"/>
              <a:t>      mag</a:t>
            </a:r>
            <a:r>
              <a:rPr lang="nl-NL" sz="2400" dirty="0"/>
              <a:t> </a:t>
            </a:r>
            <a:r>
              <a:rPr lang="nl-NL" sz="2400" dirty="0" smtClean="0"/>
              <a:t>stemmen.</a:t>
            </a:r>
            <a:endParaRPr lang="nl-NL" sz="2400" dirty="0"/>
          </a:p>
        </p:txBody>
      </p:sp>
      <p:sp>
        <p:nvSpPr>
          <p:cNvPr id="9" name="Tekstvak 8"/>
          <p:cNvSpPr txBox="1"/>
          <p:nvPr/>
        </p:nvSpPr>
        <p:spPr>
          <a:xfrm>
            <a:off x="827584" y="5077321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22. De doodstraf is niet toegestaan.</a:t>
            </a:r>
            <a:endParaRPr lang="nl-NL" sz="2400" dirty="0"/>
          </a:p>
        </p:txBody>
      </p:sp>
      <p:pic>
        <p:nvPicPr>
          <p:cNvPr id="12" name="Picture 11" descr="23-26-grondwet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708920"/>
            <a:ext cx="1934475" cy="292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67389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808038"/>
          </a:xfrm>
        </p:spPr>
        <p:txBody>
          <a:bodyPr/>
          <a:lstStyle/>
          <a:p>
            <a:pPr algn="ctr"/>
            <a:r>
              <a:rPr lang="nl-NL" sz="4000" dirty="0" smtClean="0">
                <a:latin typeface="Calibri" panose="020F0502020204030204" pitchFamily="34" charset="0"/>
              </a:rPr>
              <a:t>Stoplicht</a:t>
            </a:r>
            <a:endParaRPr lang="nl-NL" sz="40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2681957" cy="4989959"/>
          </a:xfrm>
          <a:prstGeom prst="rect">
            <a:avLst/>
          </a:prstGeom>
        </p:spPr>
      </p:pic>
      <p:sp>
        <p:nvSpPr>
          <p:cNvPr id="8" name="Tekstvak 6"/>
          <p:cNvSpPr txBox="1"/>
          <p:nvPr/>
        </p:nvSpPr>
        <p:spPr>
          <a:xfrm>
            <a:off x="755576" y="170080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Calibri" panose="020F0502020204030204" pitchFamily="34" charset="0"/>
              </a:rPr>
              <a:t>Voorbeeld:</a:t>
            </a:r>
            <a:endParaRPr lang="nl-NL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8940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000" dirty="0" smtClean="0">
                <a:latin typeface="Calibri" panose="020F0502020204030204" pitchFamily="34" charset="0"/>
              </a:rPr>
              <a:t>De Grondwet</a:t>
            </a:r>
            <a:endParaRPr lang="nl-NL" sz="4000" dirty="0">
              <a:latin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728316"/>
            <a:ext cx="8748464" cy="1036712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Welke regels staan ook in de Nederlandse Grondwet?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30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827584" y="2670011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23. Je hebt recht op privacy: je persoonlijke </a:t>
            </a:r>
          </a:p>
          <a:p>
            <a:r>
              <a:rPr lang="nl-NL" sz="2400" dirty="0"/>
              <a:t> </a:t>
            </a:r>
            <a:r>
              <a:rPr lang="nl-NL" sz="2400" dirty="0" smtClean="0"/>
              <a:t>     gegevens</a:t>
            </a:r>
            <a:r>
              <a:rPr lang="nl-NL" sz="2400" dirty="0"/>
              <a:t> </a:t>
            </a:r>
            <a:r>
              <a:rPr lang="nl-NL" sz="2400" dirty="0" smtClean="0"/>
              <a:t>zijn beschermd.</a:t>
            </a:r>
            <a:endParaRPr lang="nl-NL" sz="2400" dirty="0"/>
          </a:p>
        </p:txBody>
      </p:sp>
      <p:sp>
        <p:nvSpPr>
          <p:cNvPr id="7" name="Tekstvak 6"/>
          <p:cNvSpPr txBox="1"/>
          <p:nvPr/>
        </p:nvSpPr>
        <p:spPr>
          <a:xfrm>
            <a:off x="823144" y="3615407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26. Iedereen mag een vereniging oprichten.</a:t>
            </a:r>
            <a:endParaRPr lang="nl-NL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827584" y="4221088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28. Je kunt alleen gestraft worden voor iets</a:t>
            </a:r>
          </a:p>
          <a:p>
            <a:r>
              <a:rPr lang="nl-NL" sz="2400" dirty="0"/>
              <a:t> </a:t>
            </a:r>
            <a:r>
              <a:rPr lang="nl-NL" sz="2400" dirty="0" smtClean="0"/>
              <a:t>     dat volgens de wet verboden is.</a:t>
            </a:r>
            <a:endParaRPr lang="nl-NL" sz="2400" dirty="0"/>
          </a:p>
        </p:txBody>
      </p:sp>
      <p:pic>
        <p:nvPicPr>
          <p:cNvPr id="11" name="Picture 10" descr="23-26-grondwet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708920"/>
            <a:ext cx="1934475" cy="292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18265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808038"/>
          </a:xfrm>
        </p:spPr>
        <p:txBody>
          <a:bodyPr/>
          <a:lstStyle/>
          <a:p>
            <a:pPr algn="ctr"/>
            <a:r>
              <a:rPr lang="nl-NL" sz="4000" dirty="0" smtClean="0">
                <a:latin typeface="Calibri" panose="020F0502020204030204" pitchFamily="34" charset="0"/>
              </a:rPr>
              <a:t>Stoplicht</a:t>
            </a:r>
            <a:endParaRPr lang="nl-NL" sz="40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2681957" cy="4989959"/>
          </a:xfrm>
          <a:prstGeom prst="rect">
            <a:avLst/>
          </a:prstGeom>
        </p:spPr>
      </p:pic>
      <p:sp>
        <p:nvSpPr>
          <p:cNvPr id="8" name="Tekstvak 6"/>
          <p:cNvSpPr txBox="1"/>
          <p:nvPr/>
        </p:nvSpPr>
        <p:spPr>
          <a:xfrm>
            <a:off x="755576" y="170080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Calibri" panose="020F0502020204030204" pitchFamily="34" charset="0"/>
              </a:rPr>
              <a:t>Voorbeeld:</a:t>
            </a:r>
            <a:endParaRPr lang="nl-NL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933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808038"/>
          </a:xfrm>
        </p:spPr>
        <p:txBody>
          <a:bodyPr/>
          <a:lstStyle/>
          <a:p>
            <a:pPr algn="ctr"/>
            <a:r>
              <a:rPr lang="nl-NL" sz="4000" dirty="0" smtClean="0">
                <a:latin typeface="Calibri" panose="020F0502020204030204" pitchFamily="34" charset="0"/>
              </a:rPr>
              <a:t>Stoplicht</a:t>
            </a:r>
            <a:endParaRPr lang="nl-NL" sz="400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2681957" cy="4989959"/>
          </a:xfrm>
          <a:prstGeom prst="rect">
            <a:avLst/>
          </a:prstGeom>
        </p:spPr>
      </p:pic>
      <p:sp>
        <p:nvSpPr>
          <p:cNvPr id="9" name="Tekstvak 6"/>
          <p:cNvSpPr txBox="1"/>
          <p:nvPr/>
        </p:nvSpPr>
        <p:spPr>
          <a:xfrm>
            <a:off x="755576" y="170080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Calibri" panose="020F0502020204030204" pitchFamily="34" charset="0"/>
              </a:rPr>
              <a:t>Voorbeeld:</a:t>
            </a:r>
            <a:endParaRPr lang="nl-NL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34519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smtClean="0">
                <a:latin typeface="Calibri" panose="020F0502020204030204" pitchFamily="34" charset="0"/>
              </a:rPr>
              <a:t>		Muurtje bouwen</a:t>
            </a:r>
            <a:endParaRPr lang="nl-NL" sz="4000" dirty="0">
              <a:latin typeface="Calibri" panose="020F0502020204030204" pitchFamily="34" charset="0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755576" y="170080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Calibri" panose="020F0502020204030204" pitchFamily="34" charset="0"/>
              </a:rPr>
              <a:t>Voorbeeld:</a:t>
            </a:r>
            <a:endParaRPr lang="nl-NL" sz="4000" dirty="0">
              <a:latin typeface="Calibri" panose="020F0502020204030204" pitchFamily="34" charset="0"/>
            </a:endParaRPr>
          </a:p>
        </p:txBody>
      </p:sp>
      <p:pic>
        <p:nvPicPr>
          <p:cNvPr id="9" name="Picture 8" descr="2-muurtj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75222"/>
            <a:ext cx="8535544" cy="26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4122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03848" y="1421904"/>
            <a:ext cx="3105979" cy="5130867"/>
            <a:chOff x="1572811" y="1421904"/>
            <a:chExt cx="3105979" cy="5130867"/>
          </a:xfrm>
        </p:grpSpPr>
        <p:pic>
          <p:nvPicPr>
            <p:cNvPr id="8" name="Picture 7" descr="3-oplosse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811" y="2225821"/>
              <a:ext cx="3105979" cy="4326950"/>
            </a:xfrm>
            <a:prstGeom prst="rect">
              <a:avLst/>
            </a:prstGeom>
          </p:spPr>
        </p:pic>
        <p:sp>
          <p:nvSpPr>
            <p:cNvPr id="6" name="Title 5"/>
            <p:cNvSpPr txBox="1">
              <a:spLocks/>
            </p:cNvSpPr>
            <p:nvPr/>
          </p:nvSpPr>
          <p:spPr bwMode="auto">
            <a:xfrm>
              <a:off x="2771800" y="1421904"/>
              <a:ext cx="792088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bg2"/>
                  </a:solidFill>
                  <a:latin typeface="Verdana"/>
                  <a:ea typeface="ＭＳ Ｐゴシック" pitchFamily="-110" charset="-128"/>
                  <a:cs typeface="Verdana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AA007F"/>
                  </a:solidFill>
                  <a:latin typeface="Verdana" pitchFamily="-110" charset="0"/>
                  <a:ea typeface="ＭＳ Ｐゴシック" pitchFamily="-110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AA007F"/>
                  </a:solidFill>
                  <a:latin typeface="Verdana" pitchFamily="-110" charset="0"/>
                  <a:ea typeface="ＭＳ Ｐゴシック" pitchFamily="-110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AA007F"/>
                  </a:solidFill>
                  <a:latin typeface="Verdana" pitchFamily="-110" charset="0"/>
                  <a:ea typeface="ＭＳ Ｐゴシック" pitchFamily="-110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AA007F"/>
                  </a:solidFill>
                  <a:latin typeface="Verdana" pitchFamily="-110" charset="0"/>
                  <a:ea typeface="ＭＳ Ｐゴシック" pitchFamily="-110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6000" dirty="0" smtClean="0"/>
                <a:t>?</a:t>
              </a:r>
              <a:endParaRPr lang="nl-NL" sz="60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smtClean="0">
                <a:latin typeface="Calibri" panose="020F0502020204030204" pitchFamily="34" charset="0"/>
              </a:rPr>
              <a:t>		Hoe pak ik dit aan?</a:t>
            </a:r>
            <a:endParaRPr lang="nl-NL" sz="4000" dirty="0">
              <a:latin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600201"/>
            <a:ext cx="3089920" cy="2764903"/>
          </a:xfrm>
        </p:spPr>
        <p:txBody>
          <a:bodyPr/>
          <a:lstStyle/>
          <a:p>
            <a:pPr marL="0" indent="0">
              <a:buNone/>
            </a:pPr>
            <a:r>
              <a:rPr lang="nl-NL" sz="4000" dirty="0" smtClean="0">
                <a:latin typeface="Calibri" panose="020F0502020204030204" pitchFamily="34" charset="0"/>
              </a:rPr>
              <a:t>Hoe zou u </a:t>
            </a:r>
            <a:br>
              <a:rPr lang="nl-NL" sz="4000" dirty="0" smtClean="0">
                <a:latin typeface="Calibri" panose="020F0502020204030204" pitchFamily="34" charset="0"/>
              </a:rPr>
            </a:br>
            <a:r>
              <a:rPr lang="nl-NL" sz="4000" dirty="0" smtClean="0">
                <a:latin typeface="Calibri" panose="020F0502020204030204" pitchFamily="34" charset="0"/>
              </a:rPr>
              <a:t>dit probleem </a:t>
            </a:r>
            <a:br>
              <a:rPr lang="nl-NL" sz="4000" dirty="0" smtClean="0">
                <a:latin typeface="Calibri" panose="020F0502020204030204" pitchFamily="34" charset="0"/>
              </a:rPr>
            </a:br>
            <a:r>
              <a:rPr lang="nl-NL" sz="4000" dirty="0" smtClean="0">
                <a:latin typeface="Calibri" panose="020F0502020204030204" pitchFamily="34" charset="0"/>
              </a:rPr>
              <a:t>oplossen?</a:t>
            </a:r>
            <a:endParaRPr lang="nl-NL" sz="4000" dirty="0">
              <a:latin typeface="Calibri" panose="020F0502020204030204" pitchFamily="34" charset="0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E027-94F4-4700-8A04-5D67A2077C0F}" type="datetime1">
              <a:rPr lang="nl-NL" smtClean="0"/>
              <a:pPr/>
              <a:t>15-2-2016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547B-2298-45F9-83B3-6BFD9FD9CC7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403760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  <a:endParaRPr lang="nl-NL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460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Uw buurman draait ‘s avonds laat </a:t>
            </a:r>
            <a:br>
              <a:rPr lang="nl-NL" sz="3200" dirty="0" smtClean="0"/>
            </a:br>
            <a:r>
              <a:rPr lang="nl-NL" sz="3200" dirty="0" smtClean="0"/>
              <a:t>harde muziek.</a:t>
            </a:r>
            <a:endParaRPr lang="nl-NL" sz="3200" dirty="0"/>
          </a:p>
        </p:txBody>
      </p:sp>
      <p:pic>
        <p:nvPicPr>
          <p:cNvPr id="7" name="Picture 6" descr="4-buurman_muzie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89386"/>
            <a:ext cx="5244678" cy="41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01412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259632" y="62068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Hoe pak ik dit aan?</a:t>
            </a:r>
          </a:p>
        </p:txBody>
      </p:sp>
      <p:sp>
        <p:nvSpPr>
          <p:cNvPr id="3" name="AutoShape 4" descr="http://upload.wikimedia.org/wikipedia/commons/2/2a/Newspaper.svg"/>
          <p:cNvSpPr>
            <a:spLocks noChangeAspect="1" noChangeArrowheads="1"/>
          </p:cNvSpPr>
          <p:nvPr/>
        </p:nvSpPr>
        <p:spPr bwMode="auto">
          <a:xfrm>
            <a:off x="155575" y="-1477963"/>
            <a:ext cx="5334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683568" y="160813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U wilt scheiden.</a:t>
            </a:r>
            <a:endParaRPr lang="nl-NL" sz="3200" dirty="0"/>
          </a:p>
        </p:txBody>
      </p:sp>
      <p:pic>
        <p:nvPicPr>
          <p:cNvPr id="7" name="Picture 6" descr="5-scheid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3174"/>
            <a:ext cx="7389809" cy="41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89345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Demos template oranje grijs">
  <a:themeElements>
    <a:clrScheme name="ProDemos">
      <a:dk1>
        <a:srgbClr val="000000"/>
      </a:dk1>
      <a:lt1>
        <a:srgbClr val="FFFFFF"/>
      </a:lt1>
      <a:dk2>
        <a:srgbClr val="000000"/>
      </a:dk2>
      <a:lt2>
        <a:srgbClr val="A69B8E"/>
      </a:lt2>
      <a:accent1>
        <a:srgbClr val="EF9F3B"/>
      </a:accent1>
      <a:accent2>
        <a:srgbClr val="A21636"/>
      </a:accent2>
      <a:accent3>
        <a:srgbClr val="F3DB51"/>
      </a:accent3>
      <a:accent4>
        <a:srgbClr val="A69B8E"/>
      </a:accent4>
      <a:accent5>
        <a:srgbClr val="51B6E2"/>
      </a:accent5>
      <a:accent6>
        <a:srgbClr val="6AAF42"/>
      </a:accent6>
      <a:hlink>
        <a:srgbClr val="51B6E2"/>
      </a:hlink>
      <a:folHlink>
        <a:srgbClr val="6AAF4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ProDemos template oranje grijs</Template>
  <TotalTime>936</TotalTime>
  <Words>501</Words>
  <Application>Microsoft Office PowerPoint</Application>
  <PresentationFormat>Diavoorstelling (4:3)</PresentationFormat>
  <Paragraphs>119</Paragraphs>
  <Slides>30</Slides>
  <Notes>18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1" baseType="lpstr">
      <vt:lpstr>ProDemos template oranje grijs</vt:lpstr>
      <vt:lpstr>Kernwaarden  Nederlandse samenleving</vt:lpstr>
      <vt:lpstr>Stoplicht</vt:lpstr>
      <vt:lpstr>Stoplicht</vt:lpstr>
      <vt:lpstr>Stoplicht</vt:lpstr>
      <vt:lpstr>Stoplicht</vt:lpstr>
      <vt:lpstr>  Muurtje bouwen</vt:lpstr>
      <vt:lpstr>  Hoe pak ik dit aan?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Mag dit?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Grondwet</vt:lpstr>
      <vt:lpstr>De Grondwet</vt:lpstr>
      <vt:lpstr>De Grondwet</vt:lpstr>
      <vt:lpstr>De Grondwet</vt:lpstr>
      <vt:lpstr>De Grondwet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Participatieverklaring</dc:title>
  <dc:creator>ProDemos</dc:creator>
  <cp:lastModifiedBy>David Muntslag</cp:lastModifiedBy>
  <cp:revision>85</cp:revision>
  <dcterms:created xsi:type="dcterms:W3CDTF">2011-10-14T09:05:31Z</dcterms:created>
  <dcterms:modified xsi:type="dcterms:W3CDTF">2016-02-15T13:05:46Z</dcterms:modified>
</cp:coreProperties>
</file>