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1" r:id="rId2"/>
    <p:sldMasterId id="2147483722" r:id="rId3"/>
    <p:sldMasterId id="2147483648" r:id="rId4"/>
  </p:sldMasterIdLst>
  <p:notesMasterIdLst>
    <p:notesMasterId r:id="rId19"/>
  </p:notesMasterIdLst>
  <p:sldIdLst>
    <p:sldId id="257" r:id="rId5"/>
    <p:sldId id="261" r:id="rId6"/>
    <p:sldId id="285" r:id="rId7"/>
    <p:sldId id="280" r:id="rId8"/>
    <p:sldId id="282" r:id="rId9"/>
    <p:sldId id="286" r:id="rId10"/>
    <p:sldId id="299" r:id="rId11"/>
    <p:sldId id="288" r:id="rId12"/>
    <p:sldId id="289" r:id="rId13"/>
    <p:sldId id="290" r:id="rId14"/>
    <p:sldId id="293" r:id="rId15"/>
    <p:sldId id="291" r:id="rId16"/>
    <p:sldId id="295" r:id="rId17"/>
    <p:sldId id="284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F96"/>
    <a:srgbClr val="4E96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15" autoAdjust="0"/>
  </p:normalViewPr>
  <p:slideViewPr>
    <p:cSldViewPr snapToGrid="0">
      <p:cViewPr varScale="1">
        <p:scale>
          <a:sx n="88" d="100"/>
          <a:sy n="88" d="100"/>
        </p:scale>
        <p:origin x="-10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artijleden%20DNPP_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plotArea>
      <c:layout/>
      <c:barChart>
        <c:barDir val="col"/>
        <c:grouping val="clustered"/>
        <c:ser>
          <c:idx val="0"/>
          <c:order val="0"/>
          <c:cat>
            <c:numRef>
              <c:f>'organisatiegraad totaal'!$A$70:$A$71</c:f>
              <c:numCache>
                <c:formatCode>General</c:formatCode>
                <c:ptCount val="2"/>
                <c:pt idx="0">
                  <c:v>1948</c:v>
                </c:pt>
                <c:pt idx="1">
                  <c:v>2015</c:v>
                </c:pt>
              </c:numCache>
            </c:numRef>
          </c:cat>
          <c:val>
            <c:numRef>
              <c:f>'organisatiegraad totaal'!$B$70:$B$71</c:f>
              <c:numCache>
                <c:formatCode>General</c:formatCode>
                <c:ptCount val="2"/>
                <c:pt idx="0">
                  <c:v>13.9</c:v>
                </c:pt>
                <c:pt idx="1">
                  <c:v>2.4</c:v>
                </c:pt>
              </c:numCache>
            </c:numRef>
          </c:val>
        </c:ser>
        <c:axId val="60329344"/>
        <c:axId val="61736064"/>
      </c:barChart>
      <c:catAx>
        <c:axId val="60329344"/>
        <c:scaling>
          <c:orientation val="minMax"/>
        </c:scaling>
        <c:axPos val="b"/>
        <c:numFmt formatCode="General" sourceLinked="1"/>
        <c:tickLblPos val="nextTo"/>
        <c:crossAx val="61736064"/>
        <c:crosses val="autoZero"/>
        <c:auto val="1"/>
        <c:lblAlgn val="ctr"/>
        <c:lblOffset val="100"/>
      </c:catAx>
      <c:valAx>
        <c:axId val="61736064"/>
        <c:scaling>
          <c:orientation val="minMax"/>
        </c:scaling>
        <c:axPos val="l"/>
        <c:majorGridlines/>
        <c:numFmt formatCode="General" sourceLinked="1"/>
        <c:tickLblPos val="nextTo"/>
        <c:crossAx val="6032934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D0AFB5-8811-4CFD-89B3-CFEEF5FC85D5}" type="datetimeFigureOut">
              <a:rPr lang="nl-NL"/>
              <a:pPr>
                <a:defRPr/>
              </a:pPr>
              <a:t>23-11-2015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27D61C-DD92-4EEC-B22F-13601618C1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/>
          </p:cNvSpPr>
          <p:nvPr>
            <p:ph type="title"/>
          </p:nvPr>
        </p:nvSpPr>
        <p:spPr>
          <a:xfrm>
            <a:off x="4924425" y="2447925"/>
            <a:ext cx="3600450" cy="942975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3484563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shpBeeldmerk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FCD1-4778-4E36-9244-7419E6A82B47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itel"/>
          <p:cNvSpPr>
            <a:spLocks noGrp="1"/>
          </p:cNvSpPr>
          <p:nvPr>
            <p:ph type="title"/>
          </p:nvPr>
        </p:nvSpPr>
        <p:spPr>
          <a:xfrm>
            <a:off x="4924425" y="2454275"/>
            <a:ext cx="3600450" cy="57626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shpTekst"/>
          <p:cNvSpPr>
            <a:spLocks noGrp="1"/>
          </p:cNvSpPr>
          <p:nvPr>
            <p:ph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4000" indent="-234000"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shpBeeldmerk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32B0-3A30-4D93-B564-B576DE77D74B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cij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Titel"/>
          <p:cNvSpPr>
            <a:spLocks noGrp="1"/>
          </p:cNvSpPr>
          <p:nvPr>
            <p:ph type="title"/>
          </p:nvPr>
        </p:nvSpPr>
        <p:spPr>
          <a:xfrm>
            <a:off x="4924425" y="2454275"/>
            <a:ext cx="3600450" cy="57626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shpTekst"/>
          <p:cNvSpPr>
            <a:spLocks noGrp="1"/>
          </p:cNvSpPr>
          <p:nvPr>
            <p:ph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4000" indent="-234000">
              <a:buFont typeface="+mj-lt"/>
              <a:buAutoNum type="arabicPeriod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shpBeeldmerk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361F-17C3-4279-81A1-001B8C3CD105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Titel"/>
          <p:cNvSpPr>
            <a:spLocks noGrp="1"/>
          </p:cNvSpPr>
          <p:nvPr>
            <p:ph type="title"/>
          </p:nvPr>
        </p:nvSpPr>
        <p:spPr>
          <a:xfrm>
            <a:off x="4924425" y="2454275"/>
            <a:ext cx="3600450" cy="576263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shpTekst"/>
          <p:cNvSpPr>
            <a:spLocks noGrp="1"/>
          </p:cNvSpPr>
          <p:nvPr>
            <p:ph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4000" indent="-234000">
              <a:buFont typeface="+mj-lt"/>
              <a:buAutoNum type="alphaLcPeriod"/>
              <a:defRPr sz="180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shpBeeldmerk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3BA5-78C5-4FFB-8897-685D32EBBF0C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A536-B3E3-44AB-8EFB-CAA77A7FAD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799" y="1263600"/>
            <a:ext cx="8457825" cy="5724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38325"/>
            <a:ext cx="4129200" cy="43719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838325"/>
            <a:ext cx="4240800" cy="43719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2BA6-6CEA-477E-BB0B-918A08A6EC61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EEEEF-8987-4C5D-97D0-48C1A64589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2178000"/>
            <a:ext cx="4129200" cy="4032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276350"/>
            <a:ext cx="4235025" cy="49434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39E29-1428-4965-97F7-C2D5604654A5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C96E-528E-44BC-835D-B3211BDB9F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326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14400"/>
            <a:ext cx="4129200" cy="4399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266824"/>
            <a:ext cx="4235025" cy="49339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A4B3-A95D-4999-B0B3-7E0E7879C4E0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7DE2-AED3-4909-B3F2-8410ECE697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7" name="Picture 19" descr="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771525"/>
            <a:ext cx="4148138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Afbeelding 10" descr="RO_SCP_Logo_1_RGB_pos_nl.png"/>
          <p:cNvPicPr>
            <a:picLocks noChangeAspect="1"/>
          </p:cNvPicPr>
          <p:nvPr/>
        </p:nvPicPr>
        <p:blipFill>
          <a:blip r:embed="rId4" cstate="print"/>
          <a:srcRect t="12984"/>
          <a:stretch>
            <a:fillRect/>
          </a:stretch>
        </p:blipFill>
        <p:spPr bwMode="auto">
          <a:xfrm>
            <a:off x="957263" y="0"/>
            <a:ext cx="72358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shpDatum"/>
          <p:cNvSpPr>
            <a:spLocks noGrp="1"/>
          </p:cNvSpPr>
          <p:nvPr>
            <p:ph type="title"/>
          </p:nvPr>
        </p:nvSpPr>
        <p:spPr>
          <a:xfrm>
            <a:off x="4924425" y="2447925"/>
            <a:ext cx="360045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052" name="shpTitel"/>
          <p:cNvSpPr>
            <a:spLocks noGrp="1"/>
          </p:cNvSpPr>
          <p:nvPr>
            <p:ph type="body" idx="1"/>
          </p:nvPr>
        </p:nvSpPr>
        <p:spPr bwMode="auto">
          <a:xfrm>
            <a:off x="4910138" y="3484563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053" name="Afbeelding 12" descr="RO_SCP_Logo_1_RGB_pos_nl.png"/>
          <p:cNvPicPr>
            <a:picLocks noChangeAspect="1"/>
          </p:cNvPicPr>
          <p:nvPr/>
        </p:nvPicPr>
        <p:blipFill>
          <a:blip r:embed="rId3" cstate="print"/>
          <a:srcRect t="12984"/>
          <a:stretch>
            <a:fillRect/>
          </a:stretch>
        </p:blipFill>
        <p:spPr bwMode="auto">
          <a:xfrm>
            <a:off x="957263" y="0"/>
            <a:ext cx="72358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pBeeldmerk"/>
          <p:cNvSpPr>
            <a:spLocks noGrp="1"/>
          </p:cNvSpPr>
          <p:nvPr>
            <p:ph type="dt" sz="half" idx="2"/>
          </p:nvPr>
        </p:nvSpPr>
        <p:spPr>
          <a:xfrm>
            <a:off x="4900613" y="6507163"/>
            <a:ext cx="360045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553A5EE-9BAD-4D97-BC2F-206C715C3F9D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11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6357938"/>
            <a:ext cx="3613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1778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3556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5334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7112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pKleurvlak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shpBeeldmerk"/>
          <p:cNvSpPr>
            <a:spLocks noGrp="1"/>
          </p:cNvSpPr>
          <p:nvPr>
            <p:ph type="dt" sz="half" idx="2"/>
          </p:nvPr>
        </p:nvSpPr>
        <p:spPr>
          <a:xfrm>
            <a:off x="4900613" y="6507163"/>
            <a:ext cx="360045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98D88A5-CB22-4CCB-ADC2-927B38A31734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13" name="shpDatum"/>
          <p:cNvSpPr>
            <a:spLocks noGrp="1"/>
          </p:cNvSpPr>
          <p:nvPr>
            <p:ph type="title"/>
          </p:nvPr>
        </p:nvSpPr>
        <p:spPr>
          <a:xfrm>
            <a:off x="4924425" y="2454275"/>
            <a:ext cx="3600450" cy="576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077" name="shpTitel"/>
          <p:cNvSpPr>
            <a:spLocks noGrp="1"/>
          </p:cNvSpPr>
          <p:nvPr>
            <p:ph type="body" idx="1"/>
          </p:nvPr>
        </p:nvSpPr>
        <p:spPr bwMode="auto">
          <a:xfrm>
            <a:off x="4924425" y="3154363"/>
            <a:ext cx="36004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3078" name="Afbeelding 11" descr="RO_SCP_Logo_1_RGB_pos_nl.png"/>
          <p:cNvPicPr>
            <a:picLocks noChangeAspect="1"/>
          </p:cNvPicPr>
          <p:nvPr/>
        </p:nvPicPr>
        <p:blipFill>
          <a:blip r:embed="rId5" cstate="print"/>
          <a:srcRect t="12984"/>
          <a:stretch>
            <a:fillRect/>
          </a:stretch>
        </p:blipFill>
        <p:spPr bwMode="auto">
          <a:xfrm>
            <a:off x="957263" y="0"/>
            <a:ext cx="72358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02200" y="6357938"/>
            <a:ext cx="36131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spc="-6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33363" indent="-233363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94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-277813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09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38325"/>
            <a:ext cx="84582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76750" y="655955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8EE6BB1-0BB4-4326-8EEF-1E02D378EA1E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40556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025" y="6559550"/>
            <a:ext cx="7127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EF62610-8299-4088-868A-F5A4BA03B9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4582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F9B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105" name="shpBeeldmerk" descr="RO__vervolgpagina~LPP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333375" y="6400800"/>
            <a:ext cx="22383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latin typeface="+mj-lt"/>
              </a:rPr>
              <a:t>Sociaal en Cultureel Planbureau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Rs8Tpi6TJAhVHpg4KHWuMBAQQjRwIBw&amp;url=http://margotkraneveldt.pvda.nl/&amp;psig=AFQjCNEfo-BDU0pZQwCiFz5iIU2PvEJvmw&amp;ust=144828376598536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source=images&amp;cd=&amp;cad=rja&amp;uact=8&amp;ved=0ahUKEwj_uOvcqaLJAhVI_g4KHfJIC_kQjRwIBw&amp;url=http://www.pvda.nl/berichten/2014/11/Kom+naar+het+congres+januari+2015&amp;bvm=bv.108194040,d.ZWU&amp;psig=AFQjCNEW5lbZa67vrCbzJOmQyXNyLLN3Hw&amp;ust=1448223125361768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8.jpeg"/><Relationship Id="rId4" Type="http://schemas.openxmlformats.org/officeDocument/2006/relationships/hyperlink" Target="http://www.google.nl/url?sa=i&amp;rct=j&amp;q=&amp;esrc=s&amp;source=images&amp;cd=&amp;cad=rja&amp;uact=8&amp;ved=0ahUKEwiR5erEwKHJAhXGjg8KHfCyDuEQjRwIBw&amp;url=http://www.brabant.nl/politiek-en-bestuur/provinciale-staten/statenleden-en-fracties/fractievoorzitters-en-fractieleden/pvv.aspx&amp;psig=AFQjCNGGCCb8YIHjqFLTz2s7x_dc1lBR_A&amp;ust=14481948707309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nl/url?sa=i&amp;rct=j&amp;q=&amp;esrc=s&amp;source=images&amp;cd=&amp;cad=rja&amp;uact=8&amp;ved=0ahUKEwiJ7auxzaHJAhXFfA8KHfE-C1IQjRwIBw&amp;url=https://twitter.com/fleurgraeper/status/446970848029990912&amp;psig=AFQjCNFA3Bgnde195Tk9tf7lxEhdyev61w&amp;ust=144819833572492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in_sj1rqLJAhVDDw8KHX4UDSUQjRwIBw&amp;url=http://partijvandedingen.nl/author/admin/page/24&amp;psig=AFQjCNHTiQBWzYHnQCtkDq8VOO8_OXZZ3g&amp;ust=1448224501958248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google.nl/url?sa=i&amp;rct=j&amp;q=&amp;esrc=s&amp;source=images&amp;cd=&amp;cad=rja&amp;uact=8&amp;ved=0ahUKEwiZmpGYr6LJAhWEHg8KHbFiDYMQjRwIBw&amp;url=https://digitalehofstad.wordpress.com/2012/05/15/aftrap-verkiezingscampagne-12-09-2012-g500/&amp;psig=AFQjCNFtS4g6q2v6zx4AdlugPFBz60vCeQ&amp;ust=144822456519082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nl/url?sa=i&amp;rct=j&amp;q=&amp;esrc=s&amp;source=images&amp;cd=&amp;cad=rja&amp;uact=8&amp;ved=0ahUKEwjiiJucsKLJAhVGYg8KHTBZAlEQjRwIBw&amp;url=http://oudeijsselstreek.sp.nl/afdeling&amp;psig=AFQjCNHbL0V3CHAdkdpEOv9RY0VLyKvAcA&amp;ust=1448224860021807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nl/url?sa=i&amp;rct=j&amp;q=&amp;esrc=s&amp;source=images&amp;cd=&amp;cad=rja&amp;uact=8&amp;ved=0ahUKEwj6psS-r6LJAhVGdQ8KHdqVBi8QjRwIBw&amp;url=http://www.vvddenhaag.nl/campagne-2/&amp;psig=AFQjCNGePCnLERIb4JNCtM3hNlM-DVtrfw&amp;ust=1448224648573431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kstvak 2"/>
          <p:cNvSpPr txBox="1">
            <a:spLocks noChangeArrowheads="1"/>
          </p:cNvSpPr>
          <p:nvPr/>
        </p:nvSpPr>
        <p:spPr bwMode="auto">
          <a:xfrm>
            <a:off x="4886325" y="2216150"/>
            <a:ext cx="386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000" b="1" dirty="0" smtClean="0"/>
              <a:t>Is de ledenpartij achterhaald?</a:t>
            </a:r>
          </a:p>
        </p:txBody>
      </p:sp>
      <p:sp>
        <p:nvSpPr>
          <p:cNvPr id="5123" name="Tekstvak 3"/>
          <p:cNvSpPr txBox="1">
            <a:spLocks noChangeArrowheads="1"/>
          </p:cNvSpPr>
          <p:nvPr/>
        </p:nvSpPr>
        <p:spPr bwMode="auto">
          <a:xfrm>
            <a:off x="4960073" y="5163851"/>
            <a:ext cx="375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Josje</a:t>
            </a: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den Ridder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Langzame ontwikkeling naar </a:t>
            </a:r>
            <a:r>
              <a:rPr lang="nl-NL" i="1" dirty="0" err="1" smtClean="0"/>
              <a:t>multispeed</a:t>
            </a:r>
            <a:r>
              <a:rPr lang="nl-NL" dirty="0" smtClean="0"/>
              <a:t> partij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Lossere lidmaatschapsvormen: “relatiedifferentiatie”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Niet-leden mogen meepraten</a:t>
            </a:r>
          </a:p>
          <a:p>
            <a:pPr lvl="1">
              <a:buNone/>
            </a:pPr>
            <a:r>
              <a:rPr lang="nl-NL" dirty="0" smtClean="0"/>
              <a:t>		VVD: “</a:t>
            </a:r>
            <a:r>
              <a:rPr lang="nl-NL" i="1" dirty="0" smtClean="0"/>
              <a:t>VVD omvormen tot </a:t>
            </a:r>
          </a:p>
          <a:p>
            <a:pPr lvl="1">
              <a:buNone/>
            </a:pPr>
            <a:r>
              <a:rPr lang="nl-NL" i="1" dirty="0" smtClean="0"/>
              <a:t>		netwerkpartij waar elke liberale </a:t>
            </a:r>
          </a:p>
          <a:p>
            <a:pPr lvl="1">
              <a:buNone/>
            </a:pPr>
            <a:r>
              <a:rPr lang="nl-NL" i="1" dirty="0" smtClean="0"/>
              <a:t>		kiezer welkom is</a:t>
            </a:r>
            <a:r>
              <a:rPr lang="nl-NL" dirty="0" smtClean="0"/>
              <a:t>”</a:t>
            </a:r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Niet-leden mogen meestemmen</a:t>
            </a:r>
          </a:p>
          <a:p>
            <a:r>
              <a:rPr lang="nl-NL" dirty="0" smtClean="0"/>
              <a:t>	PvdA: open voorverkiezingen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595" y="2258244"/>
            <a:ext cx="3173187" cy="320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margotkraneveldt.pvda.nl/wp-content/themes/pvda_persoonlijk/functions/modules/upload/thirdparty/phpthumb/phpThumb.php?w=250&amp;h=&amp;zc=1&amp;src=http://margotkraneveldt.productie.pvda.nl/wp-content/blogs.dir/393/pvda_files/1379853827Posterinwor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395" y="2231779"/>
            <a:ext cx="23812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/>
              <a:t>Multispeed</a:t>
            </a:r>
            <a:r>
              <a:rPr lang="nl-NL" dirty="0" smtClean="0"/>
              <a:t> partij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Formele leden</a:t>
            </a:r>
          </a:p>
          <a:p>
            <a:r>
              <a:rPr lang="nl-NL" dirty="0" smtClean="0"/>
              <a:t>	 </a:t>
            </a:r>
            <a:r>
              <a:rPr lang="nl-NL" dirty="0" smtClean="0"/>
              <a:t>maar meer open voor niet-leden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Leden en hebben inspraak (vaak direct) </a:t>
            </a:r>
            <a:r>
              <a:rPr lang="nl-NL" dirty="0" smtClean="0"/>
              <a:t>over statuten,</a:t>
            </a:r>
            <a:r>
              <a:rPr lang="nl-NL" dirty="0" smtClean="0"/>
              <a:t>	inhoud, </a:t>
            </a:r>
            <a:r>
              <a:rPr lang="nl-NL" dirty="0" smtClean="0"/>
              <a:t>	kandidaten</a:t>
            </a:r>
            <a:endParaRPr lang="nl-NL" dirty="0" smtClean="0"/>
          </a:p>
          <a:p>
            <a:r>
              <a:rPr lang="nl-NL" dirty="0" smtClean="0"/>
              <a:t>- Niet-leden mogen </a:t>
            </a:r>
            <a:r>
              <a:rPr lang="nl-NL" dirty="0" smtClean="0"/>
              <a:t>meestemmen (over </a:t>
            </a:r>
            <a:r>
              <a:rPr lang="nl-NL" dirty="0" smtClean="0"/>
              <a:t>kandidaten, inhoud)</a:t>
            </a:r>
          </a:p>
          <a:p>
            <a:endParaRPr lang="nl-NL" dirty="0" smtClean="0"/>
          </a:p>
          <a:p>
            <a:r>
              <a:rPr lang="nl-NL" dirty="0" smtClean="0"/>
              <a:t>Voordelen?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Inclusiever: participatie binnen partijen staat ook open voor niet-	</a:t>
            </a:r>
            <a:r>
              <a:rPr lang="nl-NL" dirty="0" smtClean="0"/>
              <a:t>leden</a:t>
            </a:r>
          </a:p>
          <a:p>
            <a:pPr>
              <a:buFontTx/>
              <a:buChar char="-"/>
            </a:pPr>
            <a:r>
              <a:rPr lang="nl-NL" dirty="0" smtClean="0"/>
              <a:t>Deels oplossing voor dalende ledentallen</a:t>
            </a:r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Problemen?</a:t>
            </a:r>
            <a:endParaRPr lang="nl-NL" dirty="0" smtClean="0"/>
          </a:p>
          <a:p>
            <a:pPr lvl="1">
              <a:buFontTx/>
              <a:buChar char="-"/>
            </a:pPr>
            <a:r>
              <a:rPr lang="nl-NL" dirty="0" smtClean="0"/>
              <a:t>W</a:t>
            </a:r>
            <a:r>
              <a:rPr lang="nl-NL" dirty="0" smtClean="0"/>
              <a:t>aarom </a:t>
            </a:r>
            <a:r>
              <a:rPr lang="nl-NL" dirty="0" smtClean="0"/>
              <a:t>nog lid zijn</a:t>
            </a:r>
            <a:r>
              <a:rPr lang="nl-NL" dirty="0" smtClean="0"/>
              <a:t>? </a:t>
            </a:r>
            <a:r>
              <a:rPr lang="nl-NL" dirty="0" smtClean="0">
                <a:sym typeface="Wingdings" pitchFamily="2" charset="2"/>
              </a:rPr>
              <a:t> andere financiering nodig</a:t>
            </a:r>
            <a:endParaRPr lang="nl-NL" dirty="0" smtClean="0"/>
          </a:p>
          <a:p>
            <a:pPr lvl="1">
              <a:buFontTx/>
              <a:buChar char="-"/>
            </a:pPr>
            <a:r>
              <a:rPr lang="nl-NL" dirty="0" smtClean="0"/>
              <a:t>A</a:t>
            </a:r>
            <a:r>
              <a:rPr lang="nl-NL" dirty="0" smtClean="0"/>
              <a:t>chterban </a:t>
            </a:r>
            <a:r>
              <a:rPr lang="nl-NL" dirty="0" smtClean="0"/>
              <a:t>minder stabiel </a:t>
            </a:r>
            <a:r>
              <a:rPr lang="nl-NL" dirty="0" smtClean="0">
                <a:sym typeface="Wingdings" pitchFamily="2" charset="2"/>
              </a:rPr>
              <a:t> partij minder </a:t>
            </a:r>
            <a:r>
              <a:rPr lang="nl-NL" dirty="0" smtClean="0">
                <a:sym typeface="Wingdings" pitchFamily="2" charset="2"/>
              </a:rPr>
              <a:t>voorspelbaar (in theorie)</a:t>
            </a:r>
            <a:endParaRPr lang="nl-NL" dirty="0" smtClean="0"/>
          </a:p>
          <a:p>
            <a:pPr lvl="1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 kaderpartij en netwerkpartij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 smtClean="0"/>
              <a:t>- Open kaderpartij: partij rond kandidaten (fractie centraal)</a:t>
            </a:r>
          </a:p>
          <a:p>
            <a:pPr marL="342900" indent="-342900"/>
            <a:r>
              <a:rPr lang="nl-NL" dirty="0" smtClean="0"/>
              <a:t>- Netwerkpartij: partij rond partijleider</a:t>
            </a:r>
          </a:p>
          <a:p>
            <a:pPr marL="342900" indent="-342900"/>
            <a:r>
              <a:rPr lang="nl-NL" dirty="0" smtClean="0"/>
              <a:t>- Kiezers mogen meepraten en stemmen over inhoud en kandidaten</a:t>
            </a:r>
          </a:p>
          <a:p>
            <a:pPr marL="342900" indent="-342900"/>
            <a:endParaRPr lang="nl-NL" dirty="0" smtClean="0"/>
          </a:p>
          <a:p>
            <a:r>
              <a:rPr lang="nl-NL" dirty="0" smtClean="0"/>
              <a:t>Voordelen?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Oplossing voor dalende ledentallen</a:t>
            </a:r>
          </a:p>
          <a:p>
            <a:pPr>
              <a:buFontTx/>
              <a:buChar char="-"/>
            </a:pPr>
            <a:r>
              <a:rPr lang="nl-NL" dirty="0" smtClean="0"/>
              <a:t> Participatie voor wie dat wil</a:t>
            </a:r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Problemen?</a:t>
            </a:r>
            <a:endParaRPr lang="nl-NL" dirty="0" smtClean="0"/>
          </a:p>
          <a:p>
            <a:pPr lvl="1">
              <a:buFontTx/>
              <a:buChar char="-"/>
            </a:pPr>
            <a:r>
              <a:rPr lang="nl-NL" dirty="0" smtClean="0"/>
              <a:t>fluïde achterban</a:t>
            </a:r>
            <a:r>
              <a:rPr lang="nl-NL" dirty="0" smtClean="0">
                <a:sym typeface="Wingdings" pitchFamily="2" charset="2"/>
              </a:rPr>
              <a:t> partij minder voorspelbaar</a:t>
            </a:r>
          </a:p>
          <a:p>
            <a:pPr lvl="1">
              <a:buFontTx/>
              <a:buChar char="-"/>
            </a:pPr>
            <a:r>
              <a:rPr lang="nl-NL" dirty="0" smtClean="0">
                <a:sym typeface="Wingdings" pitchFamily="2" charset="2"/>
              </a:rPr>
              <a:t>hoe financieren en organiseren</a:t>
            </a:r>
            <a:r>
              <a:rPr lang="nl-NL" dirty="0" smtClean="0">
                <a:sym typeface="Wingdings" pitchFamily="2" charset="2"/>
              </a:rPr>
              <a:t>? </a:t>
            </a:r>
          </a:p>
          <a:p>
            <a:pPr lvl="1">
              <a:buFontTx/>
              <a:buChar char="-"/>
            </a:pPr>
            <a:r>
              <a:rPr lang="nl-NL" dirty="0" smtClean="0">
                <a:sym typeface="Wingdings" pitchFamily="2" charset="2"/>
              </a:rPr>
              <a:t>a</a:t>
            </a:r>
            <a:r>
              <a:rPr lang="nl-NL" dirty="0" smtClean="0">
                <a:sym typeface="Wingdings" pitchFamily="2" charset="2"/>
              </a:rPr>
              <a:t>anwezigheid op diverse politieke niveaus: </a:t>
            </a:r>
            <a:r>
              <a:rPr lang="nl-NL" dirty="0" err="1" smtClean="0">
                <a:sym typeface="Wingdings" pitchFamily="2" charset="2"/>
              </a:rPr>
              <a:t>f</a:t>
            </a:r>
            <a:r>
              <a:rPr lang="nl-NL" dirty="0" err="1" smtClean="0">
                <a:sym typeface="Wingdings" pitchFamily="2" charset="2"/>
              </a:rPr>
              <a:t>ranchise-systeem</a:t>
            </a:r>
            <a:r>
              <a:rPr lang="nl-NL" dirty="0" smtClean="0">
                <a:sym typeface="Wingdings" pitchFamily="2" charset="2"/>
              </a:rPr>
              <a:t>?</a:t>
            </a:r>
            <a:endParaRPr lang="nl-NL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endParaRPr lang="nl-NL" dirty="0" smtClean="0"/>
          </a:p>
          <a:p>
            <a:pPr lvl="1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6149" name="Picture 5" descr="http://vpnfractie.files.wordpress.com/2014/12/cropped-cropped-logo-medium-zonder-wi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684" y="293915"/>
            <a:ext cx="2463941" cy="171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Gesloten kaderpartij en </a:t>
            </a:r>
            <a:r>
              <a:rPr lang="nl-NL" dirty="0" err="1" smtClean="0"/>
              <a:t>business-firm</a:t>
            </a:r>
            <a:r>
              <a:rPr lang="nl-NL" dirty="0" smtClean="0"/>
              <a:t> partij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 smtClean="0"/>
              <a:t>Gesloten kaderpartij: partij rond kandidaten</a:t>
            </a:r>
          </a:p>
          <a:p>
            <a:pPr marL="342900" indent="-342900"/>
            <a:r>
              <a:rPr lang="nl-NL" dirty="0" err="1" smtClean="0"/>
              <a:t>Business-firm</a:t>
            </a:r>
            <a:r>
              <a:rPr lang="nl-NL" dirty="0" smtClean="0"/>
              <a:t> partij: partij rond partijleider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Geen </a:t>
            </a:r>
            <a:r>
              <a:rPr lang="nl-NL" dirty="0" smtClean="0"/>
              <a:t>inspraak (voor leden of </a:t>
            </a:r>
            <a:r>
              <a:rPr lang="nl-NL" dirty="0" smtClean="0"/>
              <a:t>niet-leden)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Wel</a:t>
            </a:r>
            <a:r>
              <a:rPr lang="nl-NL" dirty="0" smtClean="0"/>
              <a:t>: vrijwilligers, donateurs, kandidaten</a:t>
            </a:r>
          </a:p>
          <a:p>
            <a:endParaRPr lang="nl-NL" dirty="0" smtClean="0"/>
          </a:p>
          <a:p>
            <a:r>
              <a:rPr lang="nl-NL" dirty="0" smtClean="0"/>
              <a:t>Voordelen:</a:t>
            </a:r>
          </a:p>
          <a:p>
            <a:pPr>
              <a:buFontTx/>
              <a:buChar char="-"/>
            </a:pPr>
            <a:r>
              <a:rPr lang="nl-NL" dirty="0" smtClean="0"/>
              <a:t> geen spanning tussen leden en niet-leden</a:t>
            </a:r>
          </a:p>
          <a:p>
            <a:pPr>
              <a:buFontTx/>
              <a:buChar char="-"/>
            </a:pPr>
            <a:r>
              <a:rPr lang="nl-NL" dirty="0" smtClean="0"/>
              <a:t> geen wisselende achterban die inspraak heeft</a:t>
            </a:r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Spanning </a:t>
            </a:r>
          </a:p>
          <a:p>
            <a:pPr lvl="1">
              <a:buFontTx/>
              <a:buChar char="-"/>
            </a:pPr>
            <a:r>
              <a:rPr lang="nl-NL" dirty="0" smtClean="0">
                <a:sym typeface="Wingdings" pitchFamily="2" charset="2"/>
              </a:rPr>
              <a:t>hoe financieren en organiseren?</a:t>
            </a:r>
          </a:p>
          <a:p>
            <a:pPr lvl="1">
              <a:buFontTx/>
              <a:buChar char="-"/>
            </a:pPr>
            <a:r>
              <a:rPr lang="nl-NL" dirty="0" smtClean="0">
                <a:sym typeface="Wingdings" pitchFamily="2" charset="2"/>
              </a:rPr>
              <a:t>hoe </a:t>
            </a:r>
            <a:r>
              <a:rPr lang="nl-NL" dirty="0" smtClean="0">
                <a:sym typeface="Wingdings" pitchFamily="2" charset="2"/>
              </a:rPr>
              <a:t>stabiel op de lange </a:t>
            </a:r>
            <a:r>
              <a:rPr lang="nl-NL" dirty="0" smtClean="0">
                <a:sym typeface="Wingdings" pitchFamily="2" charset="2"/>
              </a:rPr>
              <a:t>termijn (vooral bij één leider)</a:t>
            </a:r>
            <a:endParaRPr lang="nl-NL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nl-NL" dirty="0" smtClean="0"/>
              <a:t>geen </a:t>
            </a:r>
            <a:r>
              <a:rPr lang="nl-NL" dirty="0" smtClean="0"/>
              <a:t>participatie van kiezers tussen verkiezingen </a:t>
            </a:r>
          </a:p>
          <a:p>
            <a:pPr lvl="1">
              <a:buNone/>
            </a:pPr>
            <a:r>
              <a:rPr lang="nl-NL" dirty="0" smtClean="0"/>
              <a:t>	</a:t>
            </a:r>
          </a:p>
          <a:p>
            <a:pPr lvl="1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Dalende ledentallen &amp; Discussie over wenselijkheid partijleden </a:t>
            </a:r>
          </a:p>
          <a:p>
            <a:pPr>
              <a:buFont typeface="Wingdings"/>
              <a:buChar char="Ø"/>
            </a:pPr>
            <a:r>
              <a:rPr lang="nl-NL" b="1" dirty="0" smtClean="0">
                <a:solidFill>
                  <a:schemeClr val="tx1"/>
                </a:solidFill>
                <a:sym typeface="Wingdings" pitchFamily="2" charset="2"/>
              </a:rPr>
              <a:t>Is de ledenpartij achterhaald? </a:t>
            </a:r>
          </a:p>
          <a:p>
            <a:endParaRPr lang="nl-NL" b="1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nl-NL" dirty="0" smtClean="0"/>
              <a:t>Maar</a:t>
            </a:r>
            <a:r>
              <a:rPr lang="nl-NL" dirty="0" smtClean="0"/>
              <a:t>: andere partijmodellen kennen ook </a:t>
            </a:r>
            <a:r>
              <a:rPr lang="nl-NL" dirty="0" smtClean="0"/>
              <a:t>problemen</a:t>
            </a:r>
          </a:p>
          <a:p>
            <a:pPr>
              <a:buFontTx/>
              <a:buChar char="-"/>
            </a:pPr>
            <a:r>
              <a:rPr lang="nl-NL" dirty="0" smtClean="0"/>
              <a:t>Partijen als vehikel voor participatie</a:t>
            </a:r>
          </a:p>
          <a:p>
            <a:pPr>
              <a:buFontTx/>
              <a:buChar char="-"/>
            </a:pPr>
            <a:r>
              <a:rPr lang="nl-NL" dirty="0" smtClean="0"/>
              <a:t>Stabiliteit op langere termijn</a:t>
            </a:r>
          </a:p>
          <a:p>
            <a:pPr>
              <a:buFontTx/>
              <a:buChar char="-"/>
            </a:pPr>
            <a:r>
              <a:rPr lang="nl-NL" dirty="0" smtClean="0"/>
              <a:t>Aanwezigheid op diverse politieke niveaus</a:t>
            </a:r>
          </a:p>
          <a:p>
            <a:pPr>
              <a:buFontTx/>
              <a:buChar char="-"/>
            </a:pPr>
            <a:r>
              <a:rPr lang="nl-NL" dirty="0" smtClean="0"/>
              <a:t>Andere manieren van financiering nodig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Gevolgen voor de manier waarop de democratie werkt</a:t>
            </a:r>
          </a:p>
          <a:p>
            <a:r>
              <a:rPr lang="nl-NL" dirty="0" smtClean="0"/>
              <a:t>o.a. 	- stabiliteit van het partijensysteem</a:t>
            </a:r>
          </a:p>
          <a:p>
            <a:r>
              <a:rPr lang="nl-NL" dirty="0" smtClean="0"/>
              <a:t>	</a:t>
            </a:r>
            <a:r>
              <a:rPr lang="nl-NL" dirty="0" smtClean="0"/>
              <a:t>- verbinding tussen politieke niveaus</a:t>
            </a:r>
          </a:p>
          <a:p>
            <a:r>
              <a:rPr lang="nl-NL" dirty="0" smtClean="0"/>
              <a:t>	</a:t>
            </a:r>
            <a:r>
              <a:rPr lang="nl-NL" dirty="0" smtClean="0"/>
              <a:t>- directe democratie als aanvulling </a:t>
            </a: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hebben we het over?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Politieke partij </a:t>
            </a:r>
            <a:r>
              <a:rPr lang="nl-NL" dirty="0" smtClean="0"/>
              <a:t>= groep die kandidaten stelt voor de verkiezing van openbare functies </a:t>
            </a:r>
            <a:r>
              <a:rPr lang="nl-NL" sz="1400" dirty="0" smtClean="0"/>
              <a:t>(minimum definitie, Sartori 1976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b="1" dirty="0" smtClean="0"/>
              <a:t>Ledenpartij</a:t>
            </a:r>
            <a:r>
              <a:rPr lang="nl-NL" dirty="0" smtClean="0"/>
              <a:t> = partij die er naar </a:t>
            </a:r>
            <a:r>
              <a:rPr lang="nl-NL" u="sng" dirty="0" smtClean="0"/>
              <a:t>streeft</a:t>
            </a:r>
            <a:r>
              <a:rPr lang="nl-NL" dirty="0" smtClean="0"/>
              <a:t> burgers </a:t>
            </a:r>
            <a:r>
              <a:rPr lang="nl-NL" u="sng" dirty="0" smtClean="0"/>
              <a:t>formeel lid </a:t>
            </a:r>
            <a:r>
              <a:rPr lang="nl-NL" dirty="0" smtClean="0"/>
              <a:t>te maken en een </a:t>
            </a:r>
            <a:r>
              <a:rPr lang="nl-NL" u="sng" dirty="0" smtClean="0"/>
              <a:t>stabiele buitenparlementaire organisatie </a:t>
            </a:r>
            <a:r>
              <a:rPr lang="nl-NL" dirty="0" smtClean="0"/>
              <a:t>heeft waarin </a:t>
            </a:r>
            <a:r>
              <a:rPr lang="nl-NL" u="sng" dirty="0" smtClean="0"/>
              <a:t>vrijwilligers</a:t>
            </a:r>
            <a:r>
              <a:rPr lang="nl-NL" dirty="0" smtClean="0"/>
              <a:t> (een deel van) de werkzaamheden uitvoeren </a:t>
            </a:r>
            <a:r>
              <a:rPr lang="nl-NL" sz="1400" dirty="0" smtClean="0"/>
              <a:t>(</a:t>
            </a:r>
            <a:r>
              <a:rPr lang="nl-NL" sz="1400" dirty="0" err="1" smtClean="0"/>
              <a:t>Scarrow</a:t>
            </a:r>
            <a:r>
              <a:rPr lang="nl-NL" sz="1400" dirty="0" smtClean="0"/>
              <a:t> 1996)</a:t>
            </a:r>
          </a:p>
          <a:p>
            <a:endParaRPr lang="nl-NL" dirty="0" smtClean="0"/>
          </a:p>
          <a:p>
            <a:r>
              <a:rPr lang="nl-NL" b="1" dirty="0" smtClean="0"/>
              <a:t>Partijlidmaatschap</a:t>
            </a:r>
            <a:r>
              <a:rPr lang="nl-NL" dirty="0" smtClean="0"/>
              <a:t> </a:t>
            </a:r>
            <a:r>
              <a:rPr lang="nl-NL" dirty="0" smtClean="0"/>
              <a:t>= organisatorische verbinding tussen individu en partij, waarbij het individu bepaalde rechten en plichten heeft </a:t>
            </a:r>
            <a:r>
              <a:rPr lang="nl-NL" sz="1400" dirty="0" smtClean="0"/>
              <a:t>(</a:t>
            </a:r>
            <a:r>
              <a:rPr lang="nl-NL" sz="1400" dirty="0" err="1" smtClean="0"/>
              <a:t>Heidar</a:t>
            </a:r>
            <a:r>
              <a:rPr lang="nl-NL" sz="1400" dirty="0" smtClean="0"/>
              <a:t> 2006) </a:t>
            </a:r>
          </a:p>
          <a:p>
            <a:pPr marL="342900" indent="-342900">
              <a:buAutoNum type="arabicParenR"/>
            </a:pPr>
            <a:r>
              <a:rPr lang="nl-NL" dirty="0" smtClean="0"/>
              <a:t>Formeel</a:t>
            </a:r>
          </a:p>
          <a:p>
            <a:pPr marL="342900" indent="-342900">
              <a:buAutoNum type="arabicParenR"/>
            </a:pPr>
            <a:r>
              <a:rPr lang="nl-NL" dirty="0" smtClean="0"/>
              <a:t>Individueel</a:t>
            </a:r>
          </a:p>
          <a:p>
            <a:pPr marL="342900" indent="-342900">
              <a:buAutoNum type="arabicParenR"/>
            </a:pPr>
            <a:r>
              <a:rPr lang="nl-NL" dirty="0" smtClean="0"/>
              <a:t>Bewust</a:t>
            </a:r>
          </a:p>
          <a:p>
            <a:pPr marL="342900" indent="-342900">
              <a:buAutoNum type="arabicParenR"/>
            </a:pPr>
            <a:r>
              <a:rPr lang="nl-NL" dirty="0" smtClean="0"/>
              <a:t>Rechten en plichten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vda.nl/data/catalog/4/s1/2629/26297/20/Cong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81" y="2426655"/>
            <a:ext cx="3147578" cy="212268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Ledenpartij =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9257" y="1860098"/>
            <a:ext cx="4129200" cy="2711902"/>
          </a:xfrm>
        </p:spPr>
        <p:txBody>
          <a:bodyPr/>
          <a:lstStyle/>
          <a:p>
            <a:r>
              <a:rPr lang="nl-NL" dirty="0" smtClean="0"/>
              <a:t>Functieverlies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838325"/>
            <a:ext cx="4240800" cy="2722789"/>
          </a:xfrm>
        </p:spPr>
        <p:txBody>
          <a:bodyPr/>
          <a:lstStyle/>
          <a:p>
            <a:r>
              <a:rPr lang="nl-NL" dirty="0" smtClean="0"/>
              <a:t>Dalende ledentallen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82BA6-6CEA-477E-BB0B-918A08A6EC61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EEEEF-8987-4C5D-97D0-48C1A6458935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326572" y="5283200"/>
            <a:ext cx="8577943" cy="9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Partijen zonder 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leden</a:t>
            </a:r>
          </a:p>
        </p:txBody>
      </p:sp>
      <p:pic>
        <p:nvPicPr>
          <p:cNvPr id="10" name="Picture 2" descr="http://www.brabant.nl/-/media/Brabant20/Politiek%20en%20bestuur/Provinciale%20Staten/Partijen/LOGO%20PV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0785" y="5011649"/>
            <a:ext cx="4530394" cy="1234440"/>
          </a:xfrm>
          <a:prstGeom prst="rect">
            <a:avLst/>
          </a:prstGeom>
          <a:noFill/>
        </p:spPr>
      </p:pic>
      <p:cxnSp>
        <p:nvCxnSpPr>
          <p:cNvPr id="13" name="Rechte verbindingslijn 12"/>
          <p:cNvCxnSpPr/>
          <p:nvPr/>
        </p:nvCxnSpPr>
        <p:spPr>
          <a:xfrm>
            <a:off x="286327" y="2216727"/>
            <a:ext cx="3639128" cy="2438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>
            <a:off x="230910" y="2272145"/>
            <a:ext cx="3620654" cy="24106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afiek 13"/>
          <p:cNvGraphicFramePr/>
          <p:nvPr/>
        </p:nvGraphicFramePr>
        <p:xfrm>
          <a:off x="4800600" y="2253343"/>
          <a:ext cx="3418114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8" name="Rechte verbindingslijn met pijl 17"/>
          <p:cNvCxnSpPr/>
          <p:nvPr/>
        </p:nvCxnSpPr>
        <p:spPr>
          <a:xfrm>
            <a:off x="5802086" y="2481943"/>
            <a:ext cx="1556657" cy="13171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Ledenpartij -  iets genuanceerder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9257" y="1860098"/>
            <a:ext cx="4129200" cy="2711902"/>
          </a:xfrm>
        </p:spPr>
        <p:txBody>
          <a:bodyPr/>
          <a:lstStyle/>
          <a:p>
            <a:r>
              <a:rPr lang="nl-NL" b="1" dirty="0" smtClean="0"/>
              <a:t>Functieverlies</a:t>
            </a:r>
          </a:p>
          <a:p>
            <a:endParaRPr lang="nl-NL" dirty="0" smtClean="0"/>
          </a:p>
          <a:p>
            <a:r>
              <a:rPr lang="nl-NL" dirty="0" smtClean="0"/>
              <a:t>Communicatie</a:t>
            </a:r>
          </a:p>
          <a:p>
            <a:r>
              <a:rPr lang="nl-NL" dirty="0" smtClean="0"/>
              <a:t>Mobilisatie</a:t>
            </a:r>
          </a:p>
          <a:p>
            <a:r>
              <a:rPr lang="nl-NL" dirty="0" smtClean="0"/>
              <a:t>Partijorganisatie</a:t>
            </a:r>
          </a:p>
          <a:p>
            <a:r>
              <a:rPr lang="nl-NL" dirty="0" smtClean="0"/>
              <a:t>Financiering</a:t>
            </a:r>
          </a:p>
          <a:p>
            <a:r>
              <a:rPr lang="nl-NL" dirty="0" smtClean="0"/>
              <a:t>Reservoir van kandidaten</a:t>
            </a:r>
          </a:p>
          <a:p>
            <a:r>
              <a:rPr lang="nl-NL" dirty="0" smtClean="0"/>
              <a:t>Rekrutering en selectie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838325"/>
            <a:ext cx="4240800" cy="2722789"/>
          </a:xfrm>
        </p:spPr>
        <p:txBody>
          <a:bodyPr/>
          <a:lstStyle/>
          <a:p>
            <a:r>
              <a:rPr lang="nl-NL" b="1" dirty="0" smtClean="0"/>
              <a:t>Dalende ledentallen</a:t>
            </a:r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Nooit veel leden</a:t>
            </a:r>
          </a:p>
          <a:p>
            <a:pPr>
              <a:buFontTx/>
              <a:buChar char="-"/>
            </a:pPr>
            <a:r>
              <a:rPr lang="nl-NL" dirty="0" smtClean="0"/>
              <a:t>Stabilisatie na 2000</a:t>
            </a:r>
          </a:p>
          <a:p>
            <a:pPr>
              <a:buFontTx/>
              <a:buChar char="-"/>
            </a:pPr>
            <a:r>
              <a:rPr lang="nl-NL" dirty="0" smtClean="0"/>
              <a:t>Sommige (kleinere) partijen groeien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82BA6-6CEA-477E-BB0B-918A08A6EC61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EEEEF-8987-4C5D-97D0-48C1A6458935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326572" y="4648200"/>
            <a:ext cx="8577943" cy="15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Partijen zonder leden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Nieuwe partijen </a:t>
            </a:r>
            <a:r>
              <a:rPr kumimoji="0" lang="nl-NL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mét</a:t>
            </a:r>
            <a:r>
              <a:rPr kumimoji="0" lang="nl-NL" sz="1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leden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Oude partijen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blijven werven</a:t>
            </a:r>
            <a:endParaRPr kumimoji="0" lang="nl-NL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Vermenigvuldigen 20"/>
          <p:cNvSpPr/>
          <p:nvPr/>
        </p:nvSpPr>
        <p:spPr>
          <a:xfrm>
            <a:off x="2166257" y="2612571"/>
            <a:ext cx="293914" cy="2394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ermenigvuldigen 21"/>
          <p:cNvSpPr/>
          <p:nvPr/>
        </p:nvSpPr>
        <p:spPr>
          <a:xfrm>
            <a:off x="1785257" y="2917371"/>
            <a:ext cx="293914" cy="23948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Vermenigvuldigen 22"/>
          <p:cNvSpPr/>
          <p:nvPr/>
        </p:nvSpPr>
        <p:spPr>
          <a:xfrm>
            <a:off x="2318657" y="3243943"/>
            <a:ext cx="304800" cy="2830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ermenigvuldigen 23"/>
          <p:cNvSpPr/>
          <p:nvPr/>
        </p:nvSpPr>
        <p:spPr>
          <a:xfrm>
            <a:off x="1850572" y="3548743"/>
            <a:ext cx="304800" cy="2830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lus 24"/>
          <p:cNvSpPr/>
          <p:nvPr/>
        </p:nvSpPr>
        <p:spPr>
          <a:xfrm>
            <a:off x="3429001" y="3929743"/>
            <a:ext cx="261257" cy="272143"/>
          </a:xfrm>
          <a:prstGeom prst="mathPlus">
            <a:avLst/>
          </a:prstGeom>
          <a:solidFill>
            <a:schemeClr val="accent6">
              <a:lumMod val="50000"/>
              <a:lumOff val="50000"/>
            </a:schemeClr>
          </a:solidFill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lus 25"/>
          <p:cNvSpPr/>
          <p:nvPr/>
        </p:nvSpPr>
        <p:spPr>
          <a:xfrm>
            <a:off x="3135086" y="4234543"/>
            <a:ext cx="261257" cy="272143"/>
          </a:xfrm>
          <a:prstGeom prst="mathPlus">
            <a:avLst/>
          </a:prstGeom>
          <a:solidFill>
            <a:schemeClr val="accent6">
              <a:lumMod val="50000"/>
              <a:lumOff val="50000"/>
            </a:schemeClr>
          </a:solidFill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lus 26"/>
          <p:cNvSpPr/>
          <p:nvPr/>
        </p:nvSpPr>
        <p:spPr>
          <a:xfrm>
            <a:off x="2198915" y="3570514"/>
            <a:ext cx="261257" cy="272143"/>
          </a:xfrm>
          <a:prstGeom prst="mathPlus">
            <a:avLst/>
          </a:prstGeom>
          <a:solidFill>
            <a:schemeClr val="accent6">
              <a:lumMod val="50000"/>
              <a:lumOff val="50000"/>
            </a:schemeClr>
          </a:solidFill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s://pbs.twimg.com/media/BjP0Cb8CQAAk4t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314" y="4206830"/>
            <a:ext cx="3439885" cy="1805940"/>
          </a:xfrm>
          <a:prstGeom prst="rect">
            <a:avLst/>
          </a:prstGeom>
          <a:noFill/>
        </p:spPr>
      </p:pic>
      <p:sp>
        <p:nvSpPr>
          <p:cNvPr id="17" name="Plus 16"/>
          <p:cNvSpPr/>
          <p:nvPr/>
        </p:nvSpPr>
        <p:spPr>
          <a:xfrm>
            <a:off x="2732316" y="3254829"/>
            <a:ext cx="261257" cy="272143"/>
          </a:xfrm>
          <a:prstGeom prst="mathPlus">
            <a:avLst/>
          </a:prstGeom>
          <a:solidFill>
            <a:schemeClr val="accent6">
              <a:lumMod val="50000"/>
              <a:lumOff val="50000"/>
            </a:schemeClr>
          </a:solidFill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Dus? Is de ledenpartij achterhaald?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 Partijleden zijn niet noodzakelijk, maar nog steeds waardevol</a:t>
            </a:r>
          </a:p>
          <a:p>
            <a:pPr>
              <a:buFontTx/>
              <a:buChar char="-"/>
            </a:pPr>
            <a:r>
              <a:rPr lang="nl-NL" dirty="0" smtClean="0"/>
              <a:t> Veel partijen zien de waarde van leden in</a:t>
            </a:r>
          </a:p>
          <a:p>
            <a:pPr>
              <a:buFontTx/>
              <a:buChar char="-"/>
            </a:pPr>
            <a:r>
              <a:rPr lang="nl-NL" dirty="0" smtClean="0"/>
              <a:t> Ledenpartij is in Nederland het meest gangbare model</a:t>
            </a:r>
          </a:p>
          <a:p>
            <a:pPr>
              <a:buFontTx/>
              <a:buChar char="-"/>
            </a:pPr>
            <a:endParaRPr lang="nl-NL" dirty="0" smtClean="0"/>
          </a:p>
          <a:p>
            <a:r>
              <a:rPr lang="nl-NL" dirty="0" smtClean="0"/>
              <a:t>Maar behoefte aan partijlidmaatschap bij burgers lijkt af te nemen:</a:t>
            </a:r>
          </a:p>
          <a:p>
            <a:pPr>
              <a:buFontTx/>
              <a:buChar char="-"/>
            </a:pPr>
            <a:r>
              <a:rPr lang="nl-NL" dirty="0" smtClean="0"/>
              <a:t> minder vaak lid van traditionele organisaties zoals partijen</a:t>
            </a:r>
          </a:p>
          <a:p>
            <a:pPr>
              <a:buFontTx/>
              <a:buChar char="-"/>
            </a:pPr>
            <a:r>
              <a:rPr lang="nl-NL" dirty="0" smtClean="0"/>
              <a:t> lidmaatschap is niet meer voor altijd</a:t>
            </a:r>
          </a:p>
          <a:p>
            <a:pPr>
              <a:buFontTx/>
              <a:buChar char="-"/>
            </a:pPr>
            <a:r>
              <a:rPr lang="nl-NL" dirty="0" smtClean="0"/>
              <a:t> electorale beweeglijkheid versus langjarig partijlidmaatschap</a:t>
            </a:r>
          </a:p>
          <a:p>
            <a:endParaRPr lang="nl-NL" dirty="0" smtClean="0"/>
          </a:p>
          <a:p>
            <a:pPr>
              <a:buFont typeface="Wingdings"/>
              <a:buChar char="Ø"/>
            </a:pPr>
            <a:r>
              <a:rPr lang="nl-NL" dirty="0" smtClean="0"/>
              <a:t>Willen Nederlanders nog wel lid worden van politieke partijen?</a:t>
            </a:r>
          </a:p>
          <a:p>
            <a:endParaRPr lang="nl-NL" dirty="0" smtClean="0"/>
          </a:p>
          <a:p>
            <a:r>
              <a:rPr lang="nl-NL" dirty="0" smtClean="0"/>
              <a:t>Nee? Dan is de ledenpartij in de nabije toekomst achterhaald</a:t>
            </a:r>
          </a:p>
          <a:p>
            <a:pPr>
              <a:buFont typeface="Wingdings"/>
              <a:buChar char="Ø"/>
            </a:pPr>
            <a:endParaRPr lang="nl-NL" dirty="0" smtClean="0"/>
          </a:p>
          <a:p>
            <a:pPr>
              <a:buFont typeface="Wingdings"/>
              <a:buChar char="Ø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Alternatieven voor de ledenpartij?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31748" name="Picture 4" descr="http://static0.volkskrant.nl/static/photo/2012/0/12/11/20120703094441/media_xl_12611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802" y="2100942"/>
            <a:ext cx="4177083" cy="235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://www.vvddenhaag.nl/wp-content/uploads/2013/02/10497342_696763290432174_3633214147470872930_o-600x2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599" y="4159674"/>
            <a:ext cx="4509859" cy="2104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2" name="Picture 8" descr="http://oudeijsselstreek.sp.nl/sites/oudeijsselstreek.sp.nl/files/styles/large/public/sp-afdeling01.jpg?itok=WcXN135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7805" y="3853543"/>
            <a:ext cx="35052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 descr="http://partijvandedingen.nl/wp-content/uploads/2011/07/congresANP-1391946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799" y="1980283"/>
            <a:ext cx="4361520" cy="253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85" y="1360267"/>
            <a:ext cx="7956777" cy="49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536370" y="2525485"/>
            <a:ext cx="1981200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3494313" y="3341912"/>
            <a:ext cx="1981200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5660571" y="3396341"/>
            <a:ext cx="1981200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3712028" y="4038599"/>
            <a:ext cx="1981200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5943599" y="4093027"/>
            <a:ext cx="1981200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Traditionele ledenpartij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Formele leden</a:t>
            </a:r>
          </a:p>
          <a:p>
            <a:pPr>
              <a:buFontTx/>
              <a:buChar char="-"/>
            </a:pPr>
            <a:r>
              <a:rPr lang="nl-NL" dirty="0" smtClean="0"/>
              <a:t>Leden </a:t>
            </a:r>
            <a:r>
              <a:rPr lang="nl-NL" dirty="0" smtClean="0"/>
              <a:t>hebben inspraak </a:t>
            </a:r>
            <a:r>
              <a:rPr lang="nl-NL" dirty="0" smtClean="0"/>
              <a:t>(indirect of direct)</a:t>
            </a:r>
            <a:endParaRPr lang="nl-NL" dirty="0" smtClean="0"/>
          </a:p>
          <a:p>
            <a:r>
              <a:rPr lang="nl-NL" dirty="0" smtClean="0"/>
              <a:t>	over statuten/reglementen, inhoud, kandidaten</a:t>
            </a:r>
          </a:p>
          <a:p>
            <a:endParaRPr lang="nl-NL" dirty="0" smtClean="0"/>
          </a:p>
          <a:p>
            <a:r>
              <a:rPr lang="nl-NL" dirty="0" smtClean="0"/>
              <a:t>Voordelen?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Leden dragen bij aan </a:t>
            </a:r>
            <a:r>
              <a:rPr lang="nl-NL" dirty="0" smtClean="0"/>
              <a:t>schakelfuncties partijen (kandidaten, geld etc.)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Ledenpartij vehikel voor participatie van burgers in de representatieve </a:t>
            </a:r>
            <a:r>
              <a:rPr lang="nl-NL" dirty="0" smtClean="0"/>
              <a:t>	democratie  (voor</a:t>
            </a:r>
            <a:r>
              <a:rPr lang="nl-NL" dirty="0" smtClean="0"/>
              <a:t>, tijdens </a:t>
            </a:r>
            <a:r>
              <a:rPr lang="nl-NL" dirty="0" err="1" smtClean="0"/>
              <a:t>én</a:t>
            </a:r>
            <a:r>
              <a:rPr lang="nl-NL" dirty="0" smtClean="0"/>
              <a:t> na </a:t>
            </a:r>
            <a:r>
              <a:rPr lang="nl-NL" dirty="0" smtClean="0"/>
              <a:t>verkiezingen) </a:t>
            </a:r>
          </a:p>
          <a:p>
            <a:pPr lvl="1">
              <a:buNone/>
            </a:pPr>
            <a:r>
              <a:rPr lang="nl-NL" dirty="0" smtClean="0"/>
              <a:t>-Stabiele partijen die aanwezig is op diverse politieke niveaus</a:t>
            </a:r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Problemen?</a:t>
            </a:r>
            <a:endParaRPr lang="nl-NL" dirty="0" smtClean="0"/>
          </a:p>
          <a:p>
            <a:pPr lvl="1">
              <a:buNone/>
            </a:pPr>
            <a:r>
              <a:rPr lang="nl-NL" dirty="0" smtClean="0"/>
              <a:t>- </a:t>
            </a:r>
            <a:r>
              <a:rPr lang="nl-NL" dirty="0" smtClean="0"/>
              <a:t>Dalende ledentallen</a:t>
            </a:r>
          </a:p>
          <a:p>
            <a:pPr lvl="1">
              <a:buNone/>
            </a:pPr>
            <a:r>
              <a:rPr lang="nl-NL" dirty="0" smtClean="0"/>
              <a:t>- Spanningen tussen </a:t>
            </a:r>
            <a:r>
              <a:rPr lang="nl-NL" dirty="0" smtClean="0"/>
              <a:t>leden en kiezers, vooral als leden selectieve groep zijn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 smtClean="0"/>
              <a:t>Multispeed</a:t>
            </a:r>
            <a:r>
              <a:rPr lang="nl-NL" dirty="0" smtClean="0"/>
              <a:t> partij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Formele leden</a:t>
            </a:r>
          </a:p>
          <a:p>
            <a:r>
              <a:rPr lang="nl-NL" dirty="0" smtClean="0"/>
              <a:t>	 </a:t>
            </a:r>
            <a:r>
              <a:rPr lang="nl-NL" dirty="0" smtClean="0"/>
              <a:t>maar meer open voor niet-leden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Leden en hebben inspraak (vaak direct) </a:t>
            </a:r>
            <a:r>
              <a:rPr lang="nl-NL" dirty="0" smtClean="0"/>
              <a:t>over statuten,</a:t>
            </a:r>
            <a:r>
              <a:rPr lang="nl-NL" dirty="0" smtClean="0"/>
              <a:t>	inhoud, </a:t>
            </a:r>
            <a:r>
              <a:rPr lang="nl-NL" dirty="0" smtClean="0"/>
              <a:t>	kandidaten</a:t>
            </a:r>
            <a:endParaRPr lang="nl-NL" dirty="0" smtClean="0"/>
          </a:p>
          <a:p>
            <a:r>
              <a:rPr lang="nl-NL" dirty="0" smtClean="0"/>
              <a:t>-Niet-leden </a:t>
            </a:r>
            <a:r>
              <a:rPr lang="nl-NL" dirty="0" smtClean="0"/>
              <a:t>mogen </a:t>
            </a:r>
            <a:r>
              <a:rPr lang="nl-NL" dirty="0" smtClean="0"/>
              <a:t>meestemmen (over </a:t>
            </a:r>
            <a:r>
              <a:rPr lang="nl-NL" dirty="0" smtClean="0"/>
              <a:t>kandidaten, inhoud)</a:t>
            </a:r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AD6A2-258A-4764-A628-A9E2B9BF26F2}" type="datetime2">
              <a:rPr lang="nl-NL" smtClean="0"/>
              <a:pPr>
                <a:defRPr/>
              </a:pPr>
              <a:t>maandag 23 november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Is de ledenpartij achterhaald?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A536-B3E3-44AB-8EFB-CAA77A7FAD43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 SCP NL 2007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 SCP NL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7145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AA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SCP NL 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pagina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oudsopgave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Kantoor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ardontwerp">
  <a:themeElements>
    <a:clrScheme name="SCP">
      <a:dk1>
        <a:sysClr val="windowText" lastClr="000000"/>
      </a:dk1>
      <a:lt1>
        <a:sysClr val="window" lastClr="FFFFFF"/>
      </a:lt1>
      <a:dk2>
        <a:srgbClr val="F9B249"/>
      </a:dk2>
      <a:lt2>
        <a:srgbClr val="EEECE1"/>
      </a:lt2>
      <a:accent1>
        <a:srgbClr val="046F96"/>
      </a:accent1>
      <a:accent2>
        <a:srgbClr val="F9B249"/>
      </a:accent2>
      <a:accent3>
        <a:srgbClr val="CC003D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SCP NL 2007</Template>
  <TotalTime>872</TotalTime>
  <Words>546</Words>
  <Application>Microsoft Office PowerPoint</Application>
  <PresentationFormat>Diavoorstelling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Sjabloon SCP NL 2007</vt:lpstr>
      <vt:lpstr>Titelpagina</vt:lpstr>
      <vt:lpstr>Inhoudsopgave</vt:lpstr>
      <vt:lpstr>Standaardontwerp</vt:lpstr>
      <vt:lpstr>Dia 1</vt:lpstr>
      <vt:lpstr>Waar hebben we het over?</vt:lpstr>
      <vt:lpstr>Ledenpartij = </vt:lpstr>
      <vt:lpstr>Ledenpartij -  iets genuanceerder </vt:lpstr>
      <vt:lpstr>Dus? Is de ledenpartij achterhaald?</vt:lpstr>
      <vt:lpstr>Alternatieven voor de ledenpartij?</vt:lpstr>
      <vt:lpstr>Dia 7</vt:lpstr>
      <vt:lpstr>Traditionele ledenpartij</vt:lpstr>
      <vt:lpstr>Multispeed partij </vt:lpstr>
      <vt:lpstr>Langzame ontwikkeling naar multispeed partij</vt:lpstr>
      <vt:lpstr>Multispeed partij </vt:lpstr>
      <vt:lpstr>Open kaderpartij en netwerkpartij</vt:lpstr>
      <vt:lpstr>Gesloten kaderpartij en business-firm partij</vt:lpstr>
      <vt:lpstr>Conclusie</vt:lpstr>
    </vt:vector>
  </TitlesOfParts>
  <Company>Sociaal en Cultureel Planbureau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j.den.ridder</dc:creator>
  <cp:lastModifiedBy>JdR</cp:lastModifiedBy>
  <cp:revision>108</cp:revision>
  <dcterms:created xsi:type="dcterms:W3CDTF">2012-02-02T13:49:32Z</dcterms:created>
  <dcterms:modified xsi:type="dcterms:W3CDTF">2015-11-23T16:39:58Z</dcterms:modified>
  <cp:category>DonkerGeel</cp:category>
</cp:coreProperties>
</file>